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710" r:id="rId2"/>
    <p:sldId id="711" r:id="rId3"/>
    <p:sldId id="712" r:id="rId4"/>
    <p:sldId id="658" r:id="rId5"/>
    <p:sldId id="660" r:id="rId6"/>
    <p:sldId id="670" r:id="rId7"/>
    <p:sldId id="671" r:id="rId8"/>
    <p:sldId id="672" r:id="rId9"/>
    <p:sldId id="673" r:id="rId10"/>
    <p:sldId id="691" r:id="rId11"/>
    <p:sldId id="674" r:id="rId12"/>
    <p:sldId id="702" r:id="rId13"/>
    <p:sldId id="701" r:id="rId14"/>
    <p:sldId id="707" r:id="rId15"/>
    <p:sldId id="669" r:id="rId16"/>
    <p:sldId id="680" r:id="rId17"/>
    <p:sldId id="687" r:id="rId18"/>
    <p:sldId id="688" r:id="rId19"/>
    <p:sldId id="689" r:id="rId20"/>
    <p:sldId id="690" r:id="rId21"/>
    <p:sldId id="693" r:id="rId22"/>
    <p:sldId id="694" r:id="rId23"/>
    <p:sldId id="695" r:id="rId24"/>
    <p:sldId id="696" r:id="rId25"/>
    <p:sldId id="706" r:id="rId26"/>
    <p:sldId id="681" r:id="rId27"/>
    <p:sldId id="682" r:id="rId28"/>
    <p:sldId id="683" r:id="rId29"/>
    <p:sldId id="684" r:id="rId30"/>
    <p:sldId id="692" r:id="rId31"/>
    <p:sldId id="685" r:id="rId32"/>
    <p:sldId id="708" r:id="rId33"/>
    <p:sldId id="709" r:id="rId3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30" autoAdjust="0"/>
    <p:restoredTop sz="82048" autoAdjust="0"/>
  </p:normalViewPr>
  <p:slideViewPr>
    <p:cSldViewPr snapToGrid="0">
      <p:cViewPr>
        <p:scale>
          <a:sx n="150" d="100"/>
          <a:sy n="150" d="100"/>
        </p:scale>
        <p:origin x="1480" y="-66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54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3/28/16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p14="http://schemas.microsoft.com/office/powerpoint/2010/main"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3/28/16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p14="http://schemas.microsoft.com/office/powerpoint/2010/main"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a:t>
            </a:fld>
            <a:endParaRPr lang="en-US"/>
          </a:p>
        </p:txBody>
      </p:sp>
    </p:spTree>
    <p:extLst>
      <p:ext uri="{BB962C8B-B14F-4D97-AF65-F5344CB8AC3E}">
        <p14:creationId xmlns:p14="http://schemas.microsoft.com/office/powerpoint/2010/main" val="112433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2991377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So here is the single cycle </a:t>
            </a:r>
            <a:r>
              <a:rPr lang="en-US" dirty="0" err="1"/>
              <a:t>datapath</a:t>
            </a:r>
            <a:r>
              <a:rPr lang="en-US" dirty="0"/>
              <a:t> we just built.</a:t>
            </a:r>
          </a:p>
          <a:p>
            <a:r>
              <a:rPr lang="en-US" dirty="0"/>
              <a:t>If you push into the Instruction Fetch Unit, you will see the last slide showing the PC, the next address logic, and the Instruction Memory.</a:t>
            </a:r>
          </a:p>
          <a:p>
            <a:r>
              <a:rPr lang="en-US" dirty="0"/>
              <a:t>Here I have shown how we can get the </a:t>
            </a:r>
            <a:r>
              <a:rPr lang="en-US" dirty="0" err="1"/>
              <a:t>Rt</a:t>
            </a:r>
            <a:r>
              <a:rPr lang="en-US" dirty="0"/>
              <a:t>, </a:t>
            </a:r>
            <a:r>
              <a:rPr lang="en-US" dirty="0" err="1"/>
              <a:t>Rs</a:t>
            </a:r>
            <a:r>
              <a:rPr lang="en-US" dirty="0"/>
              <a:t>, Rd, and Imm16 fields out of the 32-bit instruction word.</a:t>
            </a:r>
          </a:p>
          <a:p>
            <a:r>
              <a:rPr lang="en-US" dirty="0"/>
              <a:t>The </a:t>
            </a:r>
            <a:r>
              <a:rPr lang="en-US" dirty="0" err="1"/>
              <a:t>Rt</a:t>
            </a:r>
            <a:r>
              <a:rPr lang="en-US" dirty="0"/>
              <a:t>, </a:t>
            </a:r>
            <a:r>
              <a:rPr lang="en-US" dirty="0" err="1"/>
              <a:t>Rs</a:t>
            </a:r>
            <a:r>
              <a:rPr lang="en-US" dirty="0"/>
              <a:t>, and Rd fields will go to the register file as register specifiers while the Imm16 field will go to the Extender where it is either Zero and Sign extended to 32 bits.</a:t>
            </a:r>
          </a:p>
          <a:p>
            <a:r>
              <a:rPr lang="en-US" dirty="0"/>
              <a:t>The signals </a:t>
            </a:r>
            <a:r>
              <a:rPr lang="en-US" dirty="0" err="1"/>
              <a:t>ExtOp</a:t>
            </a:r>
            <a:r>
              <a:rPr lang="en-US" dirty="0"/>
              <a:t>, </a:t>
            </a:r>
            <a:r>
              <a:rPr lang="en-US" dirty="0" err="1"/>
              <a:t>ALUSrc</a:t>
            </a:r>
            <a:r>
              <a:rPr lang="en-US" dirty="0"/>
              <a:t>, </a:t>
            </a:r>
            <a:r>
              <a:rPr lang="en-US" dirty="0" err="1"/>
              <a:t>ALUctr</a:t>
            </a:r>
            <a:r>
              <a:rPr lang="en-US" dirty="0"/>
              <a:t>, </a:t>
            </a:r>
            <a:r>
              <a:rPr lang="en-US" dirty="0" err="1"/>
              <a:t>MemWr</a:t>
            </a:r>
            <a:r>
              <a:rPr lang="en-US" dirty="0"/>
              <a:t>, </a:t>
            </a:r>
            <a:r>
              <a:rPr lang="en-US" dirty="0" err="1"/>
              <a:t>MemtoReg</a:t>
            </a:r>
            <a:r>
              <a:rPr lang="en-US" dirty="0"/>
              <a:t>, </a:t>
            </a:r>
            <a:r>
              <a:rPr lang="en-US" dirty="0" err="1"/>
              <a:t>RegDst</a:t>
            </a:r>
            <a:r>
              <a:rPr lang="en-US" dirty="0"/>
              <a:t>, </a:t>
            </a:r>
            <a:r>
              <a:rPr lang="en-US" dirty="0" err="1"/>
              <a:t>RegWr</a:t>
            </a:r>
            <a:r>
              <a:rPr lang="en-US" dirty="0"/>
              <a:t>, Branch, and Jump  are control signals.</a:t>
            </a:r>
          </a:p>
          <a:p>
            <a:r>
              <a:rPr lang="en-US" dirty="0"/>
              <a:t>And I will show you how to generate them on Friday.</a:t>
            </a:r>
          </a:p>
          <a:p>
            <a:endParaRPr lang="en-US" dirty="0"/>
          </a:p>
          <a:p>
            <a:r>
              <a:rPr lang="en-US" dirty="0"/>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4138529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smtClean="0"/>
              <a:t>B (only need to make sure ALU can do that</a:t>
            </a:r>
            <a:r>
              <a:rPr lang="is-IS" dirty="0" smtClean="0"/>
              <a:t>…)</a:t>
            </a:r>
            <a:endParaRPr lang="en-US" dirty="0"/>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1308018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14</a:t>
            </a:fld>
            <a:endParaRPr lang="en-US"/>
          </a:p>
        </p:txBody>
      </p:sp>
    </p:spTree>
    <p:extLst>
      <p:ext uri="{BB962C8B-B14F-4D97-AF65-F5344CB8AC3E}">
        <p14:creationId xmlns:p14="http://schemas.microsoft.com/office/powerpoint/2010/main" val="3073632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1923671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89" tIns="45188" rIns="91989" bIns="45188"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512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1845432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ＭＳ Ｐゴシック" charset="-128"/>
                <a:cs typeface="ＭＳ Ｐゴシック" charset="-128"/>
              </a:rPr>
              <a:t>RTL: Register transfer language</a:t>
            </a:r>
          </a:p>
          <a:p>
            <a:endParaRPr lang="en-US" dirty="0" smtClean="0">
              <a:latin typeface="Calibri" charset="0"/>
              <a:ea typeface="ＭＳ Ｐゴシック" charset="0"/>
              <a:cs typeface="ＭＳ Ｐゴシック" charset="0"/>
            </a:endParaRP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OK</a:t>
            </a:r>
            <a:r>
              <a:rPr lang="en-US" dirty="0">
                <a:latin typeface="Calibri" charset="0"/>
                <a:ea typeface="ＭＳ Ｐゴシック" charset="0"/>
                <a:cs typeface="ＭＳ Ｐゴシック" charset="0"/>
              </a:rPr>
              <a:t>, let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get on with today</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lecture by looking at the simple add instruction.</a:t>
            </a:r>
          </a:p>
          <a:p>
            <a:r>
              <a:rPr lang="en-US" dirty="0">
                <a:latin typeface="Calibri" charset="0"/>
                <a:ea typeface="ＭＳ Ｐゴシック" charset="0"/>
                <a:cs typeface="ＭＳ Ｐゴシック" charset="0"/>
              </a:rPr>
              <a:t>In terms of Register Transfer Language, this is what the Add instruction need to do.</a:t>
            </a:r>
          </a:p>
          <a:p>
            <a:r>
              <a:rPr lang="en-US" dirty="0">
                <a:latin typeface="Calibri" charset="0"/>
                <a:ea typeface="ＭＳ Ｐゴシック" charset="0"/>
                <a:cs typeface="ＭＳ Ｐゴシック" charset="0"/>
              </a:rPr>
              <a:t>First, you need to fetch the instruction from Memory.</a:t>
            </a:r>
          </a:p>
          <a:p>
            <a:r>
              <a:rPr lang="en-US" dirty="0">
                <a:latin typeface="Calibri" charset="0"/>
                <a:ea typeface="ＭＳ Ｐゴシック" charset="0"/>
                <a:cs typeface="ＭＳ Ｐゴシック" charset="0"/>
              </a:rPr>
              <a:t>Then you perform the actual add operation.  More specifically:</a:t>
            </a:r>
          </a:p>
          <a:p>
            <a:r>
              <a:rPr lang="en-US" dirty="0">
                <a:latin typeface="Calibri" charset="0"/>
                <a:ea typeface="ＭＳ Ｐゴシック" charset="0"/>
                <a:cs typeface="ＭＳ Ｐゴシック" charset="0"/>
              </a:rPr>
              <a:t>(a) You add the contents of the register specified by the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fields of the instruction.</a:t>
            </a:r>
          </a:p>
          <a:p>
            <a:r>
              <a:rPr lang="en-US" dirty="0">
                <a:latin typeface="Calibri" charset="0"/>
                <a:ea typeface="ＭＳ Ｐゴシック" charset="0"/>
                <a:cs typeface="ＭＳ Ｐゴシック" charset="0"/>
              </a:rPr>
              <a:t>(b) Then you write the results to the register specified by the Rd field.</a:t>
            </a:r>
          </a:p>
          <a:p>
            <a:r>
              <a:rPr lang="en-US" dirty="0">
                <a:latin typeface="Calibri" charset="0"/>
                <a:ea typeface="ＭＳ Ｐゴシック" charset="0"/>
                <a:cs typeface="ＭＳ Ｐゴシック" charset="0"/>
              </a:rPr>
              <a:t>And finally, you need to update the program counter to point to the next instruction.</a:t>
            </a:r>
          </a:p>
          <a:p>
            <a:r>
              <a:rPr lang="en-US" dirty="0">
                <a:latin typeface="Calibri" charset="0"/>
                <a:ea typeface="ＭＳ Ｐゴシック" charset="0"/>
                <a:cs typeface="ＭＳ Ｐゴシック" charset="0"/>
              </a:rPr>
              <a:t>Now, let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take a detail look at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during various phase of this instruction.</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182216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1356796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activities at the main datapath during the execution of the Add or Subtract instructions.  </a:t>
            </a:r>
          </a:p>
          <a:p>
            <a:r>
              <a:rPr lang="en-US">
                <a:latin typeface="Calibri" charset="0"/>
                <a:ea typeface="ＭＳ Ｐゴシック" charset="0"/>
                <a:cs typeface="ＭＳ Ｐゴシック" charset="0"/>
              </a:rPr>
              <a:t>The active parts of the datapath are shown in different color as well as thicker lines.</a:t>
            </a:r>
          </a:p>
          <a:p>
            <a:r>
              <a:rPr lang="en-US">
                <a:latin typeface="Calibri" charset="0"/>
                <a:ea typeface="ＭＳ Ｐゴシック" charset="0"/>
                <a:cs typeface="ＭＳ Ｐゴシック" charset="0"/>
              </a:rPr>
              <a:t>First of all, the Rs and Rt of the instructions are fed to the Ra and Rb address ports of the register file and cause the contents of registers specified by the Rs and Rt fields to be placed on busA and busB, respectively.</a:t>
            </a:r>
          </a:p>
          <a:p>
            <a:r>
              <a:rPr lang="en-US">
                <a:latin typeface="Calibri" charset="0"/>
                <a:ea typeface="ＭＳ Ｐゴシック" charset="0"/>
                <a:cs typeface="ＭＳ Ｐゴシック" charset="0"/>
              </a:rPr>
              <a:t>With the ALUctr signals set to either Add or Subtract, the ALU will perform the proper operation and with MemtoReg set to 0, the ALU output will be placed onto busW.</a:t>
            </a:r>
          </a:p>
          <a:p>
            <a:r>
              <a:rPr lang="en-US">
                <a:latin typeface="Calibri" charset="0"/>
                <a:ea typeface="ＭＳ Ｐゴシック" charset="0"/>
                <a:cs typeface="ＭＳ Ｐゴシック" charset="0"/>
              </a:rPr>
              <a:t>The control we are going to design will also set RegWr to 1 so that the result will be written to the register file at the end of the cycle.</a:t>
            </a:r>
          </a:p>
          <a:p>
            <a:r>
              <a:rPr lang="en-US">
                <a:latin typeface="Calibri" charset="0"/>
                <a:ea typeface="ＭＳ Ｐゴシック" charset="0"/>
                <a:cs typeface="ＭＳ Ｐゴシック" charset="0"/>
              </a:rPr>
              <a:t>Notice that ExtOp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the Extender in this case can either do a SignExt or ZeroExt.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ALUSrc will be equal to 0--we are using busB.</a:t>
            </a:r>
          </a:p>
          <a:p>
            <a:r>
              <a:rPr lang="en-US">
                <a:latin typeface="Calibri" charset="0"/>
                <a:ea typeface="ＭＳ Ｐゴシック" charset="0"/>
                <a:cs typeface="ＭＳ Ｐゴシック" charset="0"/>
              </a:rPr>
              <a:t>The other control signals we need to worry about are:</a:t>
            </a:r>
          </a:p>
          <a:p>
            <a:r>
              <a:rPr lang="en-US">
                <a:latin typeface="Calibri" charset="0"/>
                <a:ea typeface="ＭＳ Ｐゴシック" charset="0"/>
                <a:cs typeface="ＭＳ Ｐゴシック" charset="0"/>
              </a:rPr>
              <a:t>(a) MemWr has to be set to zero because we do not want to  write the memory. </a:t>
            </a:r>
          </a:p>
          <a:p>
            <a:r>
              <a:rPr lang="en-US">
                <a:latin typeface="Calibri" charset="0"/>
                <a:ea typeface="ＭＳ Ｐゴシック" charset="0"/>
                <a:cs typeface="ＭＳ Ｐゴシック" charset="0"/>
              </a:rPr>
              <a:t>(b) And Branch and Jump, we have to set to zero.  Let me show you why.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2912448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dirty="0">
                <a:latin typeface="Calibri" charset="0"/>
                <a:ea typeface="ＭＳ Ｐゴシック" charset="0"/>
                <a:cs typeface="ＭＳ Ｐゴシック" charset="0"/>
              </a:rPr>
              <a:t>This picture shows the control signals setting for the Instruction Fetch Unit at the end of the Add or Subtract instruction.</a:t>
            </a:r>
          </a:p>
          <a:p>
            <a:r>
              <a:rPr lang="en-US" dirty="0">
                <a:latin typeface="Calibri" charset="0"/>
                <a:ea typeface="ＭＳ Ｐゴシック" charset="0"/>
                <a:cs typeface="ＭＳ Ｐゴシック" charset="0"/>
              </a:rPr>
              <a:t>Both the Branch and Jump signals are set to 0.</a:t>
            </a:r>
          </a:p>
          <a:p>
            <a:r>
              <a:rPr lang="en-US" dirty="0">
                <a:latin typeface="Calibri" charset="0"/>
                <a:ea typeface="ＭＳ Ｐゴシック" charset="0"/>
                <a:cs typeface="ＭＳ Ｐゴシック" charset="0"/>
              </a:rPr>
              <a:t>Consequently, the output of the first adder, which implements PC plus 1, is selected through the two 2-to-1 mux and got placed into the input of the Program Counter register.</a:t>
            </a:r>
          </a:p>
          <a:p>
            <a:r>
              <a:rPr lang="en-US" dirty="0">
                <a:latin typeface="Calibri" charset="0"/>
                <a:ea typeface="ＭＳ Ｐゴシック" charset="0"/>
                <a:cs typeface="ＭＳ Ｐゴシック" charset="0"/>
              </a:rPr>
              <a:t>The Program Counter is updated to this new value at the next clock tick.</a:t>
            </a:r>
          </a:p>
          <a:p>
            <a:r>
              <a:rPr lang="en-US" dirty="0">
                <a:latin typeface="Calibri" charset="0"/>
                <a:ea typeface="ＭＳ Ｐゴシック" charset="0"/>
                <a:cs typeface="ＭＳ Ｐゴシック" charset="0"/>
              </a:rPr>
              <a:t>Notice that the Program Counter is updated at every cycle.  Therefore it does not have a Write Enable signal to control the write.</a:t>
            </a:r>
          </a:p>
          <a:p>
            <a:r>
              <a:rPr lang="en-US" dirty="0">
                <a:latin typeface="Calibri" charset="0"/>
                <a:ea typeface="ＭＳ Ｐゴシック" charset="0"/>
                <a:cs typeface="ＭＳ Ｐゴシック" charset="0"/>
              </a:rPr>
              <a:t>Also, this picture is the same for or all instructions other than Branch </a:t>
            </a:r>
            <a:r>
              <a:rPr lang="en-US" dirty="0" err="1">
                <a:latin typeface="Calibri" charset="0"/>
                <a:ea typeface="ＭＳ Ｐゴシック" charset="0"/>
                <a:cs typeface="ＭＳ Ｐゴシック" charset="0"/>
              </a:rPr>
              <a:t>andJjump</a:t>
            </a:r>
            <a:r>
              <a:rPr lang="en-US" dirty="0">
                <a:latin typeface="Calibri" charset="0"/>
                <a:ea typeface="ＭＳ Ｐゴシック" charset="0"/>
                <a:cs typeface="ＭＳ Ｐゴシック" charset="0"/>
              </a:rPr>
              <a:t>.</a:t>
            </a:r>
          </a:p>
          <a:p>
            <a:r>
              <a:rPr lang="en-US" dirty="0">
                <a:latin typeface="Calibri" charset="0"/>
                <a:ea typeface="ＭＳ Ｐゴシック" charset="0"/>
                <a:cs typeface="ＭＳ Ｐゴシック" charset="0"/>
              </a:rPr>
              <a:t>Therefore I will only show this picture again for the Branch and Jump instructions and will not  repeat this for all other instructions.</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678393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So here is the single cycle </a:t>
            </a:r>
            <a:r>
              <a:rPr lang="en-US" dirty="0" err="1"/>
              <a:t>datapath</a:t>
            </a:r>
            <a:r>
              <a:rPr lang="en-US" dirty="0"/>
              <a:t> we just built.</a:t>
            </a:r>
          </a:p>
          <a:p>
            <a:r>
              <a:rPr lang="en-US" dirty="0"/>
              <a:t>If you push into the Instruction Fetch Unit, you will see the last slide showing the PC, the next address logic, and the Instruction Memory.</a:t>
            </a:r>
          </a:p>
          <a:p>
            <a:r>
              <a:rPr lang="en-US" dirty="0"/>
              <a:t>Here I have shown how we can get the </a:t>
            </a:r>
            <a:r>
              <a:rPr lang="en-US" dirty="0" err="1"/>
              <a:t>Rt</a:t>
            </a:r>
            <a:r>
              <a:rPr lang="en-US" dirty="0"/>
              <a:t>, </a:t>
            </a:r>
            <a:r>
              <a:rPr lang="en-US" dirty="0" err="1"/>
              <a:t>Rs</a:t>
            </a:r>
            <a:r>
              <a:rPr lang="en-US" dirty="0"/>
              <a:t>, Rd, and Imm16 fields out of the 32-bit instruction word.</a:t>
            </a:r>
          </a:p>
          <a:p>
            <a:r>
              <a:rPr lang="en-US" dirty="0"/>
              <a:t>The </a:t>
            </a:r>
            <a:r>
              <a:rPr lang="en-US" dirty="0" err="1"/>
              <a:t>Rt</a:t>
            </a:r>
            <a:r>
              <a:rPr lang="en-US" dirty="0"/>
              <a:t>, </a:t>
            </a:r>
            <a:r>
              <a:rPr lang="en-US" dirty="0" err="1"/>
              <a:t>Rs</a:t>
            </a:r>
            <a:r>
              <a:rPr lang="en-US" dirty="0"/>
              <a:t>, and Rd fields will go to the register file as register </a:t>
            </a:r>
            <a:r>
              <a:rPr lang="en-US" dirty="0" err="1"/>
              <a:t>specifiers</a:t>
            </a:r>
            <a:r>
              <a:rPr lang="en-US" dirty="0"/>
              <a:t> while the Imm16 field will go to the Extender where it is either Zero and Sign extended to 32 bits.</a:t>
            </a:r>
          </a:p>
          <a:p>
            <a:r>
              <a:rPr lang="en-US" dirty="0"/>
              <a:t>The signals </a:t>
            </a:r>
            <a:r>
              <a:rPr lang="en-US" dirty="0" err="1"/>
              <a:t>ExtOp</a:t>
            </a:r>
            <a:r>
              <a:rPr lang="en-US" dirty="0"/>
              <a:t>, </a:t>
            </a:r>
            <a:r>
              <a:rPr lang="en-US" dirty="0" err="1"/>
              <a:t>ALUSrc</a:t>
            </a:r>
            <a:r>
              <a:rPr lang="en-US" dirty="0"/>
              <a:t>, </a:t>
            </a:r>
            <a:r>
              <a:rPr lang="en-US" dirty="0" err="1"/>
              <a:t>ALUctr</a:t>
            </a:r>
            <a:r>
              <a:rPr lang="en-US" dirty="0"/>
              <a:t>, </a:t>
            </a:r>
            <a:r>
              <a:rPr lang="en-US" dirty="0" err="1"/>
              <a:t>MemWr</a:t>
            </a:r>
            <a:r>
              <a:rPr lang="en-US" dirty="0"/>
              <a:t>, </a:t>
            </a:r>
            <a:r>
              <a:rPr lang="en-US" dirty="0" err="1"/>
              <a:t>MemtoReg</a:t>
            </a:r>
            <a:r>
              <a:rPr lang="en-US" dirty="0"/>
              <a:t>, </a:t>
            </a:r>
            <a:r>
              <a:rPr lang="en-US" dirty="0" err="1"/>
              <a:t>RegDst</a:t>
            </a:r>
            <a:r>
              <a:rPr lang="en-US" dirty="0"/>
              <a:t>, </a:t>
            </a:r>
            <a:r>
              <a:rPr lang="en-US" dirty="0" err="1"/>
              <a:t>RegWr</a:t>
            </a:r>
            <a:r>
              <a:rPr lang="en-US" dirty="0"/>
              <a:t>, Branch, and Jump  are control signals.</a:t>
            </a:r>
          </a:p>
          <a:p>
            <a:r>
              <a:rPr lang="en-US" dirty="0"/>
              <a:t>And I will show you how to generate them on Friday.</a:t>
            </a:r>
          </a:p>
          <a:p>
            <a:endParaRPr lang="en-US" dirty="0"/>
          </a:p>
          <a:p>
            <a:r>
              <a:rPr lang="en-US" dirty="0"/>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719911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3993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583711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198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301054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403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3404381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608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2559423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25</a:t>
            </a:fld>
            <a:endParaRPr lang="en-US"/>
          </a:p>
        </p:txBody>
      </p:sp>
    </p:spTree>
    <p:extLst>
      <p:ext uri="{BB962C8B-B14F-4D97-AF65-F5344CB8AC3E}">
        <p14:creationId xmlns:p14="http://schemas.microsoft.com/office/powerpoint/2010/main" val="2095040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bwMode="auto">
          <a:xfrm>
            <a:off x="515938" y="4343400"/>
            <a:ext cx="5910262" cy="4114800"/>
          </a:xfrm>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32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39940775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Here is a table summarizing the control signals setting for the seven (add, sub, ...) instructions we have looked at.</a:t>
            </a:r>
          </a:p>
          <a:p>
            <a:r>
              <a:rPr lang="en-US">
                <a:latin typeface="Calibri" charset="0"/>
                <a:ea typeface="ＭＳ Ｐゴシック" charset="0"/>
                <a:cs typeface="ＭＳ Ｐゴシック" charset="0"/>
              </a:rPr>
              <a:t>Instead of showing you the exact bit values for the ALU control (ALUctr), I have used the symbolic values here.</a:t>
            </a:r>
          </a:p>
          <a:p>
            <a:r>
              <a:rPr lang="en-US">
                <a:latin typeface="Calibri" charset="0"/>
                <a:ea typeface="ＭＳ Ｐゴシック" charset="0"/>
                <a:cs typeface="ＭＳ Ｐゴシック" charset="0"/>
              </a:rPr>
              <a:t>The first two columns are unique in the sense that they are R-type instrucions and in order to uniquely identify them, we need to look at BOTH the op field as well as the func fiels.</a:t>
            </a:r>
          </a:p>
          <a:p>
            <a:r>
              <a:rPr lang="en-US">
                <a:latin typeface="Calibri" charset="0"/>
                <a:ea typeface="ＭＳ Ｐゴシック" charset="0"/>
                <a:cs typeface="ＭＳ Ｐゴシック" charset="0"/>
              </a:rPr>
              <a:t>Ori, lw, sw, and branch on equal are I-type instructions and Jump is J-type.  They all can be uniquely idetified by looking at the opcode field alone.</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careful look at the first two columns.  Notice that they are identical except the last row.</a:t>
            </a:r>
          </a:p>
          <a:p>
            <a:r>
              <a:rPr lang="en-US">
                <a:latin typeface="Calibri" charset="0"/>
                <a:ea typeface="ＭＳ Ｐゴシック" charset="0"/>
                <a:cs typeface="ＭＳ Ｐゴシック" charset="0"/>
              </a:rPr>
              <a:t>So we can combine these two rows here if we can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delay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 the generation of ALUctr signals.</a:t>
            </a:r>
          </a:p>
          <a:p>
            <a:r>
              <a:rPr lang="en-US">
                <a:latin typeface="Calibri" charset="0"/>
                <a:ea typeface="ＭＳ Ｐゴシック" charset="0"/>
                <a:cs typeface="ＭＳ Ｐゴシック" charset="0"/>
              </a:rPr>
              <a:t>This lead us to something call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local decoding.</a:t>
            </a:r>
            <a:r>
              <a:rPr lang="ja-JP" altLang="en-US">
                <a:latin typeface="Calibri" charset="0"/>
                <a:ea typeface="ＭＳ Ｐゴシック" charset="0"/>
                <a:cs typeface="ＭＳ Ｐゴシック" charset="0"/>
              </a:rPr>
              <a:t>”</a:t>
            </a:r>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42 min. (Y:22)</a:t>
            </a:r>
          </a:p>
        </p:txBody>
      </p:sp>
      <p:sp>
        <p:nvSpPr>
          <p:cNvPr id="552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24500942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r>
              <a:rPr lang="en-US" dirty="0">
                <a:latin typeface="Calibri" charset="0"/>
                <a:ea typeface="ＭＳ Ｐゴシック" charset="0"/>
                <a:cs typeface="ＭＳ Ｐゴシック" charset="0"/>
              </a:rPr>
              <a:t>ADD	0000 00ss </a:t>
            </a:r>
            <a:r>
              <a:rPr lang="en-US" dirty="0" err="1">
                <a:latin typeface="Calibri" charset="0"/>
                <a:ea typeface="ＭＳ Ｐゴシック" charset="0"/>
                <a:cs typeface="ＭＳ Ｐゴシック" charset="0"/>
              </a:rPr>
              <a:t>ssst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tttt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dddd</a:t>
            </a:r>
            <a:r>
              <a:rPr lang="en-US" dirty="0">
                <a:latin typeface="Calibri" charset="0"/>
                <a:ea typeface="ＭＳ Ｐゴシック" charset="0"/>
                <a:cs typeface="ＭＳ Ｐゴシック" charset="0"/>
              </a:rPr>
              <a:t> d000 00</a:t>
            </a:r>
            <a:r>
              <a:rPr lang="en-US" b="1" dirty="0">
                <a:latin typeface="Calibri" charset="0"/>
                <a:ea typeface="ＭＳ Ｐゴシック" charset="0"/>
                <a:cs typeface="ＭＳ Ｐゴシック" charset="0"/>
              </a:rPr>
              <a:t>10</a:t>
            </a:r>
            <a:r>
              <a:rPr lang="en-US" dirty="0">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0000</a:t>
            </a:r>
          </a:p>
          <a:p>
            <a:r>
              <a:rPr lang="en-US" dirty="0">
                <a:latin typeface="Calibri" charset="0"/>
                <a:ea typeface="ＭＳ Ｐゴシック" charset="0"/>
                <a:cs typeface="ＭＳ Ｐゴシック" charset="0"/>
              </a:rPr>
              <a:t>SUB 	0000 00ss </a:t>
            </a:r>
            <a:r>
              <a:rPr lang="en-US" dirty="0" err="1">
                <a:latin typeface="Calibri" charset="0"/>
                <a:ea typeface="ＭＳ Ｐゴシック" charset="0"/>
                <a:cs typeface="ＭＳ Ｐゴシック" charset="0"/>
              </a:rPr>
              <a:t>ssst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tttt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dddd</a:t>
            </a:r>
            <a:r>
              <a:rPr lang="en-US" dirty="0">
                <a:latin typeface="Calibri" charset="0"/>
                <a:ea typeface="ＭＳ Ｐゴシック" charset="0"/>
                <a:cs typeface="ＭＳ Ｐゴシック" charset="0"/>
              </a:rPr>
              <a:t> d000 00</a:t>
            </a:r>
            <a:r>
              <a:rPr lang="en-US" b="1" dirty="0">
                <a:latin typeface="Calibri" charset="0"/>
                <a:ea typeface="ＭＳ Ｐゴシック" charset="0"/>
                <a:cs typeface="ＭＳ Ｐゴシック" charset="0"/>
              </a:rPr>
              <a:t>10</a:t>
            </a:r>
            <a:r>
              <a:rPr lang="en-US" dirty="0">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0010</a:t>
            </a:r>
          </a:p>
          <a:p>
            <a:r>
              <a:rPr lang="en-US" dirty="0">
                <a:latin typeface="Calibri" charset="0"/>
                <a:ea typeface="ＭＳ Ｐゴシック" charset="0"/>
                <a:cs typeface="ＭＳ Ｐゴシック" charset="0"/>
              </a:rPr>
              <a:t>ORI	0011 01ss </a:t>
            </a:r>
            <a:r>
              <a:rPr lang="en-US" dirty="0" err="1">
                <a:latin typeface="Calibri" charset="0"/>
                <a:ea typeface="ＭＳ Ｐゴシック" charset="0"/>
                <a:cs typeface="ＭＳ Ｐゴシック" charset="0"/>
              </a:rPr>
              <a:t>ssst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tttt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LW	1000 11ss </a:t>
            </a:r>
            <a:r>
              <a:rPr lang="en-US" dirty="0" err="1">
                <a:latin typeface="Calibri" charset="0"/>
                <a:ea typeface="ＭＳ Ｐゴシック" charset="0"/>
                <a:cs typeface="ＭＳ Ｐゴシック" charset="0"/>
              </a:rPr>
              <a:t>ssst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tttt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SW	1010 11ss </a:t>
            </a:r>
            <a:r>
              <a:rPr lang="en-US" dirty="0" err="1">
                <a:latin typeface="Calibri" charset="0"/>
                <a:ea typeface="ＭＳ Ｐゴシック" charset="0"/>
                <a:cs typeface="ＭＳ Ｐゴシック" charset="0"/>
              </a:rPr>
              <a:t>ssst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tttt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BEQ	0001 00ss </a:t>
            </a:r>
            <a:r>
              <a:rPr lang="en-US" dirty="0" err="1">
                <a:latin typeface="Calibri" charset="0"/>
                <a:ea typeface="ＭＳ Ｐゴシック" charset="0"/>
                <a:cs typeface="ＭＳ Ｐゴシック" charset="0"/>
              </a:rPr>
              <a:t>ssst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tttt</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JUMP	0000 10ii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iiii</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310751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12372327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wrap="square" lIns="89936" tIns="44968" rIns="89936" bIns="4496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97808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And 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that can do the trick.</a:t>
            </a:r>
          </a:p>
          <a:p>
            <a:r>
              <a:rPr lang="en-US" dirty="0">
                <a:latin typeface="Calibri" charset="0"/>
                <a:ea typeface="ＭＳ Ｐゴシック" charset="0"/>
                <a:cs typeface="ＭＳ Ｐゴシック" charset="0"/>
              </a:rPr>
              <a:t>First of all, we connect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to the Rd,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fields of the instruction bus (points to the format diagram).</a:t>
            </a:r>
          </a:p>
          <a:p>
            <a:r>
              <a:rPr lang="en-US" dirty="0">
                <a:latin typeface="Calibri" charset="0"/>
                <a:ea typeface="ＭＳ Ｐゴシック" charset="0"/>
                <a:cs typeface="ＭＳ Ｐゴシック" charset="0"/>
              </a:rPr>
              <a:t>Then we need to connect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of the register file to the ALU.</a:t>
            </a:r>
          </a:p>
          <a:p>
            <a:r>
              <a:rPr lang="en-US" dirty="0">
                <a:latin typeface="Calibri" charset="0"/>
                <a:ea typeface="ＭＳ Ｐゴシック" charset="0"/>
                <a:cs typeface="ＭＳ Ｐゴシック" charset="0"/>
              </a:rPr>
              <a:t>Finally, we need to connect the output of the ALU to the input bus of the  register file.</a:t>
            </a:r>
          </a:p>
          <a:p>
            <a:r>
              <a:rPr lang="en-US" dirty="0">
                <a:latin typeface="Calibri" charset="0"/>
                <a:ea typeface="ＭＳ Ｐゴシック" charset="0"/>
                <a:cs typeface="ＭＳ Ｐゴシック" charset="0"/>
              </a:rPr>
              <a:t>Conceptually, this is how it works.</a:t>
            </a:r>
          </a:p>
          <a:p>
            <a:r>
              <a:rPr lang="en-US" dirty="0">
                <a:latin typeface="Calibri" charset="0"/>
                <a:ea typeface="ＭＳ Ｐゴシック" charset="0"/>
                <a:cs typeface="ＭＳ Ｐゴシック" charset="0"/>
              </a:rPr>
              <a:t>The instruction bus coming out of the Instruction memory will set the Ra and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to the register </a:t>
            </a:r>
            <a:r>
              <a:rPr lang="en-US" dirty="0" err="1">
                <a:latin typeface="Calibri" charset="0"/>
                <a:ea typeface="ＭＳ Ｐゴシック" charset="0"/>
                <a:cs typeface="ＭＳ Ｐゴシック" charset="0"/>
              </a:rPr>
              <a:t>specifiers</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Rt.</a:t>
            </a:r>
          </a:p>
          <a:p>
            <a:r>
              <a:rPr lang="en-US" dirty="0">
                <a:latin typeface="Calibri" charset="0"/>
                <a:ea typeface="ＭＳ Ｐゴシック" charset="0"/>
                <a:cs typeface="ＭＳ Ｐゴシック" charset="0"/>
              </a:rPr>
              <a:t>This causes the register file to put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the value of register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respectively.</a:t>
            </a:r>
          </a:p>
          <a:p>
            <a:r>
              <a:rPr lang="en-US" dirty="0">
                <a:latin typeface="Calibri" charset="0"/>
                <a:ea typeface="ＭＳ Ｐゴシック" charset="0"/>
                <a:cs typeface="ＭＳ Ｐゴシック" charset="0"/>
              </a:rPr>
              <a:t>By setting the </a:t>
            </a:r>
            <a:r>
              <a:rPr lang="en-US" dirty="0" err="1">
                <a:latin typeface="Calibri" charset="0"/>
                <a:ea typeface="ＭＳ Ｐゴシック" charset="0"/>
                <a:cs typeface="ＭＳ Ｐゴシック" charset="0"/>
              </a:rPr>
              <a:t>ALUctr</a:t>
            </a:r>
            <a:r>
              <a:rPr lang="en-US" dirty="0">
                <a:latin typeface="Calibri" charset="0"/>
                <a:ea typeface="ＭＳ Ｐゴシック" charset="0"/>
                <a:cs typeface="ＭＳ Ｐゴシック" charset="0"/>
              </a:rPr>
              <a:t> appropriately, the ALU will perform either the Add and Subtract for us.</a:t>
            </a:r>
          </a:p>
          <a:p>
            <a:r>
              <a:rPr lang="en-US" dirty="0">
                <a:latin typeface="Calibri" charset="0"/>
                <a:ea typeface="ＭＳ Ｐゴシック" charset="0"/>
                <a:cs typeface="ＭＳ Ｐゴシック" charset="0"/>
              </a:rPr>
              <a:t>The result is then fed back to the register file where the register </a:t>
            </a:r>
            <a:r>
              <a:rPr lang="en-US" dirty="0" err="1">
                <a:latin typeface="Calibri" charset="0"/>
                <a:ea typeface="ＭＳ Ｐゴシック" charset="0"/>
                <a:cs typeface="ＭＳ Ｐゴシック" charset="0"/>
              </a:rPr>
              <a:t>specifier</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should already be set to the instruction bus</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a:t>
            </a:r>
          </a:p>
          <a:p>
            <a:r>
              <a:rPr lang="en-US" dirty="0">
                <a:latin typeface="Calibri" charset="0"/>
                <a:ea typeface="ＭＳ Ｐゴシック" charset="0"/>
                <a:cs typeface="ＭＳ Ｐゴシック" charset="0"/>
              </a:rPr>
              <a:t>Since the control, which we will design in our next lecture, should have already set the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signal to 1, the result will be written back to the register file at the next clock tick (points to the </a:t>
            </a:r>
            <a:r>
              <a:rPr lang="en-US" dirty="0" err="1">
                <a:latin typeface="Calibri" charset="0"/>
                <a:ea typeface="ＭＳ Ｐゴシック" charset="0"/>
                <a:cs typeface="ＭＳ Ｐゴシック" charset="0"/>
              </a:rPr>
              <a:t>Clk</a:t>
            </a:r>
            <a:r>
              <a:rPr lang="en-US" dirty="0">
                <a:latin typeface="Calibri" charset="0"/>
                <a:ea typeface="ＭＳ Ｐゴシック" charset="0"/>
                <a:cs typeface="ＭＳ Ｐゴシック" charset="0"/>
              </a:rPr>
              <a:t> input)</a:t>
            </a:r>
            <a:r>
              <a:rPr lang="en-US" dirty="0" smtClean="0">
                <a:latin typeface="Calibri" charset="0"/>
                <a:ea typeface="ＭＳ Ｐゴシック" charset="0"/>
                <a:cs typeface="ＭＳ Ｐゴシック" charset="0"/>
              </a:rPr>
              <a:t>.</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30</a:t>
            </a:r>
            <a:r>
              <a:rPr lang="en-US" baseline="0" dirty="0" smtClean="0">
                <a:latin typeface="Calibri" charset="0"/>
                <a:ea typeface="ＭＳ Ｐゴシック" charset="0"/>
                <a:cs typeface="ＭＳ Ｐゴシック" charset="0"/>
              </a:rPr>
              <a:t>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382085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bwMode="auto">
          <a:xfrm>
            <a:off x="515939" y="4341813"/>
            <a:ext cx="5910262" cy="4116387"/>
          </a:xfrm>
          <a:noFill/>
        </p:spPr>
        <p:txBody>
          <a:bodyPr wrap="square" lIns="90475" tIns="44444" rIns="90475" bIns="44444" numCol="1" anchor="t" anchorCtr="0" compatLnSpc="1">
            <a:prstTxWarp prst="textNoShape">
              <a:avLst/>
            </a:prstTxWarp>
          </a:bodyPr>
          <a:lstStyle/>
          <a:p>
            <a:pPr eaLnBrk="1" hangingPunct="1">
              <a:spcBef>
                <a:spcPct val="0"/>
              </a:spcBef>
            </a:pPr>
            <a:endParaRPr lang="en-US"/>
          </a:p>
        </p:txBody>
      </p:sp>
      <p:sp>
        <p:nvSpPr>
          <p:cNvPr id="22531" name="Rectangle 3"/>
          <p:cNvSpPr>
            <a:spLocks noGrp="1" noRot="1" noChangeAspect="1" noChangeArrowheads="1"/>
          </p:cNvSpPr>
          <p:nvPr>
            <p:ph type="sldImg"/>
          </p:nvPr>
        </p:nvSpPr>
        <p:spPr bwMode="auto">
          <a:xfrm>
            <a:off x="1158875" y="585788"/>
            <a:ext cx="4552950" cy="3416300"/>
          </a:xfrm>
          <a:noFill/>
          <a:ln>
            <a:solidFill>
              <a:srgbClr val="000000"/>
            </a:solidFill>
            <a:miter lim="800000"/>
            <a:headEnd/>
            <a:tailEnd/>
          </a:ln>
        </p:spPr>
      </p:sp>
    </p:spTree>
    <p:extLst>
      <p:ext uri="{BB962C8B-B14F-4D97-AF65-F5344CB8AC3E}">
        <p14:creationId xmlns:p14="http://schemas.microsoft.com/office/powerpoint/2010/main" val="3933892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extLst>
      <p:ext uri="{BB962C8B-B14F-4D97-AF65-F5344CB8AC3E}">
        <p14:creationId xmlns:p14="http://schemas.microsoft.com/office/powerpoint/2010/main" val="387986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instructions.</a:t>
            </a:r>
          </a:p>
          <a:p>
            <a:r>
              <a:rPr lang="en-US" dirty="0">
                <a:latin typeface="Calibri" charset="0"/>
                <a:ea typeface="ＭＳ Ｐゴシック" charset="0"/>
                <a:cs typeface="ＭＳ Ｐゴシック" charset="0"/>
              </a:rPr>
              <a:t>We cannot use the Rd field here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because in this instruction format, we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have a Rd field. The Rd field in the R-type is used here as part of the immediate field.</a:t>
            </a:r>
          </a:p>
          <a:p>
            <a:r>
              <a:rPr lang="en-US" dirty="0">
                <a:latin typeface="Calibri" charset="0"/>
                <a:ea typeface="ＭＳ Ｐゴシック" charset="0"/>
                <a:cs typeface="ＭＳ Ｐゴシック" charset="0"/>
              </a:rPr>
              <a:t>For this instruction type,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of the register file, that is the address of the register to be written, comes from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of the instruction.</a:t>
            </a:r>
          </a:p>
          <a:p>
            <a:r>
              <a:rPr lang="en-US" dirty="0">
                <a:latin typeface="Calibri" charset="0"/>
                <a:ea typeface="ＭＳ Ｐゴシック" charset="0"/>
                <a:cs typeface="ＭＳ Ｐゴシック" charset="0"/>
              </a:rPr>
              <a:t>Recalled from earlier slide that for R-type instruction, the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comes from the Rd field.</a:t>
            </a:r>
          </a:p>
          <a:p>
            <a:r>
              <a:rPr lang="en-US" dirty="0">
                <a:latin typeface="Calibri" charset="0"/>
                <a:ea typeface="ＭＳ Ｐゴシック" charset="0"/>
                <a:cs typeface="ＭＳ Ｐゴシック" charset="0"/>
              </a:rPr>
              <a:t>That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why we need a MUX here to put Rd onto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for R-type instructions and to put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for the I-type instruction.</a:t>
            </a:r>
          </a:p>
          <a:p>
            <a:r>
              <a:rPr lang="en-US" dirty="0">
                <a:latin typeface="Calibri" charset="0"/>
                <a:ea typeface="ＭＳ Ｐゴシック" charset="0"/>
                <a:cs typeface="ＭＳ Ｐゴシック" charset="0"/>
              </a:rPr>
              <a:t>Since the second operation of this instruction will be the immediate field zero extended to 32 bits, we also need a MUX here to block off bus B from the register file.</a:t>
            </a:r>
          </a:p>
          <a:p>
            <a:r>
              <a:rPr lang="en-US" dirty="0">
                <a:latin typeface="Calibri" charset="0"/>
                <a:ea typeface="ＭＳ Ｐゴシック" charset="0"/>
                <a:cs typeface="ＭＳ Ｐゴシック" charset="0"/>
              </a:rPr>
              <a:t>Since bus B is blocked off by the MUX, the value on bus B is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care. Therefore we do not have to worry about what ends up on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register specifier.</a:t>
            </a:r>
          </a:p>
          <a:p>
            <a:r>
              <a:rPr lang="en-US" dirty="0">
                <a:latin typeface="Calibri" charset="0"/>
                <a:ea typeface="ＭＳ Ｐゴシック" charset="0"/>
                <a:cs typeface="ＭＳ Ｐゴシック" charset="0"/>
              </a:rPr>
              <a:t>To keep things simple, we may just as well keep it the same as the R-type instruction and put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here.</a:t>
            </a:r>
          </a:p>
          <a:p>
            <a:r>
              <a:rPr lang="en-US" dirty="0">
                <a:latin typeface="Calibri" charset="0"/>
                <a:ea typeface="ＭＳ Ｐゴシック" charset="0"/>
                <a:cs typeface="ＭＳ Ｐゴシック" charset="0"/>
              </a:rPr>
              <a:t>So to summarize, this is how this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works.  With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input, bus A will get the value of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as the first ALU operand.</a:t>
            </a:r>
          </a:p>
          <a:p>
            <a:r>
              <a:rPr lang="en-US" dirty="0">
                <a:latin typeface="Calibri" charset="0"/>
                <a:ea typeface="ＭＳ Ｐゴシック" charset="0"/>
                <a:cs typeface="ＭＳ Ｐゴシック" charset="0"/>
              </a:rPr>
              <a:t>The second operand will come from the immediate field of the instruction.</a:t>
            </a:r>
          </a:p>
          <a:p>
            <a:r>
              <a:rPr lang="en-US" dirty="0">
                <a:latin typeface="Calibri" charset="0"/>
                <a:ea typeface="ＭＳ Ｐゴシック" charset="0"/>
                <a:cs typeface="ＭＳ Ｐゴシック" charset="0"/>
              </a:rPr>
              <a:t>Once the ALU complete the OR operation, the result will be written into the register specified by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3771661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Once again we cannot use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 for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because load is a I-type instruction and there is no such thing as the Rd field in the I format.</a:t>
            </a:r>
          </a:p>
          <a:p>
            <a:r>
              <a:rPr lang="en-US" dirty="0">
                <a:latin typeface="Calibri" charset="0"/>
                <a:ea typeface="ＭＳ Ｐゴシック" charset="0"/>
                <a:cs typeface="ＭＳ Ｐゴシック" charset="0"/>
              </a:rPr>
              <a:t>So instead of Rd,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specify the destination register through this two to  one multiplexor.</a:t>
            </a:r>
          </a:p>
          <a:p>
            <a:r>
              <a:rPr lang="en-US" dirty="0">
                <a:latin typeface="Calibri" charset="0"/>
                <a:ea typeface="ＭＳ Ｐゴシック" charset="0"/>
                <a:cs typeface="ＭＳ Ｐゴシック" charset="0"/>
              </a:rPr>
              <a:t>The first operand of the ALU comes from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of the register file which contains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(points to the Ra input of the register file).</a:t>
            </a:r>
          </a:p>
          <a:p>
            <a:r>
              <a:rPr lang="en-US" dirty="0">
                <a:latin typeface="Calibri" charset="0"/>
                <a:ea typeface="ＭＳ Ｐゴシック" charset="0"/>
                <a:cs typeface="ＭＳ Ｐゴシック" charset="0"/>
              </a:rPr>
              <a:t>The second operand, on the other hand, comes from the immediate field of the instruction.</a:t>
            </a:r>
          </a:p>
          <a:p>
            <a:r>
              <a:rPr lang="en-US" dirty="0">
                <a:latin typeface="Calibri" charset="0"/>
                <a:ea typeface="ＭＳ Ｐゴシック" charset="0"/>
                <a:cs typeface="ＭＳ Ｐゴシック" charset="0"/>
              </a:rPr>
              <a:t>Instead of using the Zero Extender I used in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I have to use a more general purpose Extender that can do both Sign Extend and Zero Extend.</a:t>
            </a:r>
          </a:p>
          <a:p>
            <a:r>
              <a:rPr lang="en-US" dirty="0">
                <a:latin typeface="Calibri" charset="0"/>
                <a:ea typeface="ＭＳ Ｐゴシック" charset="0"/>
                <a:cs typeface="ＭＳ Ｐゴシック" charset="0"/>
              </a:rPr>
              <a:t>The ALU then adds these two operands together to form the memory address.</a:t>
            </a:r>
          </a:p>
          <a:p>
            <a:r>
              <a:rPr lang="en-US" dirty="0">
                <a:latin typeface="Calibri" charset="0"/>
                <a:ea typeface="ＭＳ Ｐゴシック" charset="0"/>
                <a:cs typeface="ＭＳ Ｐゴシック" charset="0"/>
              </a:rPr>
              <a:t>Consequently, the output of the ALU has to go to two places:</a:t>
            </a:r>
          </a:p>
          <a:p>
            <a:r>
              <a:rPr lang="en-US" dirty="0">
                <a:latin typeface="Calibri" charset="0"/>
                <a:ea typeface="ＭＳ Ｐゴシック" charset="0"/>
                <a:cs typeface="ＭＳ Ｐゴシック" charset="0"/>
              </a:rPr>
              <a:t>(a) First the address input of the data memory.</a:t>
            </a:r>
          </a:p>
          <a:p>
            <a:r>
              <a:rPr lang="en-US" dirty="0">
                <a:latin typeface="Calibri" charset="0"/>
                <a:ea typeface="ＭＳ Ｐゴシック" charset="0"/>
                <a:cs typeface="ＭＳ Ｐゴシック" charset="0"/>
              </a:rPr>
              <a:t>(b) And secondly, also to the input of this two-to-one multiplexer.</a:t>
            </a:r>
          </a:p>
          <a:p>
            <a:r>
              <a:rPr lang="en-US" dirty="0">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input bus for the load instruction.</a:t>
            </a:r>
          </a:p>
          <a:p>
            <a:r>
              <a:rPr lang="en-US" dirty="0">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dirty="0">
                <a:latin typeface="Calibri" charset="0"/>
                <a:ea typeface="ＭＳ Ｐゴシック" charset="0"/>
                <a:cs typeface="ＭＳ Ｐゴシック" charset="0"/>
              </a:rPr>
              <a:t>In either case, the control signal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should be asserted so the register file will be written at the end of the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120465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And here is the </a:t>
            </a:r>
            <a:r>
              <a:rPr lang="en-US" dirty="0" err="1"/>
              <a:t>datapath</a:t>
            </a:r>
            <a:r>
              <a:rPr lang="en-US" dirty="0"/>
              <a:t> for the store instruction.</a:t>
            </a:r>
          </a:p>
          <a:p>
            <a:r>
              <a:rPr lang="en-US" dirty="0"/>
              <a:t>The Register File, the ALU, and the Extender are the same as the </a:t>
            </a:r>
            <a:r>
              <a:rPr lang="en-US" dirty="0" err="1"/>
              <a:t>datapath</a:t>
            </a:r>
            <a:r>
              <a:rPr lang="en-US" dirty="0"/>
              <a:t> for the load instruction because the memory address has to be calculated the same exact way:</a:t>
            </a:r>
          </a:p>
          <a:p>
            <a:r>
              <a:rPr lang="en-US" dirty="0"/>
              <a:t>(a) Put the register selected by </a:t>
            </a:r>
            <a:r>
              <a:rPr lang="en-US" dirty="0" err="1"/>
              <a:t>Rs</a:t>
            </a:r>
            <a:r>
              <a:rPr lang="en-US" dirty="0"/>
              <a:t> onto bus A and sign extend the 16 bit immediate field.</a:t>
            </a:r>
          </a:p>
          <a:p>
            <a:r>
              <a:rPr lang="en-US" dirty="0"/>
              <a:t>(b) Then make the ALU (</a:t>
            </a:r>
            <a:r>
              <a:rPr lang="en-US" dirty="0" err="1"/>
              <a:t>ALUctr</a:t>
            </a:r>
            <a:r>
              <a:rPr lang="en-US" dirty="0"/>
              <a:t>) adds these two (</a:t>
            </a:r>
            <a:r>
              <a:rPr lang="en-US" dirty="0" err="1"/>
              <a:t>busA</a:t>
            </a:r>
            <a:r>
              <a:rPr lang="en-US" dirty="0"/>
              <a:t> and output of Extender) together.</a:t>
            </a:r>
          </a:p>
          <a:p>
            <a:r>
              <a:rPr lang="en-US" dirty="0"/>
              <a:t>The new thing we added here is </a:t>
            </a:r>
            <a:r>
              <a:rPr lang="en-US" dirty="0" err="1"/>
              <a:t>busB</a:t>
            </a:r>
            <a:r>
              <a:rPr lang="en-US" dirty="0"/>
              <a:t> extension (</a:t>
            </a:r>
            <a:r>
              <a:rPr lang="en-US" dirty="0" err="1"/>
              <a:t>DataIn</a:t>
            </a:r>
            <a:r>
              <a:rPr lang="en-US" dirty="0"/>
              <a:t>).</a:t>
            </a:r>
          </a:p>
          <a:p>
            <a:r>
              <a:rPr lang="en-US" dirty="0"/>
              <a:t>More specifically, in order to send the register selected by the </a:t>
            </a:r>
            <a:r>
              <a:rPr lang="en-US" dirty="0" err="1"/>
              <a:t>Rt</a:t>
            </a:r>
            <a:r>
              <a:rPr lang="en-US" dirty="0"/>
              <a:t> field (</a:t>
            </a:r>
            <a:r>
              <a:rPr lang="en-US" dirty="0" err="1"/>
              <a:t>Rb</a:t>
            </a:r>
            <a:r>
              <a:rPr lang="en-US" dirty="0"/>
              <a:t> of the register file) to data memory, we need to connect bus B to the data memory’s Data In bus.</a:t>
            </a:r>
          </a:p>
          <a:p>
            <a:r>
              <a:rPr lang="en-US" dirty="0"/>
              <a:t>Finally, the store instruction is the first instruction we encountered that does not do any register write  at the end.</a:t>
            </a:r>
          </a:p>
          <a:p>
            <a:r>
              <a:rPr lang="en-US" dirty="0"/>
              <a:t>Therefore the control unit must make sure </a:t>
            </a:r>
            <a:r>
              <a:rPr lang="en-US" dirty="0" err="1"/>
              <a:t>RegWr</a:t>
            </a:r>
            <a:r>
              <a:rPr lang="en-US" dirty="0"/>
              <a:t> is zero for this instruction.</a:t>
            </a:r>
          </a:p>
          <a:p>
            <a:endParaRPr lang="en-US" dirty="0"/>
          </a:p>
          <a:p>
            <a:r>
              <a:rPr lang="en-US" dirty="0"/>
              <a:t>+2 = 64 min. (Y:44)</a:t>
            </a:r>
          </a:p>
        </p:txBody>
      </p:sp>
      <p:sp>
        <p:nvSpPr>
          <p:cNvPr id="29699"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604347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3271951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475918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The </a:t>
            </a:r>
            <a:r>
              <a:rPr lang="en-US" dirty="0" err="1"/>
              <a:t>datapath</a:t>
            </a:r>
            <a:r>
              <a:rPr lang="en-US" dirty="0"/>
              <a:t> for calculating the branch condition is rather simple.</a:t>
            </a:r>
          </a:p>
          <a:p>
            <a:r>
              <a:rPr lang="en-US" dirty="0"/>
              <a:t>All we have to do is feed the </a:t>
            </a:r>
            <a:r>
              <a:rPr lang="en-US" dirty="0" err="1"/>
              <a:t>Rs</a:t>
            </a:r>
            <a:r>
              <a:rPr lang="en-US" dirty="0"/>
              <a:t> and </a:t>
            </a:r>
            <a:r>
              <a:rPr lang="en-US" dirty="0" err="1"/>
              <a:t>Rt</a:t>
            </a:r>
            <a:r>
              <a:rPr lang="en-US" dirty="0"/>
              <a:t> fields of the instruction into the Ra and </a:t>
            </a:r>
            <a:r>
              <a:rPr lang="en-US" dirty="0" err="1"/>
              <a:t>Rb</a:t>
            </a:r>
            <a:r>
              <a:rPr lang="en-US" dirty="0"/>
              <a:t> inputs of the register file.</a:t>
            </a:r>
          </a:p>
          <a:p>
            <a:r>
              <a:rPr lang="en-US" dirty="0"/>
              <a:t>Bus A will then contain the value from the register selected by </a:t>
            </a:r>
            <a:r>
              <a:rPr lang="en-US" dirty="0" err="1"/>
              <a:t>Rs</a:t>
            </a:r>
            <a:r>
              <a:rPr lang="en-US" dirty="0"/>
              <a:t>.</a:t>
            </a:r>
          </a:p>
          <a:p>
            <a:r>
              <a:rPr lang="en-US" dirty="0"/>
              <a:t>And bus B will contain the value from the register selected by Rt.</a:t>
            </a:r>
          </a:p>
          <a:p>
            <a:r>
              <a:rPr lang="en-US" dirty="0"/>
              <a:t>The next thing to do is to ask the ALU to perform a subtract operation and feed the output Zero to the next address logic.</a:t>
            </a:r>
          </a:p>
          <a:p>
            <a:r>
              <a:rPr lang="en-US" dirty="0"/>
              <a:t>How does the next address logic block look like?</a:t>
            </a:r>
          </a:p>
          <a:p>
            <a:r>
              <a:rPr lang="en-US" dirty="0"/>
              <a:t>Well, before I show you that, let’s take a look at the binary </a:t>
            </a:r>
            <a:r>
              <a:rPr lang="en-US" dirty="0" err="1"/>
              <a:t>arithmetics</a:t>
            </a:r>
            <a:r>
              <a:rPr lang="en-US" dirty="0"/>
              <a:t> behind the program counter (PC).</a:t>
            </a:r>
          </a:p>
          <a:p>
            <a:endParaRPr lang="en-US" dirty="0"/>
          </a:p>
          <a:p>
            <a:r>
              <a:rPr lang="en-US" dirty="0"/>
              <a:t>+2 = 67 min. (Y:47)</a:t>
            </a:r>
          </a:p>
        </p:txBody>
      </p:sp>
      <p:sp>
        <p:nvSpPr>
          <p:cNvPr id="32771"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55374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p14="http://schemas.microsoft.com/office/powerpoint/2010/main" val="116772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p14="http://schemas.microsoft.com/office/powerpoint/2010/main"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p14="http://schemas.microsoft.com/office/powerpoint/2010/main" val="93890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p14="http://schemas.microsoft.com/office/powerpoint/2010/main" val="1562572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9" r:id="rId3"/>
    <p:sldLayoutId id="2147483871" r:id="rId4"/>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htech.org/courses/ca/"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2.bin"/><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350" y="1635150"/>
            <a:ext cx="8350250" cy="1470025"/>
          </a:xfrm>
        </p:spPr>
        <p:txBody>
          <a:bodyPr>
            <a:normAutofit fontScale="90000"/>
          </a:bodyPr>
          <a:lstStyle/>
          <a:p>
            <a:r>
              <a:rPr lang="en-US" dirty="0" smtClean="0"/>
              <a:t>CS 110</a:t>
            </a:r>
            <a:br>
              <a:rPr lang="en-US" dirty="0" smtClean="0"/>
            </a:br>
            <a:r>
              <a:rPr lang="en-US" dirty="0" smtClean="0"/>
              <a:t>Computer Architecture </a:t>
            </a:r>
            <a:br>
              <a:rPr lang="en-US" dirty="0" smtClean="0"/>
            </a:br>
            <a:r>
              <a:rPr lang="en-US" dirty="0" smtClean="0"/>
              <a:t>Lecture 11: </a:t>
            </a:r>
            <a:br>
              <a:rPr lang="en-US" dirty="0" smtClean="0"/>
            </a:br>
            <a:r>
              <a:rPr lang="en-US" i="1" dirty="0"/>
              <a:t> </a:t>
            </a:r>
            <a:r>
              <a:rPr lang="en-US" i="1" dirty="0">
                <a:latin typeface="Calibri" charset="0"/>
                <a:ea typeface="ＭＳ Ｐゴシック" charset="0"/>
                <a:cs typeface="ＭＳ Ｐゴシック" charset="0"/>
              </a:rPr>
              <a:t>Single-Cycle CPU</a:t>
            </a:r>
            <a:r>
              <a:rPr lang="en-US" dirty="0">
                <a:latin typeface="Calibri" charset="0"/>
                <a:ea typeface="ＭＳ Ｐゴシック" charset="0"/>
                <a:cs typeface="ＭＳ Ｐゴシック" charset="0"/>
              </a:rPr>
              <a:t/>
            </a:r>
            <a:br>
              <a:rPr lang="en-US" dirty="0">
                <a:latin typeface="Calibri" charset="0"/>
                <a:ea typeface="ＭＳ Ｐゴシック" charset="0"/>
                <a:cs typeface="ＭＳ Ｐゴシック" charset="0"/>
              </a:rPr>
            </a:br>
            <a:r>
              <a:rPr lang="en-US" i="1" dirty="0" err="1">
                <a:latin typeface="Calibri" charset="0"/>
                <a:ea typeface="ＭＳ Ｐゴシック" charset="0"/>
                <a:cs typeface="ＭＳ Ｐゴシック" charset="0"/>
              </a:rPr>
              <a:t>Datapath</a:t>
            </a:r>
            <a:r>
              <a:rPr lang="en-US" i="1" dirty="0">
                <a:latin typeface="Calibri" charset="0"/>
                <a:ea typeface="ＭＳ Ｐゴシック" charset="0"/>
                <a:cs typeface="ＭＳ Ｐゴシック" charset="0"/>
              </a:rPr>
              <a:t> &amp; Control </a:t>
            </a:r>
            <a:r>
              <a:rPr lang="en-US" i="1" dirty="0" smtClean="0"/>
              <a:t/>
            </a:r>
            <a:br>
              <a:rPr lang="en-US" i="1" dirty="0" smtClean="0"/>
            </a:br>
            <a:endParaRPr lang="en-US" i="1" dirty="0"/>
          </a:p>
        </p:txBody>
      </p:sp>
      <p:sp>
        <p:nvSpPr>
          <p:cNvPr id="3" name="Subtitle 2"/>
          <p:cNvSpPr>
            <a:spLocks noGrp="1"/>
          </p:cNvSpPr>
          <p:nvPr>
            <p:ph type="subTitle" idx="1"/>
          </p:nvPr>
        </p:nvSpPr>
        <p:spPr>
          <a:xfrm>
            <a:off x="169829" y="3886201"/>
            <a:ext cx="8817042" cy="2243667"/>
          </a:xfrm>
        </p:spPr>
        <p:txBody>
          <a:bodyPr>
            <a:normAutofit fontScale="55000" lnSpcReduction="20000"/>
          </a:bodyPr>
          <a:lstStyle/>
          <a:p>
            <a:r>
              <a:rPr lang="en-US" dirty="0" smtClean="0"/>
              <a:t>Instructor:</a:t>
            </a:r>
          </a:p>
          <a:p>
            <a:r>
              <a:rPr lang="en-US" b="1" dirty="0" smtClean="0"/>
              <a:t>Sören Schwertfeger</a:t>
            </a:r>
            <a:r>
              <a:rPr lang="en-US" dirty="0"/>
              <a:t/>
            </a:r>
            <a:br>
              <a:rPr lang="en-US" dirty="0"/>
            </a:br>
            <a:endParaRPr lang="en-US" dirty="0" smtClean="0"/>
          </a:p>
          <a:p>
            <a:r>
              <a:rPr lang="en-US" sz="3027" b="1" dirty="0" smtClean="0">
                <a:latin typeface="Courier"/>
                <a:cs typeface="Courier"/>
                <a:hlinkClick r:id="rId3"/>
              </a:rPr>
              <a:t>http://shtech.org/courses/ca/</a:t>
            </a:r>
            <a:endParaRPr lang="en-US" sz="3027" b="1" dirty="0" smtClean="0">
              <a:latin typeface="Courier"/>
              <a:cs typeface="Courier"/>
            </a:endParaRPr>
          </a:p>
          <a:p>
            <a:endParaRPr lang="en-US" sz="3027" b="1" dirty="0">
              <a:latin typeface="Courier"/>
              <a:cs typeface="Courier"/>
            </a:endParaRPr>
          </a:p>
          <a:p>
            <a:r>
              <a:rPr lang="en-US" sz="3027" b="1" dirty="0" smtClean="0">
                <a:latin typeface="Courier"/>
                <a:cs typeface="Courier"/>
              </a:rPr>
              <a:t>School of Information Science and Technology SIST</a:t>
            </a:r>
          </a:p>
          <a:p>
            <a:endParaRPr lang="en-US" sz="3027" b="1" dirty="0">
              <a:latin typeface="Courier"/>
              <a:cs typeface="Courier"/>
            </a:endParaRPr>
          </a:p>
          <a:p>
            <a:r>
              <a:rPr lang="en-US" sz="3027" b="1" dirty="0" smtClean="0">
                <a:latin typeface="Courier"/>
                <a:cs typeface="Courier"/>
              </a:rPr>
              <a:t>ShanghaiTech University</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7" name="AutoShape 2" descr="JohnW.pn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JohnW.png"/>
          <p:cNvSpPr>
            <a:spLocks noChangeAspect="1" noChangeArrowheads="1"/>
          </p:cNvSpPr>
          <p:nvPr/>
        </p:nvSpPr>
        <p:spPr bwMode="auto">
          <a:xfrm>
            <a:off x="-1286054" y="7937"/>
            <a:ext cx="1898829" cy="189883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Subtitle 2"/>
          <p:cNvSpPr txBox="1">
            <a:spLocks/>
          </p:cNvSpPr>
          <p:nvPr/>
        </p:nvSpPr>
        <p:spPr>
          <a:xfrm>
            <a:off x="153954" y="6129868"/>
            <a:ext cx="8817042" cy="40904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3366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1600" b="1" dirty="0" smtClean="0">
                <a:solidFill>
                  <a:schemeClr val="tx1"/>
                </a:solidFill>
                <a:latin typeface="Courier"/>
                <a:cs typeface="Courier"/>
              </a:rPr>
              <a:t>Slides based on UC Berkley's CS61C</a:t>
            </a:r>
          </a:p>
        </p:txBody>
      </p:sp>
    </p:spTree>
    <p:extLst>
      <p:ext uri="{BB962C8B-B14F-4D97-AF65-F5344CB8AC3E}">
        <p14:creationId xmlns:p14="http://schemas.microsoft.com/office/powerpoint/2010/main" val="394630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lstStyle/>
          <a:p>
            <a:pPr>
              <a:defRPr/>
            </a:pPr>
            <a:r>
              <a:rPr lang="en-US" sz="3600" i="1" dirty="0">
                <a:latin typeface="+mn-lt"/>
              </a:rPr>
              <a:t>Instruction Fetch Unit </a:t>
            </a:r>
            <a:r>
              <a:rPr lang="en-US" sz="3600" dirty="0" smtClean="0">
                <a:latin typeface="+mn-lt"/>
              </a:rPr>
              <a:t>including </a:t>
            </a:r>
            <a:r>
              <a:rPr lang="en-US" sz="3600" dirty="0">
                <a:latin typeface="+mn-lt"/>
              </a:rPr>
              <a:t>Branch</a:t>
            </a:r>
          </a:p>
        </p:txBody>
      </p:sp>
      <p:sp>
        <p:nvSpPr>
          <p:cNvPr id="36868" name="Rectangle 3"/>
          <p:cNvSpPr>
            <a:spLocks noGrp="1" noChangeArrowheads="1"/>
          </p:cNvSpPr>
          <p:nvPr>
            <p:ph type="body" idx="1"/>
          </p:nvPr>
        </p:nvSpPr>
        <p:spPr>
          <a:xfrm>
            <a:off x="381000" y="1303338"/>
            <a:ext cx="8191500" cy="600075"/>
          </a:xfrm>
        </p:spPr>
        <p:txBody>
          <a:bodyPr/>
          <a:lstStyle/>
          <a:p>
            <a:r>
              <a:rPr lang="en-US" sz="2400">
                <a:latin typeface="Calibri" charset="0"/>
                <a:ea typeface="ＭＳ Ｐゴシック" charset="0"/>
                <a:cs typeface="ＭＳ Ｐゴシック" charset="0"/>
              </a:rPr>
              <a:t>if  (Zero == 1)   then  PC = PC + 4 + SignExt[imm16]*4 ;  else  PC = PC + 4</a:t>
            </a:r>
          </a:p>
        </p:txBody>
      </p:sp>
      <p:grpSp>
        <p:nvGrpSpPr>
          <p:cNvPr id="36869"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6932"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36933"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36934"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2672662" name="Rectangle 22"/>
          <p:cNvSpPr>
            <a:spLocks noChangeArrowheads="1"/>
          </p:cNvSpPr>
          <p:nvPr/>
        </p:nvSpPr>
        <p:spPr bwMode="auto">
          <a:xfrm>
            <a:off x="4343400" y="3106738"/>
            <a:ext cx="4800600" cy="191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63500" tIns="25400" rIns="63500" bIns="25400">
            <a:spAutoFit/>
          </a:bodyPr>
          <a:lstStyle/>
          <a:p>
            <a:pPr marL="203200" indent="-203200">
              <a:lnSpc>
                <a:spcPct val="75000"/>
              </a:lnSpc>
              <a:spcBef>
                <a:spcPct val="65000"/>
              </a:spcBef>
              <a:buSzPct val="100000"/>
              <a:buFont typeface="Times" charset="0"/>
              <a:buChar char="•"/>
            </a:pPr>
            <a:r>
              <a:rPr lang="en-US" sz="2800">
                <a:latin typeface="Calibri" charset="0"/>
              </a:rPr>
              <a:t>How to encode nPC_sel?</a:t>
            </a:r>
          </a:p>
          <a:p>
            <a:pPr marL="685800" lvl="1" indent="-190500">
              <a:lnSpc>
                <a:spcPct val="85000"/>
              </a:lnSpc>
              <a:spcBef>
                <a:spcPct val="40000"/>
              </a:spcBef>
              <a:buSzPct val="100000"/>
              <a:buFontTx/>
              <a:buChar char="•"/>
            </a:pPr>
            <a:r>
              <a:rPr lang="en-US" sz="2400">
                <a:latin typeface="Calibri" charset="0"/>
              </a:rPr>
              <a:t>Direct MUX select?</a:t>
            </a:r>
          </a:p>
          <a:p>
            <a:pPr marL="685800" lvl="1" indent="-190500">
              <a:lnSpc>
                <a:spcPct val="85000"/>
              </a:lnSpc>
              <a:spcBef>
                <a:spcPct val="40000"/>
              </a:spcBef>
              <a:buSzPct val="100000"/>
              <a:buFontTx/>
              <a:buChar char="•"/>
            </a:pPr>
            <a:r>
              <a:rPr lang="en-US" sz="2400">
                <a:latin typeface="Calibri" charset="0"/>
              </a:rPr>
              <a:t>Branch inst. / not branch inst.</a:t>
            </a:r>
          </a:p>
          <a:p>
            <a:pPr marL="203200" indent="-203200">
              <a:lnSpc>
                <a:spcPct val="75000"/>
              </a:lnSpc>
              <a:spcBef>
                <a:spcPct val="65000"/>
              </a:spcBef>
              <a:buSzPct val="100000"/>
              <a:buFont typeface="Times" charset="0"/>
              <a:buChar char="•"/>
            </a:pPr>
            <a:r>
              <a:rPr lang="en-US" sz="2800">
                <a:latin typeface="Calibri" charset="0"/>
              </a:rPr>
              <a:t>Let</a:t>
            </a:r>
            <a:r>
              <a:rPr lang="ja-JP" altLang="en-US" sz="2800">
                <a:latin typeface="Calibri" charset="0"/>
              </a:rPr>
              <a:t>’</a:t>
            </a:r>
            <a:r>
              <a:rPr lang="en-US" sz="2800">
                <a:latin typeface="Calibri" charset="0"/>
              </a:rPr>
              <a: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mc:AlternateContent xmlns:mc="http://schemas.openxmlformats.org/markup-compatibility/2006">
              <mc:Choice xmlns:v="urn:schemas-microsoft-com:vml" Requires="v">
                <p:oleObj spid="_x0000_s14408" name="Worksheet" r:id="rId4" imgW="1651000" imgH="698500" progId="Excel.Sheet.8">
                  <p:embed/>
                </p:oleObj>
              </mc:Choice>
              <mc:Fallback>
                <p:oleObj name="Worksheet" r:id="rId4" imgW="1651000" imgH="698500" progId="Excel.Sheet.8">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438775"/>
                        <a:ext cx="2935288" cy="10461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36871"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58429" name="Rectangle 27"/>
            <p:cNvSpPr>
              <a:spLocks noChangeArrowheads="1"/>
            </p:cNvSpPr>
            <p:nvPr/>
          </p:nvSpPr>
          <p:spPr bwMode="auto">
            <a:xfrm>
              <a:off x="2518" y="1108"/>
              <a:ext cx="583" cy="37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Inst</a:t>
              </a:r>
            </a:p>
            <a:p>
              <a:pPr algn="ctr">
                <a:defRPr/>
              </a:pPr>
              <a:r>
                <a:rPr lang="en-US" sz="1600" b="1">
                  <a:latin typeface="+mn-lt"/>
                  <a:ea typeface="ＭＳ Ｐゴシック" charset="-128"/>
                  <a:cs typeface="ＭＳ Ｐゴシック" charset="-128"/>
                </a:rPr>
                <a:t>Memory</a:t>
              </a:r>
            </a:p>
          </p:txBody>
        </p:sp>
      </p:grpSp>
      <p:sp>
        <p:nvSpPr>
          <p:cNvPr id="58376" name="Rectangle 28"/>
          <p:cNvSpPr>
            <a:spLocks noChangeArrowheads="1"/>
          </p:cNvSpPr>
          <p:nvPr/>
        </p:nvSpPr>
        <p:spPr bwMode="auto">
          <a:xfrm>
            <a:off x="176537" y="2380457"/>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dirty="0">
              <a:latin typeface="Calibri" charset="0"/>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80" name="Rectangle 32"/>
          <p:cNvSpPr>
            <a:spLocks noChangeArrowheads="1"/>
          </p:cNvSpPr>
          <p:nvPr/>
        </p:nvSpPr>
        <p:spPr bwMode="auto">
          <a:xfrm>
            <a:off x="394674" y="2833456"/>
            <a:ext cx="713726" cy="366767"/>
          </a:xfrm>
          <a:prstGeom prst="rect">
            <a:avLst/>
          </a:prstGeom>
          <a:noFill/>
          <a:ln w="12700">
            <a:noFill/>
            <a:miter lim="800000"/>
            <a:headEnd/>
            <a:tailEnd/>
          </a:ln>
        </p:spPr>
        <p:txBody>
          <a:bodyPr wrap="none" lIns="90488" tIns="44450" rIns="90488" bIns="44450">
            <a:spAutoFit/>
          </a:bodyPr>
          <a:lstStyle/>
          <a:p>
            <a:r>
              <a:rPr lang="en-US" b="1" dirty="0" smtClean="0">
                <a:solidFill>
                  <a:schemeClr val="accent2"/>
                </a:solidFill>
                <a:latin typeface="Calibri" charset="0"/>
              </a:rPr>
              <a:t>Equal</a:t>
            </a:r>
            <a:endParaRPr lang="en-US" u="sng" dirty="0">
              <a:latin typeface="Calibri" charset="0"/>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spAutoFit/>
            </a:bodyPr>
            <a:lstStyle/>
            <a:p>
              <a:pPr>
                <a:spcBef>
                  <a:spcPct val="50000"/>
                </a:spcBef>
                <a:defRPr/>
              </a:pPr>
              <a:r>
                <a:rPr lang="en-US" sz="2400" dirty="0">
                  <a:latin typeface="+mn-lt"/>
                  <a:ea typeface="ＭＳ Ｐゴシック" charset="-128"/>
                  <a:cs typeface="ＭＳ Ｐゴシック" charset="-128"/>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clk</a:t>
            </a:r>
            <a:endParaRPr lang="en-US" sz="2000" dirty="0">
              <a:latin typeface="+mn-lt"/>
              <a:ea typeface="ＭＳ Ｐゴシック" charset="-128"/>
              <a:cs typeface="ＭＳ Ｐゴシック" charset="-128"/>
            </a:endParaRPr>
          </a:p>
        </p:txBody>
      </p:sp>
      <p:grpSp>
        <p:nvGrpSpPr>
          <p:cNvPr id="36884"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MUX ctrl</a:t>
              </a:r>
            </a:p>
          </p:txBody>
        </p:sp>
      </p:grpSp>
      <p:grpSp>
        <p:nvGrpSpPr>
          <p:cNvPr id="36915" name="Group 78"/>
          <p:cNvGrpSpPr>
            <a:grpSpLocks/>
          </p:cNvGrpSpPr>
          <p:nvPr/>
        </p:nvGrpSpPr>
        <p:grpSpPr bwMode="auto">
          <a:xfrm>
            <a:off x="3270250" y="5727700"/>
            <a:ext cx="152400" cy="381000"/>
            <a:chOff x="2084917" y="5338763"/>
            <a:chExt cx="152400" cy="381000"/>
          </a:xfrm>
        </p:grpSpPr>
        <p:grpSp>
          <p:nvGrpSpPr>
            <p:cNvPr id="36916" name="Group 135"/>
            <p:cNvGrpSpPr>
              <a:grpSpLocks/>
            </p:cNvGrpSpPr>
            <p:nvPr/>
          </p:nvGrpSpPr>
          <p:grpSpPr bwMode="auto">
            <a:xfrm rot="-5400000">
              <a:off x="2084917" y="5338763"/>
              <a:ext cx="152400" cy="152400"/>
              <a:chOff x="7143750" y="6113463"/>
              <a:chExt cx="152400" cy="152400"/>
            </a:xfrm>
          </p:grpSpPr>
          <p:sp>
            <p:nvSpPr>
              <p:cNvPr id="8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8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10</a:t>
            </a:fld>
            <a:endParaRPr lang="en-US"/>
          </a:p>
        </p:txBody>
      </p:sp>
    </p:spTree>
    <p:extLst>
      <p:ext uri="{BB962C8B-B14F-4D97-AF65-F5344CB8AC3E}">
        <p14:creationId xmlns:p14="http://schemas.microsoft.com/office/powerpoint/2010/main" val="32023332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6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7266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730837"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658899" y="2192864"/>
            <a:ext cx="1898982"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smtClean="0">
                <a:solidFill>
                  <a:srgbClr val="0000FF"/>
                </a:solidFill>
                <a:latin typeface="+mn-lt"/>
                <a:ea typeface="ＭＳ Ｐゴシック" charset="-128"/>
                <a:cs typeface="ＭＳ Ｐゴシック" charset="-128"/>
              </a:rPr>
              <a:t>nPC_sel</a:t>
            </a:r>
            <a:r>
              <a:rPr lang="en-US" sz="2000" dirty="0" smtClean="0">
                <a:latin typeface="+mn-lt"/>
                <a:ea typeface="ＭＳ Ｐゴシック" charset="-128"/>
                <a:cs typeface="ＭＳ Ｐゴシック" charset="-128"/>
              </a:rPr>
              <a:t> &amp; Equal</a:t>
            </a:r>
            <a:endParaRPr lang="en-US" sz="2000" dirty="0">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11</a:t>
            </a:fld>
            <a:endParaRPr lang="en-US"/>
          </a:p>
        </p:txBody>
      </p:sp>
    </p:spTree>
    <p:extLst>
      <p:ext uri="{BB962C8B-B14F-4D97-AF65-F5344CB8AC3E}">
        <p14:creationId xmlns:p14="http://schemas.microsoft.com/office/powerpoint/2010/main" val="33647573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916135" y="3458552"/>
            <a:ext cx="6094228" cy="3399447"/>
            <a:chOff x="111685" y="808564"/>
            <a:chExt cx="8803715" cy="6095216"/>
          </a:xfrm>
        </p:grpSpPr>
        <p:sp>
          <p:nvSpPr>
            <p:cNvPr id="14339" name="Rectangle 3"/>
            <p:cNvSpPr>
              <a:spLocks noChangeArrowheads="1"/>
            </p:cNvSpPr>
            <p:nvPr/>
          </p:nvSpPr>
          <p:spPr bwMode="auto">
            <a:xfrm rot="10800000" flipV="1">
              <a:off x="111685" y="6123906"/>
              <a:ext cx="82914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40" name="Rectangle 4"/>
            <p:cNvSpPr>
              <a:spLocks noChangeArrowheads="1"/>
            </p:cNvSpPr>
            <p:nvPr/>
          </p:nvSpPr>
          <p:spPr bwMode="auto">
            <a:xfrm>
              <a:off x="6934199" y="4021665"/>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1" name="Rectangle 5"/>
            <p:cNvSpPr>
              <a:spLocks noChangeArrowheads="1"/>
            </p:cNvSpPr>
            <p:nvPr/>
          </p:nvSpPr>
          <p:spPr bwMode="auto">
            <a:xfrm>
              <a:off x="6046789" y="2408765"/>
              <a:ext cx="1039812" cy="456416"/>
            </a:xfrm>
            <a:prstGeom prst="rect">
              <a:avLst/>
            </a:prstGeom>
            <a:noFill/>
            <a:ln w="12700">
              <a:noFill/>
              <a:miter lim="800000"/>
              <a:headEnd/>
              <a:tailEnd/>
            </a:ln>
          </p:spPr>
          <p:txBody>
            <a:bodyPr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ALUctr</a:t>
              </a:r>
              <a:endParaRPr lang="en-US" sz="12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1" y="4783664"/>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sp>
          <p:nvSpPr>
            <p:cNvPr id="14343" name="Rectangle 7"/>
            <p:cNvSpPr>
              <a:spLocks noChangeArrowheads="1"/>
            </p:cNvSpPr>
            <p:nvPr/>
          </p:nvSpPr>
          <p:spPr bwMode="auto">
            <a:xfrm>
              <a:off x="2503488" y="3878790"/>
              <a:ext cx="685851"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busW</a:t>
              </a:r>
            </a:p>
          </p:txBody>
        </p:sp>
        <p:sp>
          <p:nvSpPr>
            <p:cNvPr id="14344" name="Rectangle 8"/>
            <p:cNvSpPr>
              <a:spLocks noChangeArrowheads="1"/>
            </p:cNvSpPr>
            <p:nvPr/>
          </p:nvSpPr>
          <p:spPr bwMode="auto">
            <a:xfrm>
              <a:off x="2625725" y="3183463"/>
              <a:ext cx="822699"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RegWr</a:t>
              </a:r>
              <a:endParaRPr lang="en-US" sz="12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46" name="Rectangle 10"/>
            <p:cNvSpPr>
              <a:spLocks noChangeArrowheads="1"/>
            </p:cNvSpPr>
            <p:nvPr/>
          </p:nvSpPr>
          <p:spPr bwMode="auto">
            <a:xfrm>
              <a:off x="2665413" y="42978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48" name="Rectangle 12"/>
            <p:cNvSpPr>
              <a:spLocks noChangeArrowheads="1"/>
            </p:cNvSpPr>
            <p:nvPr/>
          </p:nvSpPr>
          <p:spPr bwMode="auto">
            <a:xfrm>
              <a:off x="5486400" y="3716863"/>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9" name="Rectangle 13"/>
            <p:cNvSpPr>
              <a:spLocks noChangeArrowheads="1"/>
            </p:cNvSpPr>
            <p:nvPr/>
          </p:nvSpPr>
          <p:spPr bwMode="auto">
            <a:xfrm>
              <a:off x="4692651" y="3716864"/>
              <a:ext cx="68023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1" name="Rectangle 15"/>
            <p:cNvSpPr>
              <a:spLocks noChangeArrowheads="1"/>
            </p:cNvSpPr>
            <p:nvPr/>
          </p:nvSpPr>
          <p:spPr bwMode="auto">
            <a:xfrm>
              <a:off x="4797426" y="46788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52" name="Rectangle 16"/>
            <p:cNvSpPr>
              <a:spLocks noChangeArrowheads="1"/>
            </p:cNvSpPr>
            <p:nvPr/>
          </p:nvSpPr>
          <p:spPr bwMode="auto">
            <a:xfrm>
              <a:off x="4724398" y="4250264"/>
              <a:ext cx="66885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5" name="Rectangle 19"/>
            <p:cNvSpPr>
              <a:spLocks noChangeArrowheads="1"/>
            </p:cNvSpPr>
            <p:nvPr/>
          </p:nvSpPr>
          <p:spPr bwMode="auto">
            <a:xfrm>
              <a:off x="3451226"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7" name="Rectangle 21"/>
            <p:cNvSpPr>
              <a:spLocks noChangeArrowheads="1"/>
            </p:cNvSpPr>
            <p:nvPr/>
          </p:nvSpPr>
          <p:spPr bwMode="auto">
            <a:xfrm>
              <a:off x="3810001"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358" name="Rectangle 22"/>
            <p:cNvSpPr>
              <a:spLocks noChangeArrowheads="1"/>
            </p:cNvSpPr>
            <p:nvPr/>
          </p:nvSpPr>
          <p:spPr bwMode="auto">
            <a:xfrm>
              <a:off x="3389313" y="3788303"/>
              <a:ext cx="507446"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Rw</a:t>
              </a:r>
            </a:p>
          </p:txBody>
        </p:sp>
        <p:sp>
          <p:nvSpPr>
            <p:cNvPr id="14359" name="Rectangle 23"/>
            <p:cNvSpPr>
              <a:spLocks noChangeArrowheads="1"/>
            </p:cNvSpPr>
            <p:nvPr/>
          </p:nvSpPr>
          <p:spPr bwMode="auto">
            <a:xfrm>
              <a:off x="3846513" y="3788303"/>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Ra</a:t>
              </a:r>
            </a:p>
          </p:txBody>
        </p:sp>
        <p:sp>
          <p:nvSpPr>
            <p:cNvPr id="14360" name="Rectangle 24"/>
            <p:cNvSpPr>
              <a:spLocks noChangeArrowheads="1"/>
            </p:cNvSpPr>
            <p:nvPr/>
          </p:nvSpPr>
          <p:spPr bwMode="auto">
            <a:xfrm>
              <a:off x="4227513" y="3788303"/>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Rb</a:t>
              </a:r>
            </a:p>
          </p:txBody>
        </p:sp>
        <p:sp>
          <p:nvSpPr>
            <p:cNvPr id="14361" name="Rectangle 25"/>
            <p:cNvSpPr>
              <a:spLocks noChangeArrowheads="1"/>
            </p:cNvSpPr>
            <p:nvPr/>
          </p:nvSpPr>
          <p:spPr bwMode="auto">
            <a:xfrm>
              <a:off x="3389313" y="4174063"/>
              <a:ext cx="92046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a:solidFill>
                    <a:schemeClr val="tx1"/>
                  </a:solidFill>
                  <a:latin typeface="Times" charset="0"/>
                </a:rPr>
                <a:t>RegFile</a:t>
              </a:r>
            </a:p>
          </p:txBody>
        </p:sp>
        <p:sp>
          <p:nvSpPr>
            <p:cNvPr id="14362" name="Rectangle 26"/>
            <p:cNvSpPr>
              <a:spLocks noChangeArrowheads="1"/>
            </p:cNvSpPr>
            <p:nvPr/>
          </p:nvSpPr>
          <p:spPr bwMode="auto">
            <a:xfrm>
              <a:off x="3810001" y="3183463"/>
              <a:ext cx="444501"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Rs</a:t>
              </a:r>
            </a:p>
          </p:txBody>
        </p:sp>
        <p:sp>
          <p:nvSpPr>
            <p:cNvPr id="14363" name="Rectangle 27"/>
            <p:cNvSpPr>
              <a:spLocks noChangeArrowheads="1"/>
            </p:cNvSpPr>
            <p:nvPr/>
          </p:nvSpPr>
          <p:spPr bwMode="auto">
            <a:xfrm>
              <a:off x="3641726" y="2421464"/>
              <a:ext cx="423457"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Rt</a:t>
              </a:r>
            </a:p>
          </p:txBody>
        </p:sp>
        <p:sp>
          <p:nvSpPr>
            <p:cNvPr id="14364" name="Rectangle 28"/>
            <p:cNvSpPr>
              <a:spLocks noChangeArrowheads="1"/>
            </p:cNvSpPr>
            <p:nvPr/>
          </p:nvSpPr>
          <p:spPr bwMode="auto">
            <a:xfrm>
              <a:off x="4177708" y="3183463"/>
              <a:ext cx="423457" cy="43082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100">
                  <a:solidFill>
                    <a:schemeClr val="tx1"/>
                  </a:solidFill>
                  <a:latin typeface="Times" charset="0"/>
                </a:rPr>
                <a:t>Rt</a:t>
              </a:r>
            </a:p>
          </p:txBody>
        </p:sp>
        <p:sp>
          <p:nvSpPr>
            <p:cNvPr id="14365" name="Rectangle 29"/>
            <p:cNvSpPr>
              <a:spLocks noChangeArrowheads="1"/>
            </p:cNvSpPr>
            <p:nvPr/>
          </p:nvSpPr>
          <p:spPr bwMode="auto">
            <a:xfrm>
              <a:off x="3209926" y="2421464"/>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Rd</a:t>
              </a:r>
            </a:p>
          </p:txBody>
        </p:sp>
        <p:sp>
          <p:nvSpPr>
            <p:cNvPr id="14366" name="Rectangle 30"/>
            <p:cNvSpPr>
              <a:spLocks noChangeArrowheads="1"/>
            </p:cNvSpPr>
            <p:nvPr/>
          </p:nvSpPr>
          <p:spPr bwMode="auto">
            <a:xfrm>
              <a:off x="2486026" y="2116665"/>
              <a:ext cx="84629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RegDst</a:t>
              </a:r>
              <a:endParaRPr lang="en-US" sz="12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194" y="4950355"/>
              <a:ext cx="368300" cy="1243013"/>
              <a:chOff x="2848" y="3033"/>
              <a:chExt cx="232" cy="783"/>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9" name="Rectangle 33"/>
              <p:cNvSpPr>
                <a:spLocks noChangeArrowheads="1"/>
              </p:cNvSpPr>
              <p:nvPr/>
            </p:nvSpPr>
            <p:spPr bwMode="auto">
              <a:xfrm rot="5400000">
                <a:off x="2579" y="3315"/>
                <a:ext cx="78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Extender</a:t>
                </a:r>
                <a:endParaRPr lang="en-US" sz="1200" b="1">
                  <a:solidFill>
                    <a:schemeClr val="tx1"/>
                  </a:solidFill>
                  <a:latin typeface="Times" charset="0"/>
                </a:endParaRPr>
              </a:p>
            </p:txBody>
          </p:sp>
        </p:grpSp>
        <p:sp>
          <p:nvSpPr>
            <p:cNvPr id="14368" name="Rectangle 34"/>
            <p:cNvSpPr>
              <a:spLocks noChangeArrowheads="1"/>
            </p:cNvSpPr>
            <p:nvPr/>
          </p:nvSpPr>
          <p:spPr bwMode="auto">
            <a:xfrm>
              <a:off x="5029200" y="55170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71" name="Rectangle 37"/>
            <p:cNvSpPr>
              <a:spLocks noChangeArrowheads="1"/>
            </p:cNvSpPr>
            <p:nvPr/>
          </p:nvSpPr>
          <p:spPr bwMode="auto">
            <a:xfrm>
              <a:off x="3886200" y="55170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16</a:t>
              </a:r>
            </a:p>
          </p:txBody>
        </p:sp>
        <p:sp>
          <p:nvSpPr>
            <p:cNvPr id="14372" name="Rectangle 38"/>
            <p:cNvSpPr>
              <a:spLocks noChangeArrowheads="1"/>
            </p:cNvSpPr>
            <p:nvPr/>
          </p:nvSpPr>
          <p:spPr bwMode="auto">
            <a:xfrm>
              <a:off x="2971800" y="5240864"/>
              <a:ext cx="82914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73" name="Rectangle 39"/>
            <p:cNvSpPr>
              <a:spLocks noChangeArrowheads="1"/>
            </p:cNvSpPr>
            <p:nvPr/>
          </p:nvSpPr>
          <p:spPr bwMode="auto">
            <a:xfrm>
              <a:off x="5294313" y="6447364"/>
              <a:ext cx="84867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ALUSrc</a:t>
              </a:r>
              <a:endParaRPr lang="en-US" sz="12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76178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ExtOp</a:t>
              </a:r>
              <a:endParaRPr lang="en-US" sz="12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sz="1100"/>
            </a:p>
          </p:txBody>
        </p:sp>
        <p:sp>
          <p:nvSpPr>
            <p:cNvPr id="14376" name="Rectangle 42"/>
            <p:cNvSpPr>
              <a:spLocks noChangeArrowheads="1"/>
            </p:cNvSpPr>
            <p:nvPr/>
          </p:nvSpPr>
          <p:spPr bwMode="auto">
            <a:xfrm>
              <a:off x="7696200" y="2345263"/>
              <a:ext cx="1207149"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MemtoReg</a:t>
              </a:r>
              <a:endParaRPr lang="en-US" sz="12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2"/>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sp>
          <p:nvSpPr>
            <p:cNvPr id="14378" name="Rectangle 44"/>
            <p:cNvSpPr>
              <a:spLocks noChangeArrowheads="1"/>
            </p:cNvSpPr>
            <p:nvPr/>
          </p:nvSpPr>
          <p:spPr bwMode="auto">
            <a:xfrm>
              <a:off x="6019799" y="5240863"/>
              <a:ext cx="863476"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80" name="Rectangle 46"/>
            <p:cNvSpPr>
              <a:spLocks noChangeArrowheads="1"/>
            </p:cNvSpPr>
            <p:nvPr/>
          </p:nvSpPr>
          <p:spPr bwMode="auto">
            <a:xfrm>
              <a:off x="6183313" y="4948764"/>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sz="1100"/>
            </a:p>
          </p:txBody>
        </p:sp>
        <p:sp>
          <p:nvSpPr>
            <p:cNvPr id="14382" name="Rectangle 48"/>
            <p:cNvSpPr>
              <a:spLocks noChangeArrowheads="1"/>
            </p:cNvSpPr>
            <p:nvPr/>
          </p:nvSpPr>
          <p:spPr bwMode="auto">
            <a:xfrm>
              <a:off x="6858000" y="2726264"/>
              <a:ext cx="95681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MemWr</a:t>
              </a:r>
              <a:endParaRPr lang="en-US" sz="12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26008"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sz="1100"/>
            </a:p>
          </p:txBody>
        </p:sp>
        <p:sp>
          <p:nvSpPr>
            <p:cNvPr id="14385" name="Rectangle 51"/>
            <p:cNvSpPr>
              <a:spLocks noChangeArrowheads="1"/>
            </p:cNvSpPr>
            <p:nvPr/>
          </p:nvSpPr>
          <p:spPr bwMode="auto">
            <a:xfrm>
              <a:off x="5562599" y="821264"/>
              <a:ext cx="173742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87" name="Rectangle 53"/>
            <p:cNvSpPr>
              <a:spLocks noChangeArrowheads="1"/>
            </p:cNvSpPr>
            <p:nvPr/>
          </p:nvSpPr>
          <p:spPr bwMode="auto">
            <a:xfrm rot="5400000">
              <a:off x="2999963" y="1330344"/>
              <a:ext cx="1175575"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&lt;21:25&gt;</a:t>
              </a:r>
            </a:p>
          </p:txBody>
        </p:sp>
        <p:sp>
          <p:nvSpPr>
            <p:cNvPr id="14388" name="Rectangle 54"/>
            <p:cNvSpPr>
              <a:spLocks noChangeArrowheads="1"/>
            </p:cNvSpPr>
            <p:nvPr/>
          </p:nvSpPr>
          <p:spPr bwMode="auto">
            <a:xfrm rot="5400000">
              <a:off x="3533364" y="1330344"/>
              <a:ext cx="1175575"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&lt;16:20&gt;</a:t>
              </a:r>
            </a:p>
          </p:txBody>
        </p:sp>
        <p:sp>
          <p:nvSpPr>
            <p:cNvPr id="14389" name="Rectangle 55"/>
            <p:cNvSpPr>
              <a:spLocks noChangeArrowheads="1"/>
            </p:cNvSpPr>
            <p:nvPr/>
          </p:nvSpPr>
          <p:spPr bwMode="auto">
            <a:xfrm rot="5400000">
              <a:off x="4071447" y="1330344"/>
              <a:ext cx="1166203"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&lt;11:15&gt;</a:t>
              </a:r>
            </a:p>
          </p:txBody>
        </p:sp>
        <p:sp>
          <p:nvSpPr>
            <p:cNvPr id="14390" name="Rectangle 56"/>
            <p:cNvSpPr>
              <a:spLocks noChangeArrowheads="1"/>
            </p:cNvSpPr>
            <p:nvPr/>
          </p:nvSpPr>
          <p:spPr bwMode="auto">
            <a:xfrm rot="5400000">
              <a:off x="4613345" y="1317643"/>
              <a:ext cx="1047608"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4" name="Rectangle 60"/>
            <p:cNvSpPr>
              <a:spLocks noChangeArrowheads="1"/>
            </p:cNvSpPr>
            <p:nvPr/>
          </p:nvSpPr>
          <p:spPr bwMode="auto">
            <a:xfrm>
              <a:off x="4786313" y="1875364"/>
              <a:ext cx="84052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95" name="Rectangle 61"/>
            <p:cNvSpPr>
              <a:spLocks noChangeArrowheads="1"/>
            </p:cNvSpPr>
            <p:nvPr/>
          </p:nvSpPr>
          <p:spPr bwMode="auto">
            <a:xfrm>
              <a:off x="4252913" y="1875364"/>
              <a:ext cx="48550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Rd</a:t>
              </a:r>
            </a:p>
          </p:txBody>
        </p:sp>
        <p:sp>
          <p:nvSpPr>
            <p:cNvPr id="14396" name="Rectangle 62"/>
            <p:cNvSpPr>
              <a:spLocks noChangeArrowheads="1"/>
            </p:cNvSpPr>
            <p:nvPr/>
          </p:nvSpPr>
          <p:spPr bwMode="auto">
            <a:xfrm>
              <a:off x="3795713" y="1875364"/>
              <a:ext cx="439694"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Rt</a:t>
              </a:r>
            </a:p>
          </p:txBody>
        </p:sp>
        <p:sp>
          <p:nvSpPr>
            <p:cNvPr id="14397" name="Rectangle 63"/>
            <p:cNvSpPr>
              <a:spLocks noChangeArrowheads="1"/>
            </p:cNvSpPr>
            <p:nvPr/>
          </p:nvSpPr>
          <p:spPr bwMode="auto">
            <a:xfrm>
              <a:off x="3262312" y="1875364"/>
              <a:ext cx="46265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Rs</a:t>
              </a:r>
            </a:p>
          </p:txBody>
        </p:sp>
        <p:sp>
          <p:nvSpPr>
            <p:cNvPr id="14398" name="Rectangle 64"/>
            <p:cNvSpPr>
              <a:spLocks noChangeArrowheads="1"/>
            </p:cNvSpPr>
            <p:nvPr/>
          </p:nvSpPr>
          <p:spPr bwMode="auto">
            <a:xfrm>
              <a:off x="1981199" y="5240863"/>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grpSp>
          <p:nvGrpSpPr>
            <p:cNvPr id="14399" name="Group 65"/>
            <p:cNvGrpSpPr>
              <a:grpSpLocks/>
            </p:cNvGrpSpPr>
            <p:nvPr/>
          </p:nvGrpSpPr>
          <p:grpSpPr bwMode="auto">
            <a:xfrm>
              <a:off x="2049463" y="3770839"/>
              <a:ext cx="369888" cy="1343025"/>
              <a:chOff x="1321" y="2290"/>
              <a:chExt cx="233" cy="846"/>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5" name="Rectangle 67"/>
              <p:cNvSpPr>
                <a:spLocks noChangeArrowheads="1"/>
              </p:cNvSpPr>
              <p:nvPr/>
            </p:nvSpPr>
            <p:spPr bwMode="auto">
              <a:xfrm rot="5400000">
                <a:off x="1234" y="2677"/>
                <a:ext cx="39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PC</a:t>
                </a:r>
              </a:p>
            </p:txBody>
          </p:sp>
          <p:sp>
            <p:nvSpPr>
              <p:cNvPr id="14486" name="Rectangle 68"/>
              <p:cNvSpPr>
                <a:spLocks noChangeArrowheads="1"/>
              </p:cNvSpPr>
              <p:nvPr/>
            </p:nvSpPr>
            <p:spPr bwMode="auto">
              <a:xfrm rot="16200000">
                <a:off x="1275" y="2350"/>
                <a:ext cx="339"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sz="1100"/>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sz="1100"/>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sz="1100"/>
            </a:p>
          </p:txBody>
        </p:sp>
        <p:sp>
          <p:nvSpPr>
            <p:cNvPr id="14402" name="Rectangle 72"/>
            <p:cNvSpPr>
              <a:spLocks noChangeArrowheads="1"/>
            </p:cNvSpPr>
            <p:nvPr/>
          </p:nvSpPr>
          <p:spPr bwMode="auto">
            <a:xfrm>
              <a:off x="430213" y="3259664"/>
              <a:ext cx="347968"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a:solidFill>
                    <a:schemeClr val="tx1"/>
                  </a:solidFill>
                  <a:latin typeface="Times" charset="0"/>
                </a:rPr>
                <a:t>4</a:t>
              </a:r>
            </a:p>
          </p:txBody>
        </p:sp>
        <p:sp>
          <p:nvSpPr>
            <p:cNvPr id="14403" name="Rectangle 73"/>
            <p:cNvSpPr>
              <a:spLocks noChangeArrowheads="1"/>
            </p:cNvSpPr>
            <p:nvPr/>
          </p:nvSpPr>
          <p:spPr bwMode="auto">
            <a:xfrm>
              <a:off x="803279" y="2192864"/>
              <a:ext cx="1756690" cy="49206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smtClean="0">
                  <a:solidFill>
                    <a:srgbClr val="0000FF"/>
                  </a:solidFill>
                  <a:latin typeface="+mn-lt"/>
                  <a:ea typeface="ＭＳ Ｐゴシック" charset="-128"/>
                  <a:cs typeface="ＭＳ Ｐゴシック" charset="-128"/>
                </a:rPr>
                <a:t>nPC_sel</a:t>
              </a:r>
              <a:r>
                <a:rPr lang="en-US" sz="1200" b="1" u="sng" dirty="0" smtClean="0">
                  <a:solidFill>
                    <a:srgbClr val="0000FF"/>
                  </a:solidFill>
                  <a:latin typeface="+mn-lt"/>
                  <a:ea typeface="ＭＳ Ｐゴシック" charset="-128"/>
                  <a:cs typeface="ＭＳ Ｐゴシック" charset="-128"/>
                </a:rPr>
                <a:t> &amp; </a:t>
              </a:r>
              <a:r>
                <a:rPr lang="en-US" sz="1200" b="1" dirty="0" smtClean="0">
                  <a:latin typeface="+mn-lt"/>
                  <a:ea typeface="ＭＳ Ｐゴシック" charset="-128"/>
                  <a:cs typeface="ＭＳ Ｐゴシック" charset="-128"/>
                </a:rPr>
                <a:t>Equal</a:t>
              </a:r>
              <a:endParaRPr lang="en-US" sz="1200" b="1" dirty="0">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sz="1100"/>
            </a:p>
          </p:txBody>
        </p:sp>
        <p:grpSp>
          <p:nvGrpSpPr>
            <p:cNvPr id="14405" name="Group 75"/>
            <p:cNvGrpSpPr>
              <a:grpSpLocks/>
            </p:cNvGrpSpPr>
            <p:nvPr/>
          </p:nvGrpSpPr>
          <p:grpSpPr bwMode="auto">
            <a:xfrm>
              <a:off x="447676" y="4936064"/>
              <a:ext cx="347663" cy="1066800"/>
              <a:chOff x="245" y="3168"/>
              <a:chExt cx="21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3" name="Rectangle 77"/>
              <p:cNvSpPr>
                <a:spLocks noChangeArrowheads="1"/>
              </p:cNvSpPr>
              <p:nvPr/>
            </p:nvSpPr>
            <p:spPr bwMode="auto">
              <a:xfrm rot="5400000">
                <a:off x="31" y="3385"/>
                <a:ext cx="647"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PC Ext</a:t>
                </a:r>
              </a:p>
            </p:txBody>
          </p:sp>
        </p:grpSp>
        <p:grpSp>
          <p:nvGrpSpPr>
            <p:cNvPr id="14406" name="Group 78"/>
            <p:cNvGrpSpPr>
              <a:grpSpLocks/>
            </p:cNvGrpSpPr>
            <p:nvPr/>
          </p:nvGrpSpPr>
          <p:grpSpPr bwMode="auto">
            <a:xfrm>
              <a:off x="1997075" y="808564"/>
              <a:ext cx="1101725" cy="1155700"/>
              <a:chOff x="1258" y="424"/>
              <a:chExt cx="694" cy="72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0" name="Rectangle 80"/>
              <p:cNvSpPr>
                <a:spLocks noChangeArrowheads="1"/>
              </p:cNvSpPr>
              <p:nvPr/>
            </p:nvSpPr>
            <p:spPr bwMode="auto">
              <a:xfrm>
                <a:off x="1440" y="864"/>
                <a:ext cx="371" cy="28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Adr</a:t>
                </a:r>
              </a:p>
            </p:txBody>
          </p:sp>
          <p:sp>
            <p:nvSpPr>
              <p:cNvPr id="14481" name="Rectangle 81"/>
              <p:cNvSpPr>
                <a:spLocks noChangeArrowheads="1"/>
              </p:cNvSpPr>
              <p:nvPr/>
            </p:nvSpPr>
            <p:spPr bwMode="auto">
              <a:xfrm>
                <a:off x="1280" y="424"/>
                <a:ext cx="631" cy="481"/>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200" b="1">
                    <a:solidFill>
                      <a:schemeClr val="tx1"/>
                    </a:solidFill>
                    <a:latin typeface="Times" charset="0"/>
                  </a:rPr>
                  <a:t>Inst</a:t>
                </a:r>
              </a:p>
              <a:p>
                <a:pPr algn="ctr"/>
                <a:r>
                  <a:rPr lang="en-US" sz="1200" b="1">
                    <a:solidFill>
                      <a:schemeClr val="tx1"/>
                    </a:solidFill>
                    <a:latin typeface="Times" charset="0"/>
                  </a:rPr>
                  <a:t>Memory</a:t>
                </a:r>
              </a:p>
            </p:txBody>
          </p:sp>
        </p:grpSp>
        <p:grpSp>
          <p:nvGrpSpPr>
            <p:cNvPr id="14407" name="Group 82"/>
            <p:cNvGrpSpPr>
              <a:grpSpLocks/>
            </p:cNvGrpSpPr>
            <p:nvPr/>
          </p:nvGrpSpPr>
          <p:grpSpPr bwMode="auto">
            <a:xfrm>
              <a:off x="990601" y="3335865"/>
              <a:ext cx="381000" cy="1066800"/>
              <a:chOff x="432" y="912"/>
              <a:chExt cx="240" cy="672"/>
            </a:xfrm>
          </p:grpSpPr>
          <p:sp>
            <p:nvSpPr>
              <p:cNvPr id="14477" name="Rectangle 83"/>
              <p:cNvSpPr>
                <a:spLocks noChangeArrowheads="1"/>
              </p:cNvSpPr>
              <p:nvPr/>
            </p:nvSpPr>
            <p:spPr bwMode="auto">
              <a:xfrm rot="5400000">
                <a:off x="250" y="1126"/>
                <a:ext cx="594"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08" name="Group 85"/>
            <p:cNvGrpSpPr>
              <a:grpSpLocks/>
            </p:cNvGrpSpPr>
            <p:nvPr/>
          </p:nvGrpSpPr>
          <p:grpSpPr bwMode="auto">
            <a:xfrm>
              <a:off x="990601" y="4555065"/>
              <a:ext cx="381000" cy="1066800"/>
              <a:chOff x="432" y="912"/>
              <a:chExt cx="240" cy="672"/>
            </a:xfrm>
          </p:grpSpPr>
          <p:sp>
            <p:nvSpPr>
              <p:cNvPr id="14475" name="Rectangle 86"/>
              <p:cNvSpPr>
                <a:spLocks noChangeArrowheads="1"/>
              </p:cNvSpPr>
              <p:nvPr/>
            </p:nvSpPr>
            <p:spPr bwMode="auto">
              <a:xfrm rot="5400000">
                <a:off x="250" y="1126"/>
                <a:ext cx="594"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09" name="Group 88"/>
            <p:cNvGrpSpPr>
              <a:grpSpLocks/>
            </p:cNvGrpSpPr>
            <p:nvPr/>
          </p:nvGrpSpPr>
          <p:grpSpPr bwMode="auto">
            <a:xfrm>
              <a:off x="1608138" y="3793064"/>
              <a:ext cx="347663" cy="1447800"/>
              <a:chOff x="485" y="864"/>
              <a:chExt cx="219" cy="912"/>
            </a:xfrm>
          </p:grpSpPr>
          <p:sp>
            <p:nvSpPr>
              <p:cNvPr id="14473" name="Rectangle 89"/>
              <p:cNvSpPr>
                <a:spLocks noChangeArrowheads="1"/>
              </p:cNvSpPr>
              <p:nvPr/>
            </p:nvSpPr>
            <p:spPr bwMode="auto">
              <a:xfrm rot="5400000">
                <a:off x="345" y="1226"/>
                <a:ext cx="500"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grpSp>
          <p:nvGrpSpPr>
            <p:cNvPr id="14419" name="Group 100"/>
            <p:cNvGrpSpPr>
              <a:grpSpLocks/>
            </p:cNvGrpSpPr>
            <p:nvPr/>
          </p:nvGrpSpPr>
          <p:grpSpPr bwMode="auto">
            <a:xfrm>
              <a:off x="3200400" y="2850092"/>
              <a:ext cx="838200" cy="430213"/>
              <a:chOff x="2640" y="1422"/>
              <a:chExt cx="528" cy="271"/>
            </a:xfrm>
          </p:grpSpPr>
          <p:sp>
            <p:nvSpPr>
              <p:cNvPr id="14470" name="Rectangle 101"/>
              <p:cNvSpPr>
                <a:spLocks noChangeArrowheads="1"/>
              </p:cNvSpPr>
              <p:nvPr/>
            </p:nvSpPr>
            <p:spPr bwMode="auto">
              <a:xfrm>
                <a:off x="2928" y="14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71" name="Rectangle 102"/>
              <p:cNvSpPr>
                <a:spLocks noChangeArrowheads="1"/>
              </p:cNvSpPr>
              <p:nvPr/>
            </p:nvSpPr>
            <p:spPr bwMode="auto">
              <a:xfrm>
                <a:off x="2688" y="14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sz="1100"/>
            </a:p>
          </p:txBody>
        </p:sp>
        <p:grpSp>
          <p:nvGrpSpPr>
            <p:cNvPr id="14421" name="Group 105"/>
            <p:cNvGrpSpPr>
              <a:grpSpLocks/>
            </p:cNvGrpSpPr>
            <p:nvPr/>
          </p:nvGrpSpPr>
          <p:grpSpPr bwMode="auto">
            <a:xfrm>
              <a:off x="5508625" y="4402664"/>
              <a:ext cx="358775" cy="1298575"/>
              <a:chOff x="3518" y="2640"/>
              <a:chExt cx="226" cy="818"/>
            </a:xfrm>
          </p:grpSpPr>
          <p:sp>
            <p:nvSpPr>
              <p:cNvPr id="14467" name="Rectangle 106"/>
              <p:cNvSpPr>
                <a:spLocks noChangeArrowheads="1"/>
              </p:cNvSpPr>
              <p:nvPr/>
            </p:nvSpPr>
            <p:spPr bwMode="auto">
              <a:xfrm>
                <a:off x="3518" y="2696"/>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68" name="Rectangle 107"/>
              <p:cNvSpPr>
                <a:spLocks noChangeArrowheads="1"/>
              </p:cNvSpPr>
              <p:nvPr/>
            </p:nvSpPr>
            <p:spPr bwMode="auto">
              <a:xfrm>
                <a:off x="3518" y="3187"/>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222"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a:t>
                </a:r>
              </a:p>
            </p:txBody>
          </p:sp>
          <p:sp>
            <p:nvSpPr>
              <p:cNvPr id="14465" name="Rectangle 111"/>
              <p:cNvSpPr>
                <a:spLocks noChangeArrowheads="1"/>
              </p:cNvSpPr>
              <p:nvPr/>
            </p:nvSpPr>
            <p:spPr bwMode="auto">
              <a:xfrm rot="5400000">
                <a:off x="3934" y="2579"/>
                <a:ext cx="50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62" name="Rectangle 115"/>
              <p:cNvSpPr>
                <a:spLocks noChangeArrowheads="1"/>
              </p:cNvSpPr>
              <p:nvPr/>
            </p:nvSpPr>
            <p:spPr bwMode="auto">
              <a:xfrm>
                <a:off x="5294" y="3246"/>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4" name="Group 117"/>
            <p:cNvGrpSpPr>
              <a:grpSpLocks/>
            </p:cNvGrpSpPr>
            <p:nvPr/>
          </p:nvGrpSpPr>
          <p:grpSpPr bwMode="auto">
            <a:xfrm>
              <a:off x="6981824" y="4983689"/>
              <a:ext cx="1149350" cy="1181100"/>
              <a:chOff x="4398" y="3054"/>
              <a:chExt cx="724"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56" name="Rectangle 119"/>
              <p:cNvSpPr>
                <a:spLocks noChangeArrowheads="1"/>
              </p:cNvSpPr>
              <p:nvPr/>
            </p:nvSpPr>
            <p:spPr bwMode="auto">
              <a:xfrm>
                <a:off x="4398" y="3054"/>
                <a:ext cx="436"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WrEn</a:t>
                </a:r>
              </a:p>
            </p:txBody>
          </p:sp>
          <p:sp>
            <p:nvSpPr>
              <p:cNvPr id="14457" name="Rectangle 120"/>
              <p:cNvSpPr>
                <a:spLocks noChangeArrowheads="1"/>
              </p:cNvSpPr>
              <p:nvPr/>
            </p:nvSpPr>
            <p:spPr bwMode="auto">
              <a:xfrm>
                <a:off x="4783" y="3054"/>
                <a:ext cx="339"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Adr</a:t>
                </a:r>
              </a:p>
            </p:txBody>
          </p:sp>
          <p:sp>
            <p:nvSpPr>
              <p:cNvPr id="14458" name="Rectangle 121"/>
              <p:cNvSpPr>
                <a:spLocks noChangeArrowheads="1"/>
              </p:cNvSpPr>
              <p:nvPr/>
            </p:nvSpPr>
            <p:spPr bwMode="auto">
              <a:xfrm>
                <a:off x="4452" y="3311"/>
                <a:ext cx="631" cy="41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1200" b="1">
                    <a:solidFill>
                      <a:schemeClr val="tx1"/>
                    </a:solidFill>
                    <a:latin typeface="Times" charset="0"/>
                  </a:rPr>
                  <a:t>Data</a:t>
                </a:r>
              </a:p>
              <a:p>
                <a:pPr algn="ctr">
                  <a:lnSpc>
                    <a:spcPct val="80000"/>
                  </a:lnSpc>
                </a:pPr>
                <a:r>
                  <a:rPr lang="en-US" sz="12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2" name="Rectangle 131"/>
            <p:cNvSpPr>
              <a:spLocks noChangeArrowheads="1"/>
            </p:cNvSpPr>
            <p:nvPr/>
          </p:nvSpPr>
          <p:spPr bwMode="auto">
            <a:xfrm>
              <a:off x="4213225"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grpSp>
      <p:sp>
        <p:nvSpPr>
          <p:cNvPr id="2" name="Title 1"/>
          <p:cNvSpPr>
            <a:spLocks noGrp="1"/>
          </p:cNvSpPr>
          <p:nvPr>
            <p:ph type="title"/>
          </p:nvPr>
        </p:nvSpPr>
        <p:spPr>
          <a:xfrm>
            <a:off x="497735" y="-225231"/>
            <a:ext cx="8229600" cy="1143000"/>
          </a:xfrm>
        </p:spPr>
        <p:txBody>
          <a:bodyPr/>
          <a:lstStyle/>
          <a:p>
            <a:r>
              <a:rPr lang="en-US" dirty="0" smtClean="0"/>
              <a:t>Question</a:t>
            </a:r>
            <a:endParaRPr lang="en-US" dirty="0"/>
          </a:p>
        </p:txBody>
      </p:sp>
      <p:sp>
        <p:nvSpPr>
          <p:cNvPr id="4" name="Content Placeholder 3"/>
          <p:cNvSpPr>
            <a:spLocks noGrp="1"/>
          </p:cNvSpPr>
          <p:nvPr>
            <p:ph idx="1"/>
          </p:nvPr>
        </p:nvSpPr>
        <p:spPr>
          <a:xfrm>
            <a:off x="145250" y="594437"/>
            <a:ext cx="8998750" cy="3242395"/>
          </a:xfrm>
        </p:spPr>
        <p:txBody>
          <a:bodyPr/>
          <a:lstStyle/>
          <a:p>
            <a:pPr marL="0" indent="0">
              <a:buNone/>
            </a:pPr>
            <a:r>
              <a:rPr lang="en-US" sz="2400" dirty="0" smtClean="0"/>
              <a:t>What new instruction would need no new </a:t>
            </a:r>
            <a:r>
              <a:rPr lang="en-US" sz="2400" dirty="0" err="1" smtClean="0"/>
              <a:t>datapath</a:t>
            </a:r>
            <a:r>
              <a:rPr lang="en-US" sz="2400" dirty="0" smtClean="0"/>
              <a:t> hardware?</a:t>
            </a:r>
          </a:p>
          <a:p>
            <a:r>
              <a:rPr lang="en-US" sz="2400" dirty="0" smtClean="0"/>
              <a:t>A: branch if </a:t>
            </a:r>
            <a:r>
              <a:rPr lang="en-US" sz="2400" dirty="0" err="1" smtClean="0"/>
              <a:t>reg</a:t>
            </a:r>
            <a:r>
              <a:rPr lang="en-US" sz="2400" dirty="0" smtClean="0"/>
              <a:t>==immediate</a:t>
            </a:r>
          </a:p>
          <a:p>
            <a:r>
              <a:rPr lang="en-US" sz="2400" dirty="0" smtClean="0"/>
              <a:t>B: add two registers and branch if result zero</a:t>
            </a:r>
          </a:p>
          <a:p>
            <a:r>
              <a:rPr lang="en-US" sz="2400" dirty="0" smtClean="0"/>
              <a:t>C: store with auto-increment of base address:</a:t>
            </a:r>
          </a:p>
          <a:p>
            <a:pPr lvl="1"/>
            <a:r>
              <a:rPr lang="en-US" sz="2000" dirty="0" err="1" smtClean="0"/>
              <a:t>sw</a:t>
            </a:r>
            <a:r>
              <a:rPr lang="en-US" sz="2000" dirty="0" smtClean="0"/>
              <a:t> </a:t>
            </a:r>
            <a:r>
              <a:rPr lang="en-US" sz="2000" dirty="0" err="1" smtClean="0"/>
              <a:t>rt</a:t>
            </a:r>
            <a:r>
              <a:rPr lang="en-US" sz="2000" dirty="0" smtClean="0"/>
              <a:t>, </a:t>
            </a:r>
            <a:r>
              <a:rPr lang="en-US" sz="2000" dirty="0" err="1" smtClean="0"/>
              <a:t>rs</a:t>
            </a:r>
            <a:r>
              <a:rPr lang="en-US" sz="2000" dirty="0" smtClean="0"/>
              <a:t>, offset // </a:t>
            </a:r>
            <a:r>
              <a:rPr lang="en-US" sz="2000" dirty="0" err="1" smtClean="0"/>
              <a:t>rs</a:t>
            </a:r>
            <a:r>
              <a:rPr lang="en-US" sz="2000" dirty="0" smtClean="0"/>
              <a:t> incremented by offset after store</a:t>
            </a:r>
          </a:p>
          <a:p>
            <a:r>
              <a:rPr lang="en-US" sz="2400" dirty="0" smtClean="0"/>
              <a:t>D: shift left logical by two bits</a:t>
            </a:r>
            <a:endParaRPr lang="en-US" sz="2400" dirty="0"/>
          </a:p>
        </p:txBody>
      </p:sp>
      <p:sp>
        <p:nvSpPr>
          <p:cNvPr id="5" name="Slide Number Placeholder 4"/>
          <p:cNvSpPr>
            <a:spLocks noGrp="1"/>
          </p:cNvSpPr>
          <p:nvPr>
            <p:ph type="sldNum" sz="quarter" idx="12"/>
          </p:nvPr>
        </p:nvSpPr>
        <p:spPr/>
        <p:txBody>
          <a:bodyPr/>
          <a:lstStyle/>
          <a:p>
            <a:pPr>
              <a:defRPr/>
            </a:pPr>
            <a:fld id="{0D227FE4-C4DE-B64E-BF78-4F634596A1E9}" type="slidenum">
              <a:rPr lang="en-US" smtClean="0"/>
              <a:pPr>
                <a:defRPr/>
              </a:pPr>
              <a:t>12</a:t>
            </a:fld>
            <a:endParaRPr lang="en-US"/>
          </a:p>
        </p:txBody>
      </p:sp>
    </p:spTree>
    <p:extLst>
      <p:ext uri="{BB962C8B-B14F-4D97-AF65-F5344CB8AC3E}">
        <p14:creationId xmlns:p14="http://schemas.microsoft.com/office/powerpoint/2010/main" val="18731934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295396"/>
            <a:ext cx="8229600" cy="4525963"/>
          </a:xfrm>
        </p:spPr>
        <p:txBody>
          <a:bodyPr/>
          <a:lstStyle/>
          <a:p>
            <a:r>
              <a:rPr lang="en-US" dirty="0" smtClean="0"/>
              <a:t>HW4 – just one week!</a:t>
            </a:r>
          </a:p>
          <a:p>
            <a:pPr lvl="1"/>
            <a:r>
              <a:rPr lang="en-US" dirty="0" smtClean="0"/>
              <a:t>Teach about pointers to functions, threads and signals</a:t>
            </a:r>
          </a:p>
          <a:p>
            <a:pPr lvl="1"/>
            <a:r>
              <a:rPr lang="en-US" dirty="0" smtClean="0"/>
              <a:t>Go to discussion today if those topics are new to you!</a:t>
            </a:r>
          </a:p>
          <a:p>
            <a:r>
              <a:rPr lang="en-US" dirty="0" smtClean="0"/>
              <a:t>Friday: Review for the Midterm</a:t>
            </a:r>
          </a:p>
        </p:txBody>
      </p:sp>
      <p:sp>
        <p:nvSpPr>
          <p:cNvPr id="6" name="Slide Number Placeholder 5"/>
          <p:cNvSpPr>
            <a:spLocks noGrp="1"/>
          </p:cNvSpPr>
          <p:nvPr>
            <p:ph type="sldNum" sz="quarter" idx="12"/>
          </p:nvPr>
        </p:nvSpPr>
        <p:spPr/>
        <p:txBody>
          <a:bodyPr/>
          <a:lstStyle/>
          <a:p>
            <a:pPr>
              <a:defRPr/>
            </a:pPr>
            <a:fld id="{0D227FE4-C4DE-B64E-BF78-4F634596A1E9}" type="slidenum">
              <a:rPr lang="en-US" smtClean="0"/>
              <a:pPr>
                <a:defRPr/>
              </a:pPr>
              <a:t>13</a:t>
            </a:fld>
            <a:endParaRPr lang="en-US"/>
          </a:p>
        </p:txBody>
      </p:sp>
    </p:spTree>
    <p:extLst>
      <p:ext uri="{BB962C8B-B14F-4D97-AF65-F5344CB8AC3E}">
        <p14:creationId xmlns:p14="http://schemas.microsoft.com/office/powerpoint/2010/main" val="341514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solidFill>
                  <a:schemeClr val="bg1">
                    <a:lumMod val="75000"/>
                  </a:schemeClr>
                </a:solidFill>
              </a:rPr>
              <a:t>Step 1: Analyze instruction set </a:t>
            </a:r>
            <a:r>
              <a:rPr lang="en-US" dirty="0" smtClean="0">
                <a:solidFill>
                  <a:schemeClr val="bg1">
                    <a:lumMod val="75000"/>
                  </a:schemeClr>
                </a:solidFill>
                <a:sym typeface="Wingdings" charset="2"/>
              </a:rPr>
              <a:t>to determine</a:t>
            </a:r>
            <a:r>
              <a:rPr lang="en-US" dirty="0" smtClean="0">
                <a:solidFill>
                  <a:schemeClr val="bg1">
                    <a:lumMod val="75000"/>
                  </a:schemeClr>
                </a:solidFill>
              </a:rPr>
              <a:t> </a:t>
            </a:r>
            <a:r>
              <a:rPr lang="en-US" dirty="0" err="1" smtClean="0">
                <a:solidFill>
                  <a:schemeClr val="bg1">
                    <a:lumMod val="75000"/>
                  </a:schemeClr>
                </a:solidFill>
              </a:rPr>
              <a:t>datapath</a:t>
            </a:r>
            <a:r>
              <a:rPr lang="en-US" dirty="0" smtClean="0">
                <a:solidFill>
                  <a:schemeClr val="bg1">
                    <a:lumMod val="75000"/>
                  </a:schemeClr>
                </a:solidFill>
              </a:rPr>
              <a:t> requirements</a:t>
            </a:r>
          </a:p>
          <a:p>
            <a:pPr lvl="1">
              <a:lnSpc>
                <a:spcPct val="80000"/>
              </a:lnSpc>
            </a:pPr>
            <a:r>
              <a:rPr lang="en-US" sz="2600" dirty="0" smtClean="0">
                <a:solidFill>
                  <a:schemeClr val="bg1">
                    <a:lumMod val="75000"/>
                  </a:schemeClr>
                </a:solidFill>
                <a:latin typeface="Calibri" charset="0"/>
                <a:ea typeface="ＭＳ Ｐゴシック" charset="0"/>
              </a:rPr>
              <a:t>Meaning of each instruction is given by register transfers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include storage element for ISA registers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support each register transfer</a:t>
            </a:r>
            <a:endParaRPr lang="en-US" sz="2600" dirty="0" smtClean="0">
              <a:solidFill>
                <a:schemeClr val="bg1">
                  <a:lumMod val="75000"/>
                </a:schemeClr>
              </a:solidFill>
            </a:endParaRPr>
          </a:p>
          <a:p>
            <a:pPr lvl="1">
              <a:buFont typeface="Arial" charset="0"/>
              <a:buNone/>
              <a:defRPr/>
            </a:pPr>
            <a:r>
              <a:rPr lang="en-US" dirty="0" smtClean="0">
                <a:solidFill>
                  <a:schemeClr val="bg1">
                    <a:lumMod val="75000"/>
                  </a:schemeClr>
                </a:solidFill>
              </a:rPr>
              <a:t>Step 2: Select set of </a:t>
            </a:r>
            <a:r>
              <a:rPr lang="en-US" dirty="0" err="1" smtClean="0">
                <a:solidFill>
                  <a:schemeClr val="bg1">
                    <a:lumMod val="75000"/>
                  </a:schemeClr>
                </a:solidFill>
              </a:rPr>
              <a:t>datapath</a:t>
            </a:r>
            <a:r>
              <a:rPr lang="en-US" dirty="0" smtClean="0">
                <a:solidFill>
                  <a:schemeClr val="bg1">
                    <a:lumMod val="75000"/>
                  </a:schemeClr>
                </a:solidFill>
              </a:rPr>
              <a:t> components &amp; establish </a:t>
            </a:r>
            <a:br>
              <a:rPr lang="en-US" dirty="0" smtClean="0">
                <a:solidFill>
                  <a:schemeClr val="bg1">
                    <a:lumMod val="75000"/>
                  </a:schemeClr>
                </a:solidFill>
              </a:rPr>
            </a:br>
            <a:r>
              <a:rPr lang="en-US" dirty="0" smtClean="0">
                <a:solidFill>
                  <a:schemeClr val="bg1">
                    <a:lumMod val="75000"/>
                  </a:schemeClr>
                </a:solidFill>
              </a:rPr>
              <a:t>clock methodology</a:t>
            </a:r>
          </a:p>
          <a:p>
            <a:pPr lvl="1">
              <a:buFont typeface="Arial" charset="0"/>
              <a:buNone/>
              <a:defRPr/>
            </a:pPr>
            <a:r>
              <a:rPr lang="en-US" dirty="0" smtClean="0">
                <a:solidFill>
                  <a:schemeClr val="bg1">
                    <a:lumMod val="75000"/>
                  </a:schemeClr>
                </a:solidFill>
              </a:rPr>
              <a:t>Step 3: Assemble </a:t>
            </a:r>
            <a:r>
              <a:rPr lang="en-US" dirty="0" err="1" smtClean="0">
                <a:solidFill>
                  <a:schemeClr val="bg1">
                    <a:lumMod val="75000"/>
                  </a:schemeClr>
                </a:solidFill>
              </a:rPr>
              <a:t>datapath</a:t>
            </a:r>
            <a:r>
              <a:rPr lang="en-US" dirty="0" smtClean="0">
                <a:solidFill>
                  <a:schemeClr val="bg1">
                    <a:lumMod val="75000"/>
                  </a:schemeClr>
                </a:solidFill>
              </a:rPr>
              <a:t> components that meet the requirements</a:t>
            </a:r>
          </a:p>
          <a:p>
            <a:pPr lvl="1">
              <a:buFont typeface="Arial" charset="0"/>
              <a:buNone/>
              <a:defRPr/>
            </a:pPr>
            <a:r>
              <a:rPr lang="en-US" dirty="0" smtClean="0">
                <a:solidFill>
                  <a:srgbClr val="000000"/>
                </a:solidFill>
              </a:rPr>
              <a:t>Step 4: Analyze implementation of each instruction to determine setting of control points that realizes the register transfer</a:t>
            </a:r>
          </a:p>
          <a:p>
            <a:pPr lvl="1">
              <a:buFont typeface="Arial" charset="0"/>
              <a:buNone/>
              <a:defRPr/>
            </a:pPr>
            <a:r>
              <a:rPr lang="en-US" dirty="0" smtClean="0">
                <a:solidFill>
                  <a:srgbClr val="000000"/>
                </a:solidFill>
              </a:rPr>
              <a:t>Step 5: Assemble the control logic</a:t>
            </a:r>
          </a:p>
        </p:txBody>
      </p:sp>
    </p:spTree>
    <p:extLst>
      <p:ext uri="{BB962C8B-B14F-4D97-AF65-F5344CB8AC3E}">
        <p14:creationId xmlns:p14="http://schemas.microsoft.com/office/powerpoint/2010/main" val="9891300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3710"/>
            <a:ext cx="8229600" cy="1143000"/>
          </a:xfrm>
        </p:spPr>
        <p:txBody>
          <a:bodyPr/>
          <a:lstStyle/>
          <a:p>
            <a:r>
              <a:rPr lang="en-US" sz="4000" dirty="0" err="1" smtClean="0">
                <a:latin typeface="Calibri" charset="0"/>
                <a:ea typeface="ＭＳ Ｐゴシック" charset="0"/>
                <a:cs typeface="ＭＳ Ｐゴシック" charset="0"/>
              </a:rPr>
              <a:t>Datapath</a:t>
            </a:r>
            <a:r>
              <a:rPr lang="en-US" sz="4000" dirty="0" smtClean="0">
                <a:latin typeface="Calibri" charset="0"/>
                <a:ea typeface="ＭＳ Ｐゴシック" charset="0"/>
                <a:cs typeface="ＭＳ Ｐゴシック" charset="0"/>
              </a:rPr>
              <a:t> </a:t>
            </a:r>
            <a:r>
              <a:rPr lang="en-US" sz="4000" dirty="0">
                <a:latin typeface="Calibri" charset="0"/>
                <a:ea typeface="ＭＳ Ｐゴシック" charset="0"/>
                <a:cs typeface="ＭＳ Ｐゴシック" charset="0"/>
              </a:rPr>
              <a:t>Control Signals</a:t>
            </a:r>
          </a:p>
        </p:txBody>
      </p:sp>
      <p:sp>
        <p:nvSpPr>
          <p:cNvPr id="79875" name="Rectangle 3"/>
          <p:cNvSpPr>
            <a:spLocks noGrp="1" noChangeArrowheads="1"/>
          </p:cNvSpPr>
          <p:nvPr>
            <p:ph sz="half" idx="1"/>
          </p:nvPr>
        </p:nvSpPr>
        <p:spPr>
          <a:xfrm>
            <a:off x="457200" y="953036"/>
            <a:ext cx="4038600" cy="1512887"/>
          </a:xfrm>
        </p:spPr>
        <p:txBody>
          <a:bodyPr/>
          <a:lstStyle/>
          <a:p>
            <a:pPr>
              <a:spcBef>
                <a:spcPct val="0"/>
              </a:spcBef>
              <a:tabLst>
                <a:tab pos="1600200" algn="l"/>
              </a:tabLst>
            </a:pPr>
            <a:r>
              <a:rPr lang="en-US" sz="2000" dirty="0" err="1">
                <a:latin typeface="Calibri" charset="0"/>
                <a:ea typeface="ＭＳ Ｐゴシック" charset="0"/>
                <a:cs typeface="ＭＳ Ｐゴシック" charset="0"/>
              </a:rPr>
              <a:t>ExtOp</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zero</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sign</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ALUsrc</a:t>
            </a:r>
            <a:r>
              <a:rPr lang="en-US" sz="2000" dirty="0">
                <a:latin typeface="Calibri" charset="0"/>
                <a:ea typeface="ＭＳ Ｐゴシック" charset="0"/>
                <a:cs typeface="ＭＳ Ｐゴシック" charset="0"/>
              </a:rPr>
              <a:t>:	0 </a:t>
            </a:r>
            <a:r>
              <a:rPr lang="en-US" sz="2000" dirty="0" smtClean="0">
                <a:latin typeface="Calibri" charset="0"/>
                <a:ea typeface="ＭＳ Ｐゴシック" charset="0"/>
                <a:cs typeface="ＭＳ Ｐゴシック" charset="0"/>
                <a:sym typeface="Symbol" charset="0"/>
              </a:rPr>
              <a:t>=&gt;</a:t>
            </a:r>
            <a:r>
              <a:rPr lang="en-US" sz="2000" dirty="0" smtClean="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regB</a:t>
            </a:r>
            <a:r>
              <a:rPr lang="en-US" sz="2000" dirty="0">
                <a:latin typeface="Calibri" charset="0"/>
                <a:ea typeface="ＭＳ Ｐゴシック" charset="0"/>
                <a:cs typeface="ＭＳ Ｐゴシック" charset="0"/>
              </a:rPr>
              <a:t>; </a:t>
            </a:r>
            <a:br>
              <a:rPr lang="en-US" sz="2000" dirty="0">
                <a:latin typeface="Calibri" charset="0"/>
                <a:ea typeface="ＭＳ Ｐゴシック" charset="0"/>
                <a:cs typeface="ＭＳ Ｐゴシック" charset="0"/>
              </a:rPr>
            </a:br>
            <a:r>
              <a:rPr lang="en-US" sz="2000" dirty="0">
                <a:latin typeface="Calibri" charset="0"/>
                <a:ea typeface="ＭＳ Ｐゴシック" charset="0"/>
                <a:cs typeface="ＭＳ Ｐゴシック" charset="0"/>
              </a:rPr>
              <a:t>	</a:t>
            </a:r>
            <a:r>
              <a:rPr lang="en-US" sz="2000" dirty="0" smtClean="0">
                <a:latin typeface="Calibri" charset="0"/>
                <a:ea typeface="ＭＳ Ｐゴシック" charset="0"/>
                <a:cs typeface="ＭＳ Ｐゴシック" charset="0"/>
              </a:rPr>
              <a:t>1</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immed</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ALUctr</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ADD</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SUB</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OR</a:t>
            </a:r>
            <a:r>
              <a:rPr lang="ja-JP" altLang="en-US" sz="2000" dirty="0" smtClean="0">
                <a:latin typeface="Calibri" charset="0"/>
                <a:ea typeface="ＭＳ Ｐゴシック" charset="0"/>
                <a:cs typeface="ＭＳ Ｐゴシック" charset="0"/>
              </a:rPr>
              <a:t>”</a:t>
            </a:r>
            <a:endParaRPr lang="en-US" altLang="ja-JP" sz="2000" dirty="0" smtClean="0">
              <a:latin typeface="Calibri" charset="0"/>
              <a:ea typeface="ＭＳ Ｐゴシック" charset="0"/>
              <a:cs typeface="ＭＳ Ｐゴシック" charset="0"/>
            </a:endParaRPr>
          </a:p>
          <a:p>
            <a:pPr>
              <a:spcBef>
                <a:spcPct val="0"/>
              </a:spcBef>
              <a:tabLst>
                <a:tab pos="1600200" algn="l"/>
              </a:tabLst>
            </a:pPr>
            <a:r>
              <a:rPr lang="en-US" sz="2000" dirty="0" err="1" smtClean="0">
                <a:latin typeface="Calibri" charset="0"/>
                <a:ea typeface="ＭＳ Ｐゴシック" charset="0"/>
                <a:cs typeface="ＭＳ Ｐゴシック" charset="0"/>
              </a:rPr>
              <a:t>nPC_sel</a:t>
            </a:r>
            <a:r>
              <a:rPr lang="en-US" sz="2000" dirty="0" smtClean="0">
                <a:latin typeface="Calibri" charset="0"/>
                <a:ea typeface="ＭＳ Ｐゴシック" charset="0"/>
                <a:cs typeface="ＭＳ Ｐゴシック" charset="0"/>
              </a:rPr>
              <a:t>:	1 =&gt; branch</a:t>
            </a:r>
            <a:endParaRPr lang="en-US" sz="2000" dirty="0">
              <a:latin typeface="Calibri" charset="0"/>
              <a:ea typeface="ＭＳ Ｐゴシック" charset="0"/>
              <a:cs typeface="ＭＳ Ｐゴシック" charset="0"/>
            </a:endParaRPr>
          </a:p>
        </p:txBody>
      </p:sp>
      <p:sp>
        <p:nvSpPr>
          <p:cNvPr id="105" name="Content Placeholder 104"/>
          <p:cNvSpPr>
            <a:spLocks noGrp="1"/>
          </p:cNvSpPr>
          <p:nvPr>
            <p:ph sz="half" idx="2"/>
          </p:nvPr>
        </p:nvSpPr>
        <p:spPr>
          <a:xfrm>
            <a:off x="4648200" y="953036"/>
            <a:ext cx="4038600" cy="1528762"/>
          </a:xfrm>
        </p:spPr>
        <p:txBody>
          <a:bodyPr/>
          <a:lstStyle/>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MemWr</a:t>
            </a:r>
            <a:r>
              <a:rPr lang="en-US" sz="2000" dirty="0">
                <a:latin typeface="Calibri" charset="0"/>
                <a:ea typeface="ＭＳ Ｐゴシック" charset="0"/>
                <a:cs typeface="ＭＳ Ｐゴシック" charset="0"/>
              </a:rPr>
              <a:t>:	</a:t>
            </a:r>
            <a:r>
              <a:rPr lang="en-US" sz="2000" dirty="0" smtClean="0">
                <a:latin typeface="Calibri" charset="0"/>
                <a:ea typeface="ＭＳ Ｐゴシック" charset="0"/>
                <a:cs typeface="ＭＳ Ｐゴシック" charset="0"/>
              </a:rPr>
              <a:t>1</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en-US" sz="2000" dirty="0">
                <a:latin typeface="Calibri" charset="0"/>
                <a:ea typeface="ＭＳ Ｐゴシック" charset="0"/>
                <a:cs typeface="ＭＳ Ｐゴシック" charset="0"/>
              </a:rPr>
              <a:t>write memory</a:t>
            </a: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MemtoReg</a:t>
            </a:r>
            <a:r>
              <a:rPr lang="en-US" sz="2000" dirty="0">
                <a:latin typeface="Calibri" charset="0"/>
                <a:ea typeface="ＭＳ Ｐゴシック" charset="0"/>
                <a:cs typeface="ＭＳ Ｐゴシック" charset="0"/>
              </a:rPr>
              <a:t>:   </a:t>
            </a:r>
            <a:r>
              <a:rPr lang="en-US" sz="2000" dirty="0" smtClean="0">
                <a:latin typeface="Calibri" charset="0"/>
                <a:ea typeface="ＭＳ Ｐゴシック" charset="0"/>
                <a:cs typeface="ＭＳ Ｐゴシック" charset="0"/>
              </a:rPr>
              <a:t>0</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en-US" sz="2000" dirty="0">
                <a:latin typeface="Calibri" charset="0"/>
                <a:ea typeface="ＭＳ Ｐゴシック" charset="0"/>
                <a:cs typeface="ＭＳ Ｐゴシック" charset="0"/>
              </a:rPr>
              <a:t>ALU; </a:t>
            </a:r>
            <a:r>
              <a:rPr lang="en-US" sz="2000" dirty="0" smtClean="0">
                <a:latin typeface="Calibri" charset="0"/>
                <a:ea typeface="ＭＳ Ｐゴシック" charset="0"/>
                <a:cs typeface="ＭＳ Ｐゴシック" charset="0"/>
              </a:rPr>
              <a:t>1</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en-US" sz="2000" dirty="0">
                <a:latin typeface="Calibri" charset="0"/>
                <a:ea typeface="ＭＳ Ｐゴシック" charset="0"/>
                <a:cs typeface="ＭＳ Ｐゴシック" charset="0"/>
              </a:rPr>
              <a:t>Mem</a:t>
            </a: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RegDst</a:t>
            </a:r>
            <a:r>
              <a:rPr lang="en-US" sz="2000" dirty="0">
                <a:latin typeface="Calibri" charset="0"/>
                <a:ea typeface="ＭＳ Ｐゴシック" charset="0"/>
                <a:cs typeface="ＭＳ Ｐゴシック" charset="0"/>
              </a:rPr>
              <a:t>:	</a:t>
            </a:r>
            <a:r>
              <a:rPr lang="en-US" sz="2000" dirty="0" smtClean="0">
                <a:latin typeface="Calibri" charset="0"/>
                <a:ea typeface="ＭＳ Ｐゴシック" charset="0"/>
                <a:cs typeface="ＭＳ Ｐゴシック" charset="0"/>
              </a:rPr>
              <a:t>0</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rt</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en-US" sz="2000" dirty="0" smtClean="0">
                <a:latin typeface="Calibri" charset="0"/>
                <a:ea typeface="ＭＳ Ｐゴシック" charset="0"/>
                <a:cs typeface="ＭＳ Ｐゴシック" charset="0"/>
              </a:rPr>
              <a:t>1</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rd</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RegWr</a:t>
            </a:r>
            <a:r>
              <a:rPr lang="en-US" sz="2000" dirty="0">
                <a:latin typeface="Calibri" charset="0"/>
                <a:ea typeface="ＭＳ Ｐゴシック" charset="0"/>
                <a:cs typeface="ＭＳ Ｐゴシック" charset="0"/>
              </a:rPr>
              <a:t>:	</a:t>
            </a:r>
            <a:r>
              <a:rPr lang="en-US" sz="2000" dirty="0" smtClean="0">
                <a:latin typeface="Calibri" charset="0"/>
                <a:ea typeface="ＭＳ Ｐゴシック" charset="0"/>
                <a:cs typeface="ＭＳ Ｐゴシック" charset="0"/>
              </a:rPr>
              <a:t>1</a:t>
            </a:r>
            <a:r>
              <a:rPr lang="en-US" sz="2000" dirty="0">
                <a:latin typeface="Calibri" charset="0"/>
                <a:ea typeface="ＭＳ Ｐゴシック" charset="0"/>
                <a:cs typeface="ＭＳ Ｐゴシック" charset="0"/>
                <a:sym typeface="Symbol" charset="0"/>
              </a:rPr>
              <a:t> =&gt;</a:t>
            </a:r>
            <a:r>
              <a:rPr lang="en-US" sz="2000" dirty="0" smtClean="0">
                <a:latin typeface="Calibri" charset="0"/>
                <a:ea typeface="ＭＳ Ｐゴシック" charset="0"/>
                <a:cs typeface="ＭＳ Ｐゴシック" charset="0"/>
              </a:rPr>
              <a:t> </a:t>
            </a:r>
            <a:r>
              <a:rPr lang="en-US" sz="2000" dirty="0">
                <a:latin typeface="Calibri" charset="0"/>
                <a:ea typeface="ＭＳ Ｐゴシック" charset="0"/>
                <a:cs typeface="ＭＳ Ｐゴシック" charset="0"/>
              </a:rPr>
              <a:t>write register</a:t>
            </a:r>
          </a:p>
          <a:p>
            <a:pPr marL="203200" indent="-203200">
              <a:tabLst>
                <a:tab pos="1600200" algn="l"/>
              </a:tabLst>
            </a:pPr>
            <a:endParaRPr lang="en-US" dirty="0">
              <a:latin typeface="Calibri" charset="0"/>
              <a:ea typeface="ＭＳ Ｐゴシック" charset="0"/>
              <a:cs typeface="ＭＳ Ｐゴシック" charset="0"/>
            </a:endParaRPr>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ALUctr</a:t>
            </a:r>
            <a:endParaRPr lang="en-US" sz="2000" u="sng" dirty="0">
              <a:solidFill>
                <a:srgbClr val="0070C0"/>
              </a:solidFill>
              <a:latin typeface="+mn-lt"/>
              <a:ea typeface="ＭＳ Ｐゴシック" charset="-128"/>
              <a:cs typeface="ＭＳ Ｐゴシック" charset="-128"/>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RegWr</a:t>
            </a:r>
            <a:endParaRPr lang="en-US" sz="2000" u="sng" dirty="0">
              <a:solidFill>
                <a:srgbClr val="0070C0"/>
              </a:solidFill>
              <a:latin typeface="+mn-lt"/>
              <a:ea typeface="ＭＳ Ｐゴシック" charset="-128"/>
              <a:cs typeface="ＭＳ Ｐゴシック" charset="-128"/>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busB</a:t>
            </a:r>
            <a:endParaRPr lang="en-US" sz="2000" dirty="0">
              <a:latin typeface="+mn-lt"/>
              <a:ea typeface="ＭＳ Ｐゴシック" charset="-128"/>
              <a:cs typeface="ＭＳ Ｐゴシック" charset="-128"/>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RegDst</a:t>
            </a:r>
            <a:endParaRPr lang="en-US" sz="2000" u="sng" dirty="0">
              <a:solidFill>
                <a:srgbClr val="0070C0"/>
              </a:solidFill>
              <a:latin typeface="+mn-lt"/>
              <a:ea typeface="ＭＳ Ｐゴシック" charset="-128"/>
              <a:cs typeface="ＭＳ Ｐゴシック" charset="-128"/>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ALUSrc</a:t>
            </a:r>
            <a:endParaRPr lang="en-US" sz="2000" u="sng" dirty="0">
              <a:solidFill>
                <a:srgbClr val="0070C0"/>
              </a:solidFill>
              <a:latin typeface="+mn-lt"/>
              <a:ea typeface="ＭＳ Ｐゴシック" charset="-128"/>
              <a:cs typeface="ＭＳ Ｐゴシック" charset="-128"/>
            </a:endParaRP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ExtOp</a:t>
            </a:r>
            <a:endParaRPr lang="en-US" sz="2000" u="sng" dirty="0">
              <a:solidFill>
                <a:srgbClr val="0070C0"/>
              </a:solidFill>
              <a:latin typeface="+mn-lt"/>
              <a:ea typeface="ＭＳ Ｐゴシック" charset="-128"/>
              <a:cs typeface="ＭＳ Ｐゴシック" charset="-128"/>
            </a:endParaRP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MemtoReg</a:t>
            </a:r>
            <a:endParaRPr lang="en-US" sz="2000" u="sng" dirty="0">
              <a:solidFill>
                <a:srgbClr val="0070C0"/>
              </a:solidFill>
              <a:latin typeface="+mn-lt"/>
              <a:ea typeface="ＭＳ Ｐゴシック" charset="-128"/>
              <a:cs typeface="ＭＳ Ｐゴシック" charset="-128"/>
            </a:endParaRP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70C0"/>
                </a:solidFill>
                <a:latin typeface="+mn-lt"/>
                <a:ea typeface="ＭＳ Ｐゴシック" charset="-128"/>
                <a:cs typeface="ＭＳ Ｐゴシック" charset="-128"/>
              </a:rPr>
              <a:t>MemWr</a:t>
            </a:r>
            <a:endParaRPr lang="en-US" sz="2000" u="sng" dirty="0">
              <a:solidFill>
                <a:srgbClr val="0070C0"/>
              </a:solidFill>
              <a:latin typeface="+mn-lt"/>
              <a:ea typeface="ＭＳ Ｐゴシック" charset="-128"/>
              <a:cs typeface="ＭＳ Ｐゴシック" charset="-128"/>
            </a:endParaRPr>
          </a:p>
        </p:txBody>
      </p:sp>
      <p:grpSp>
        <p:nvGrpSpPr>
          <p:cNvPr id="79924"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26"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79927"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dirty="0">
                <a:latin typeface="+mn-lt"/>
                <a:ea typeface="ＭＳ Ｐゴシック" charset="-128"/>
                <a:cs typeface="ＭＳ Ｐゴシック" charset="-128"/>
              </a:rPr>
              <a:t>Data</a:t>
            </a:r>
          </a:p>
          <a:p>
            <a:pPr algn="ctr">
              <a:lnSpc>
                <a:spcPct val="80000"/>
              </a:lnSpc>
              <a:defRPr/>
            </a:pPr>
            <a:r>
              <a:rPr lang="en-US" sz="2000" b="1" dirty="0">
                <a:latin typeface="+mn-lt"/>
                <a:ea typeface="ＭＳ Ｐゴシック" charset="-128"/>
                <a:cs typeface="ＭＳ Ｐゴシック" charset="-128"/>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65" name="Group 135"/>
          <p:cNvGrpSpPr>
            <a:grpSpLocks/>
          </p:cNvGrpSpPr>
          <p:nvPr/>
        </p:nvGrpSpPr>
        <p:grpSpPr bwMode="auto">
          <a:xfrm>
            <a:off x="66674" y="3059113"/>
            <a:ext cx="2723683" cy="3857625"/>
            <a:chOff x="3031102" y="2811463"/>
            <a:chExt cx="2723036"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clk</a:t>
              </a:r>
              <a:endParaRPr lang="en-US" sz="1600" dirty="0">
                <a:latin typeface="+mn-lt"/>
                <a:ea typeface="ＭＳ Ｐゴシック" charset="-128"/>
                <a:cs typeface="ＭＳ Ｐゴシック" charset="-128"/>
              </a:endParaRPr>
            </a:p>
          </p:txBody>
        </p:sp>
        <p:grpSp>
          <p:nvGrpSpPr>
            <p:cNvPr id="79968"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4</a:t>
              </a:r>
            </a:p>
          </p:txBody>
        </p:sp>
        <p:sp>
          <p:nvSpPr>
            <p:cNvPr id="114" name="Rectangle 13"/>
            <p:cNvSpPr>
              <a:spLocks noChangeArrowheads="1"/>
            </p:cNvSpPr>
            <p:nvPr/>
          </p:nvSpPr>
          <p:spPr bwMode="auto">
            <a:xfrm>
              <a:off x="4223032" y="3255931"/>
              <a:ext cx="1531106" cy="335965"/>
            </a:xfrm>
            <a:prstGeom prst="rect">
              <a:avLst/>
            </a:prstGeom>
            <a:noFill/>
            <a:ln w="12700">
              <a:noFill/>
              <a:miter lim="800000"/>
              <a:headEnd/>
              <a:tailEnd/>
            </a:ln>
          </p:spPr>
          <p:txBody>
            <a:bodyPr wrap="none" lIns="90488" tIns="44450" rIns="90488" bIns="44450">
              <a:spAutoFit/>
            </a:bodyPr>
            <a:lstStyle/>
            <a:p>
              <a:pPr>
                <a:defRPr/>
              </a:pPr>
              <a:r>
                <a:rPr lang="en-US" sz="1600" u="sng" dirty="0" err="1" smtClean="0">
                  <a:solidFill>
                    <a:srgbClr val="0070C0"/>
                  </a:solidFill>
                  <a:latin typeface="+mn-lt"/>
                  <a:ea typeface="ＭＳ Ｐゴシック" charset="-128"/>
                  <a:cs typeface="ＭＳ Ｐゴシック" charset="-128"/>
                </a:rPr>
                <a:t>nPC_sel</a:t>
              </a:r>
              <a:r>
                <a:rPr lang="en-US" sz="1600" u="sng" dirty="0" smtClean="0">
                  <a:latin typeface="+mn-lt"/>
                  <a:ea typeface="ＭＳ Ｐゴシック" charset="-128"/>
                  <a:cs typeface="ＭＳ Ｐゴシック" charset="-128"/>
                </a:rPr>
                <a:t> &amp; Equal</a:t>
              </a:r>
              <a:endParaRPr lang="en-US" sz="1600" u="sng" dirty="0">
                <a:latin typeface="+mn-lt"/>
                <a:ea typeface="ＭＳ Ｐゴシック" charset="-128"/>
                <a:cs typeface="ＭＳ Ｐゴシック" charset="-128"/>
              </a:endParaRP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spAutoFit/>
            </a:bodyPr>
            <a:lstStyle/>
            <a:p>
              <a:pPr>
                <a:defRPr/>
              </a:pPr>
              <a:r>
                <a:rPr lang="en-US" sz="1600" dirty="0">
                  <a:latin typeface="+mn-lt"/>
                  <a:ea typeface="ＭＳ Ｐゴシック" charset="-128"/>
                  <a:cs typeface="ＭＳ Ｐゴシック" charset="-128"/>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grpSp>
      <p:sp>
        <p:nvSpPr>
          <p:cNvPr id="2" name="Slide Number Placeholder 1"/>
          <p:cNvSpPr>
            <a:spLocks noGrp="1"/>
          </p:cNvSpPr>
          <p:nvPr>
            <p:ph type="sldNum" sz="quarter" idx="12"/>
          </p:nvPr>
        </p:nvSpPr>
        <p:spPr/>
        <p:txBody>
          <a:bodyPr/>
          <a:lstStyle/>
          <a:p>
            <a:pPr>
              <a:defRPr/>
            </a:pPr>
            <a:fld id="{5101A961-FF3F-E941-A7ED-6A1CA3F6A6AD}" type="slidenum">
              <a:rPr lang="en-US" smtClean="0"/>
              <a:pPr>
                <a:defRPr/>
              </a:pPr>
              <a:t>15</a:t>
            </a:fld>
            <a:endParaRPr lang="en-US"/>
          </a:p>
        </p:txBody>
      </p:sp>
    </p:spTree>
    <p:extLst>
      <p:ext uri="{BB962C8B-B14F-4D97-AF65-F5344CB8AC3E}">
        <p14:creationId xmlns:p14="http://schemas.microsoft.com/office/powerpoint/2010/main" val="79932400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Given Datapath: RTL </a:t>
            </a:r>
            <a:r>
              <a:rPr lang="en-US">
                <a:latin typeface="Calibri" charset="0"/>
                <a:ea typeface="ＭＳ Ｐゴシック" charset="0"/>
                <a:cs typeface="ＭＳ Ｐゴシック" charset="0"/>
                <a:sym typeface="Wingdings" charset="0"/>
              </a:rPr>
              <a:t></a:t>
            </a:r>
            <a:r>
              <a:rPr lang="en-US">
                <a:latin typeface="Calibri" charset="0"/>
                <a:ea typeface="ＭＳ Ｐゴシック" charset="0"/>
                <a:cs typeface="ＭＳ Ｐゴシック" charset="0"/>
              </a:rPr>
              <a:t> Control</a:t>
            </a:r>
          </a:p>
        </p:txBody>
      </p:sp>
      <p:sp>
        <p:nvSpPr>
          <p:cNvPr id="60419" name="Rectangle 3"/>
          <p:cNvSpPr>
            <a:spLocks noChangeArrowheads="1"/>
          </p:cNvSpPr>
          <p:nvPr/>
        </p:nvSpPr>
        <p:spPr bwMode="auto">
          <a:xfrm>
            <a:off x="4522788" y="4191000"/>
            <a:ext cx="835025" cy="33337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ALUctr</a:t>
            </a:r>
          </a:p>
        </p:txBody>
      </p:sp>
      <p:sp>
        <p:nvSpPr>
          <p:cNvPr id="60420" name="Rectangle 4"/>
          <p:cNvSpPr>
            <a:spLocks noChangeArrowheads="1"/>
          </p:cNvSpPr>
          <p:nvPr/>
        </p:nvSpPr>
        <p:spPr bwMode="auto">
          <a:xfrm>
            <a:off x="2525713" y="4191000"/>
            <a:ext cx="7905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RegDst</a:t>
            </a:r>
          </a:p>
        </p:txBody>
      </p:sp>
      <p:sp>
        <p:nvSpPr>
          <p:cNvPr id="60421" name="Rectangle 5"/>
          <p:cNvSpPr>
            <a:spLocks noChangeArrowheads="1"/>
          </p:cNvSpPr>
          <p:nvPr/>
        </p:nvSpPr>
        <p:spPr bwMode="auto">
          <a:xfrm>
            <a:off x="3783013" y="4189413"/>
            <a:ext cx="773112"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ALUSrc</a:t>
            </a:r>
          </a:p>
        </p:txBody>
      </p:sp>
      <p:sp>
        <p:nvSpPr>
          <p:cNvPr id="60422" name="Rectangle 6"/>
          <p:cNvSpPr>
            <a:spLocks noChangeArrowheads="1"/>
          </p:cNvSpPr>
          <p:nvPr/>
        </p:nvSpPr>
        <p:spPr bwMode="auto">
          <a:xfrm>
            <a:off x="3198813" y="4191000"/>
            <a:ext cx="7112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ExtOp</a:t>
            </a:r>
          </a:p>
        </p:txBody>
      </p:sp>
      <p:sp>
        <p:nvSpPr>
          <p:cNvPr id="60423" name="Rectangle 7"/>
          <p:cNvSpPr>
            <a:spLocks noChangeArrowheads="1"/>
          </p:cNvSpPr>
          <p:nvPr/>
        </p:nvSpPr>
        <p:spPr bwMode="auto">
          <a:xfrm>
            <a:off x="6107113" y="4191000"/>
            <a:ext cx="10953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MemtoReg</a:t>
            </a:r>
          </a:p>
        </p:txBody>
      </p:sp>
      <p:sp>
        <p:nvSpPr>
          <p:cNvPr id="60424" name="Rectangle 8"/>
          <p:cNvSpPr>
            <a:spLocks noChangeArrowheads="1"/>
          </p:cNvSpPr>
          <p:nvPr/>
        </p:nvSpPr>
        <p:spPr bwMode="auto">
          <a:xfrm>
            <a:off x="5281613" y="4191000"/>
            <a:ext cx="8699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1" name="Rectangle 25"/>
          <p:cNvSpPr>
            <a:spLocks noChangeArrowheads="1"/>
          </p:cNvSpPr>
          <p:nvPr/>
        </p:nvSpPr>
        <p:spPr bwMode="auto">
          <a:xfrm>
            <a:off x="1066062" y="2298468"/>
            <a:ext cx="848503" cy="335989"/>
          </a:xfrm>
          <a:prstGeom prst="rect">
            <a:avLst/>
          </a:prstGeom>
          <a:noFill/>
          <a:ln w="12700">
            <a:noFill/>
            <a:miter lim="800000"/>
            <a:headEnd/>
            <a:tailEnd/>
          </a:ln>
        </p:spPr>
        <p:txBody>
          <a:bodyPr wrap="none" lIns="90488" tIns="44450" rIns="90488" bIns="44450">
            <a:spAutoFit/>
          </a:bodyPr>
          <a:lstStyle/>
          <a:p>
            <a:pPr>
              <a:defRPr/>
            </a:pPr>
            <a:r>
              <a:rPr lang="en-US" sz="1600" dirty="0" smtClean="0">
                <a:latin typeface="+mn-lt"/>
                <a:ea typeface="ＭＳ Ｐゴシック" charset="-128"/>
                <a:cs typeface="ＭＳ Ｐゴシック" charset="-128"/>
              </a:rPr>
              <a:t>Address</a:t>
            </a:r>
            <a:endParaRPr lang="en-US" sz="1600" dirty="0">
              <a:latin typeface="+mn-lt"/>
              <a:ea typeface="ＭＳ Ｐゴシック" charset="-128"/>
              <a:cs typeface="ＭＳ Ｐゴシック" charset="-128"/>
            </a:endParaRPr>
          </a:p>
        </p:txBody>
      </p:sp>
      <p:sp>
        <p:nvSpPr>
          <p:cNvPr id="60442" name="Rectangle 26"/>
          <p:cNvSpPr>
            <a:spLocks noChangeArrowheads="1"/>
          </p:cNvSpPr>
          <p:nvPr/>
        </p:nvSpPr>
        <p:spPr bwMode="auto">
          <a:xfrm>
            <a:off x="907762" y="1752600"/>
            <a:ext cx="1110241" cy="582211"/>
          </a:xfrm>
          <a:prstGeom prst="rect">
            <a:avLst/>
          </a:prstGeom>
          <a:noFill/>
          <a:ln w="12700">
            <a:noFill/>
            <a:miter lim="800000"/>
            <a:headEnd/>
            <a:tailEnd/>
          </a:ln>
        </p:spPr>
        <p:txBody>
          <a:bodyPr wrap="none" lIns="90488" tIns="44450" rIns="90488" bIns="44450">
            <a:spAutoFit/>
          </a:bodyPr>
          <a:lstStyle/>
          <a:p>
            <a:pPr algn="ctr">
              <a:defRPr/>
            </a:pPr>
            <a:r>
              <a:rPr lang="en-US" sz="1600" b="1" dirty="0" smtClean="0">
                <a:latin typeface="+mn-lt"/>
                <a:ea typeface="ＭＳ Ｐゴシック" charset="-128"/>
                <a:cs typeface="ＭＳ Ｐゴシック" charset="-128"/>
              </a:rPr>
              <a:t>Instruction</a:t>
            </a:r>
            <a:endParaRPr lang="en-US" sz="1600" b="1" dirty="0">
              <a:latin typeface="+mn-lt"/>
              <a:ea typeface="ＭＳ Ｐゴシック" charset="-128"/>
              <a:cs typeface="ＭＳ Ｐゴシック" charset="-128"/>
            </a:endParaRPr>
          </a:p>
          <a:p>
            <a:pPr algn="ctr">
              <a:defRPr/>
            </a:pPr>
            <a:r>
              <a:rPr lang="en-US" sz="1600" b="1" dirty="0">
                <a:latin typeface="+mn-lt"/>
                <a:ea typeface="ＭＳ Ｐゴシック" charset="-128"/>
                <a:cs typeface="ＭＳ Ｐゴシック" charset="-128"/>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DATA PATH</a:t>
            </a:r>
          </a:p>
        </p:txBody>
      </p:sp>
      <p:sp>
        <p:nvSpPr>
          <p:cNvPr id="60445" name="Line 29"/>
          <p:cNvSpPr>
            <a:spLocks noChangeShapeType="1"/>
          </p:cNvSpPr>
          <p:nvPr/>
        </p:nvSpPr>
        <p:spPr bwMode="auto">
          <a:xfrm>
            <a:off x="15367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46" name="Line 30"/>
          <p:cNvSpPr>
            <a:spLocks noChangeShapeType="1"/>
          </p:cNvSpPr>
          <p:nvPr/>
        </p:nvSpPr>
        <p:spPr bwMode="auto">
          <a:xfrm>
            <a:off x="278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49" name="Line 33"/>
          <p:cNvSpPr>
            <a:spLocks noChangeShapeType="1"/>
          </p:cNvSpPr>
          <p:nvPr/>
        </p:nvSpPr>
        <p:spPr bwMode="auto">
          <a:xfrm>
            <a:off x="46990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50" name="Line 34"/>
          <p:cNvSpPr>
            <a:spLocks noChangeShapeType="1"/>
          </p:cNvSpPr>
          <p:nvPr/>
        </p:nvSpPr>
        <p:spPr bwMode="auto">
          <a:xfrm>
            <a:off x="54610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51" name="Line 35"/>
          <p:cNvSpPr>
            <a:spLocks noChangeShapeType="1"/>
          </p:cNvSpPr>
          <p:nvPr/>
        </p:nvSpPr>
        <p:spPr bwMode="auto">
          <a:xfrm>
            <a:off x="659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spAutoFit/>
          </a:bodyPr>
          <a:lstStyle/>
          <a:p>
            <a:pPr>
              <a:defRPr/>
            </a:pPr>
            <a:r>
              <a:rPr lang="en-US" sz="2400" b="1" dirty="0">
                <a:latin typeface="+mn-lt"/>
                <a:ea typeface="ＭＳ Ｐゴシック" charset="-128"/>
                <a:cs typeface="ＭＳ Ｐゴシック" charset="-128"/>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Fun</a:t>
            </a:r>
          </a:p>
        </p:txBody>
      </p:sp>
      <p:sp>
        <p:nvSpPr>
          <p:cNvPr id="60459" name="Rectangle 43"/>
          <p:cNvSpPr>
            <a:spLocks noChangeArrowheads="1"/>
          </p:cNvSpPr>
          <p:nvPr/>
        </p:nvSpPr>
        <p:spPr bwMode="auto">
          <a:xfrm>
            <a:off x="1901825" y="4189413"/>
            <a:ext cx="736600" cy="334962"/>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RegWr</a:t>
            </a:r>
            <a:endParaRPr lang="en-US" sz="1600">
              <a:latin typeface="+mn-lt"/>
              <a:ea typeface="ＭＳ Ｐゴシック" charset="-128"/>
              <a:cs typeface="ＭＳ Ｐゴシック" charset="-128"/>
            </a:endParaRPr>
          </a:p>
        </p:txBody>
      </p:sp>
      <p:sp>
        <p:nvSpPr>
          <p:cNvPr id="60460" name="Line 44"/>
          <p:cNvSpPr>
            <a:spLocks noChangeShapeType="1"/>
          </p:cNvSpPr>
          <p:nvPr/>
        </p:nvSpPr>
        <p:spPr bwMode="auto">
          <a:xfrm>
            <a:off x="2260600" y="4608513"/>
            <a:ext cx="0" cy="444500"/>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&lt;26:31&gt;</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16</a:t>
            </a:fld>
            <a:endParaRPr lang="en-US" dirty="0"/>
          </a:p>
        </p:txBody>
      </p:sp>
    </p:spTree>
    <p:extLst>
      <p:ext uri="{BB962C8B-B14F-4D97-AF65-F5344CB8AC3E}">
        <p14:creationId xmlns:p14="http://schemas.microsoft.com/office/powerpoint/2010/main" val="156034822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RTL: The </a:t>
            </a:r>
            <a:r>
              <a:rPr lang="en-US" dirty="0">
                <a:latin typeface="Courier"/>
                <a:ea typeface="ＭＳ Ｐゴシック" charset="0"/>
                <a:cs typeface="ＭＳ Ｐゴシック" charset="0"/>
              </a:rPr>
              <a:t>Add</a:t>
            </a:r>
            <a:r>
              <a:rPr lang="en-US" dirty="0">
                <a:latin typeface="Calibri" charset="0"/>
                <a:ea typeface="ＭＳ Ｐゴシック" charset="0"/>
                <a:cs typeface="ＭＳ Ｐゴシック" charset="0"/>
              </a:rPr>
              <a:t> Instruction</a:t>
            </a:r>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dirty="0">
                <a:solidFill>
                  <a:schemeClr val="accent2"/>
                </a:solidFill>
                <a:latin typeface="Courier" charset="0"/>
                <a:ea typeface="ＭＳ Ｐゴシック" charset="0"/>
                <a:cs typeface="ＭＳ Ｐゴシック" charset="0"/>
              </a:rPr>
              <a:t>add </a:t>
            </a:r>
            <a:r>
              <a:rPr lang="en-US" dirty="0" err="1">
                <a:solidFill>
                  <a:schemeClr val="accent2"/>
                </a:solidFill>
                <a:latin typeface="Courier" charset="0"/>
                <a:ea typeface="ＭＳ Ｐゴシック" charset="0"/>
                <a:cs typeface="ＭＳ Ｐゴシック" charset="0"/>
              </a:rPr>
              <a:t>rd</a:t>
            </a:r>
            <a:r>
              <a:rPr lang="en-US" dirty="0">
                <a:solidFill>
                  <a:schemeClr val="accent2"/>
                </a:solidFill>
                <a:latin typeface="Courier" charset="0"/>
                <a:ea typeface="ＭＳ Ｐゴシック" charset="0"/>
                <a:cs typeface="ＭＳ Ｐゴシック" charset="0"/>
              </a:rPr>
              <a:t>, </a:t>
            </a:r>
            <a:r>
              <a:rPr lang="en-US" dirty="0" err="1">
                <a:solidFill>
                  <a:schemeClr val="accent2"/>
                </a:solidFill>
                <a:latin typeface="Courier" charset="0"/>
                <a:ea typeface="ＭＳ Ｐゴシック" charset="0"/>
                <a:cs typeface="ＭＳ Ｐゴシック" charset="0"/>
              </a:rPr>
              <a:t>rs</a:t>
            </a:r>
            <a:r>
              <a:rPr lang="en-US" dirty="0">
                <a:solidFill>
                  <a:schemeClr val="accent2"/>
                </a:solidFill>
                <a:latin typeface="Courier" charset="0"/>
                <a:ea typeface="ＭＳ Ｐゴシック" charset="0"/>
                <a:cs typeface="ＭＳ Ｐゴシック" charset="0"/>
              </a:rPr>
              <a:t>, </a:t>
            </a:r>
            <a:r>
              <a:rPr lang="en-US" dirty="0" err="1">
                <a:solidFill>
                  <a:schemeClr val="accent2"/>
                </a:solidFill>
                <a:latin typeface="Courier" charset="0"/>
                <a:ea typeface="ＭＳ Ｐゴシック" charset="0"/>
                <a:cs typeface="ＭＳ Ｐゴシック" charset="0"/>
              </a:rPr>
              <a:t>rt</a:t>
            </a:r>
            <a:endParaRPr lang="en-US" dirty="0">
              <a:latin typeface="Calibri" charset="0"/>
              <a:ea typeface="ＭＳ Ｐゴシック" charset="0"/>
              <a:cs typeface="ＭＳ Ｐゴシック" charset="0"/>
            </a:endParaRPr>
          </a:p>
          <a:p>
            <a:pPr lvl="1"/>
            <a:r>
              <a:rPr lang="en-US" dirty="0">
                <a:latin typeface="Calibri" charset="0"/>
                <a:ea typeface="ＭＳ Ｐゴシック" charset="0"/>
              </a:rPr>
              <a:t>MEM[PC]		Fetch the instruction from memory</a:t>
            </a:r>
          </a:p>
          <a:p>
            <a:pPr lvl="1"/>
            <a:r>
              <a:rPr lang="en-US" dirty="0">
                <a:latin typeface="Calibri" charset="0"/>
                <a:ea typeface="ＭＳ Ｐゴシック" charset="0"/>
              </a:rPr>
              <a:t>R[</a:t>
            </a:r>
            <a:r>
              <a:rPr lang="en-US" dirty="0" err="1">
                <a:latin typeface="Calibri" charset="0"/>
                <a:ea typeface="ＭＳ Ｐゴシック" charset="0"/>
              </a:rPr>
              <a:t>rd</a:t>
            </a:r>
            <a:r>
              <a:rPr lang="en-US" dirty="0">
                <a:latin typeface="Calibri" charset="0"/>
                <a:ea typeface="ＭＳ Ｐゴシック" charset="0"/>
              </a:rPr>
              <a:t>] = R[</a:t>
            </a:r>
            <a:r>
              <a:rPr lang="en-US" dirty="0" err="1">
                <a:latin typeface="Calibri" charset="0"/>
                <a:ea typeface="ＭＳ Ｐゴシック" charset="0"/>
              </a:rPr>
              <a:t>rs</a:t>
            </a:r>
            <a:r>
              <a:rPr lang="en-US" dirty="0">
                <a:latin typeface="Calibri" charset="0"/>
                <a:ea typeface="ＭＳ Ｐゴシック" charset="0"/>
              </a:rPr>
              <a:t>] + R[</a:t>
            </a:r>
            <a:r>
              <a:rPr lang="en-US" dirty="0" err="1">
                <a:latin typeface="Calibri" charset="0"/>
                <a:ea typeface="ＭＳ Ｐゴシック" charset="0"/>
              </a:rPr>
              <a:t>rt</a:t>
            </a:r>
            <a:r>
              <a:rPr lang="en-US" dirty="0">
                <a:latin typeface="Calibri" charset="0"/>
                <a:ea typeface="ＭＳ Ｐゴシック" charset="0"/>
              </a:rPr>
              <a:t>]	The actual operation</a:t>
            </a:r>
          </a:p>
          <a:p>
            <a:pPr lvl="1"/>
            <a:r>
              <a:rPr lang="en-US" dirty="0">
                <a:latin typeface="Calibri" charset="0"/>
                <a:ea typeface="ＭＳ Ｐゴシック" charset="0"/>
              </a:rPr>
              <a:t>PC = PC + 4	Calculate the next 	instruction</a:t>
            </a:r>
            <a:r>
              <a:rPr lang="ja-JP" altLang="en-US">
                <a:latin typeface="Calibri" charset="0"/>
                <a:ea typeface="ＭＳ Ｐゴシック" charset="0"/>
              </a:rPr>
              <a:t>’</a:t>
            </a:r>
            <a:r>
              <a:rPr lang="en-US" dirty="0">
                <a:latin typeface="Calibri" charset="0"/>
                <a:ea typeface="ＭＳ Ｐゴシック" charset="0"/>
              </a:rPr>
              <a:t>s  address</a:t>
            </a:r>
          </a:p>
        </p:txBody>
      </p:sp>
      <p:grpSp>
        <p:nvGrpSpPr>
          <p:cNvPr id="63495"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grpSp>
          <p:nvGrpSpPr>
            <p:cNvPr id="63497"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grpSp>
          <p:nvGrpSpPr>
            <p:cNvPr id="63498"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rs</a:t>
                </a:r>
                <a:endParaRPr lang="en-US" sz="1600" b="1">
                  <a:latin typeface="+mn-lt"/>
                  <a:ea typeface="ＭＳ Ｐゴシック" charset="-128"/>
                  <a:cs typeface="ＭＳ Ｐゴシック" charset="-128"/>
                </a:endParaRPr>
              </a:p>
            </p:txBody>
          </p:sp>
        </p:grpSp>
        <p:grpSp>
          <p:nvGrpSpPr>
            <p:cNvPr id="63499"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rt</a:t>
                </a:r>
                <a:endParaRPr lang="en-US" sz="1600" b="1">
                  <a:latin typeface="+mn-lt"/>
                  <a:ea typeface="ＭＳ Ｐゴシック" charset="-128"/>
                  <a:cs typeface="ＭＳ Ｐゴシック" charset="-128"/>
                </a:endParaRPr>
              </a:p>
            </p:txBody>
          </p:sp>
        </p:grpSp>
        <p:grpSp>
          <p:nvGrpSpPr>
            <p:cNvPr id="63500"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rd</a:t>
                </a:r>
                <a:endParaRPr lang="en-US" sz="1600" b="1">
                  <a:latin typeface="+mn-lt"/>
                  <a:ea typeface="ＭＳ Ｐゴシック" charset="-128"/>
                  <a:cs typeface="ＭＳ Ｐゴシック" charset="-128"/>
                </a:endParaRPr>
              </a:p>
            </p:txBody>
          </p:sp>
        </p:grpSp>
        <p:grpSp>
          <p:nvGrpSpPr>
            <p:cNvPr id="63501"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shamt</a:t>
                </a:r>
                <a:endParaRPr lang="en-US" sz="1600" b="1">
                  <a:latin typeface="+mn-lt"/>
                  <a:ea typeface="ＭＳ Ｐゴシック" charset="-128"/>
                  <a:cs typeface="ＭＳ Ｐゴシック" charset="-128"/>
                </a:endParaRPr>
              </a:p>
            </p:txBody>
          </p:sp>
        </p:grpSp>
        <p:grpSp>
          <p:nvGrpSpPr>
            <p:cNvPr id="63502"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funct</a:t>
                </a:r>
                <a:endParaRPr lang="en-US" sz="1600" b="1">
                  <a:latin typeface="+mn-lt"/>
                  <a:ea typeface="ＭＳ Ｐゴシック" charset="-128"/>
                  <a:cs typeface="ＭＳ Ｐゴシック" charset="-128"/>
                </a:endParaRPr>
              </a:p>
            </p:txBody>
          </p:sp>
        </p:grpSp>
        <p:grpSp>
          <p:nvGrpSpPr>
            <p:cNvPr id="63503"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5 bits</a:t>
                </a:r>
              </a:p>
            </p:txBody>
          </p:sp>
        </p:grpSp>
      </p:gr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17</a:t>
            </a:fld>
            <a:endParaRPr lang="en-US" dirty="0"/>
          </a:p>
        </p:txBody>
      </p:sp>
    </p:spTree>
    <p:extLst>
      <p:ext uri="{BB962C8B-B14F-4D97-AF65-F5344CB8AC3E}">
        <p14:creationId xmlns:p14="http://schemas.microsoft.com/office/powerpoint/2010/main" val="266804879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lstStyle/>
          <a:p>
            <a:r>
              <a:rPr lang="en-US" sz="3600" dirty="0">
                <a:latin typeface="Calibri" charset="0"/>
                <a:ea typeface="ＭＳ Ｐゴシック" charset="0"/>
                <a:cs typeface="ＭＳ Ｐゴシック" charset="0"/>
              </a:rPr>
              <a:t>Instruction Fetch Unit at the Beginning of </a:t>
            </a:r>
            <a:r>
              <a:rPr lang="en-US" sz="3600" dirty="0">
                <a:latin typeface="Courier"/>
                <a:ea typeface="ＭＳ Ｐゴシック" charset="0"/>
                <a:cs typeface="ＭＳ Ｐゴシック" charset="0"/>
              </a:rPr>
              <a:t>Add</a:t>
            </a:r>
          </a:p>
        </p:txBody>
      </p:sp>
      <p:sp>
        <p:nvSpPr>
          <p:cNvPr id="65539" name="Rectangle 3"/>
          <p:cNvSpPr>
            <a:spLocks noGrp="1" noChangeArrowheads="1"/>
          </p:cNvSpPr>
          <p:nvPr>
            <p:ph type="body" idx="1"/>
          </p:nvPr>
        </p:nvSpPr>
        <p:spPr>
          <a:xfrm>
            <a:off x="287338" y="591608"/>
            <a:ext cx="8318500" cy="1550988"/>
          </a:xfrm>
        </p:spPr>
        <p:txBody>
          <a:bodyPr/>
          <a:lstStyle/>
          <a:p>
            <a:pPr>
              <a:spcBef>
                <a:spcPct val="30000"/>
              </a:spcBef>
            </a:pPr>
            <a:r>
              <a:rPr lang="en-US" dirty="0">
                <a:latin typeface="Calibri" charset="0"/>
                <a:ea typeface="ＭＳ Ｐゴシック" charset="0"/>
                <a:cs typeface="ＭＳ Ｐゴシック" charset="0"/>
              </a:rPr>
              <a:t>Fetch the instruction from Instruction memory: Instruction  =  MEM[PC]</a:t>
            </a:r>
          </a:p>
          <a:p>
            <a:pPr lvl="1">
              <a:lnSpc>
                <a:spcPct val="75000"/>
              </a:lnSpc>
              <a:spcBef>
                <a:spcPct val="30000"/>
              </a:spcBef>
            </a:pPr>
            <a:r>
              <a:rPr lang="en-US" dirty="0">
                <a:latin typeface="Calibri" charset="0"/>
                <a:ea typeface="ＭＳ Ｐゴシック" charset="0"/>
              </a:rPr>
              <a:t>same for </a:t>
            </a:r>
            <a:br>
              <a:rPr lang="en-US" dirty="0">
                <a:latin typeface="Calibri" charset="0"/>
                <a:ea typeface="ＭＳ Ｐゴシック" charset="0"/>
              </a:rPr>
            </a:br>
            <a:r>
              <a:rPr lang="en-US" dirty="0">
                <a:latin typeface="Calibri" charset="0"/>
                <a:ea typeface="ＭＳ Ｐゴシック" charset="0"/>
              </a:rPr>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clk</a:t>
            </a:r>
            <a:endParaRPr lang="en-US" sz="2000">
              <a:latin typeface="+mn-lt"/>
              <a:ea typeface="ＭＳ Ｐゴシック" charset="-128"/>
              <a:cs typeface="ＭＳ Ｐゴシック" charset="-128"/>
            </a:endParaRPr>
          </a:p>
        </p:txBody>
      </p:sp>
      <p:grpSp>
        <p:nvGrpSpPr>
          <p:cNvPr id="65542" name="Group 6"/>
          <p:cNvGrpSpPr>
            <a:grpSpLocks/>
          </p:cNvGrpSpPr>
          <p:nvPr/>
        </p:nvGrpSpPr>
        <p:grpSpPr bwMode="auto">
          <a:xfrm>
            <a:off x="5026025" y="3694113"/>
            <a:ext cx="354013" cy="1271587"/>
            <a:chOff x="1324" y="2335"/>
            <a:chExt cx="223" cy="801"/>
          </a:xfrm>
        </p:grpSpPr>
        <p:sp>
          <p:nvSpPr>
            <p:cNvPr id="32806"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807" name="Rectangle 8"/>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PC</a:t>
              </a:r>
            </a:p>
          </p:txBody>
        </p:sp>
        <p:sp>
          <p:nvSpPr>
            <p:cNvPr id="32808" name="Rectangle 9"/>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00</a:t>
              </a:r>
            </a:p>
          </p:txBody>
        </p:sp>
        <p:sp>
          <p:nvSpPr>
            <p:cNvPr id="32809"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gr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dirty="0">
                <a:latin typeface="+mn-lt"/>
                <a:ea typeface="ＭＳ Ｐゴシック" charset="-128"/>
                <a:cs typeface="ＭＳ Ｐゴシック" charset="-128"/>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nPC_sel</a:t>
            </a:r>
            <a:endParaRPr lang="en-US" sz="2000" u="sng">
              <a:latin typeface="+mn-lt"/>
              <a:ea typeface="ＭＳ Ｐゴシック" charset="-128"/>
              <a:cs typeface="ＭＳ Ｐゴシック" charset="-128"/>
            </a:endParaRP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dirty="0" err="1">
                <a:latin typeface="Calibri" charset="0"/>
              </a:rPr>
              <a:t>Inst</a:t>
            </a:r>
            <a:r>
              <a:rPr lang="en-US" sz="2000" b="1">
                <a:latin typeface="Calibri" charset="0"/>
              </a:rPr>
              <a:t> Address</a:t>
            </a:r>
            <a:endParaRPr lang="en-US" sz="2000">
              <a:latin typeface="Calibri" charset="0"/>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b="1" dirty="0" err="1">
                <a:latin typeface="+mn-lt"/>
                <a:ea typeface="ＭＳ Ｐゴシック" charset="-128"/>
                <a:cs typeface="ＭＳ Ｐゴシック" charset="-128"/>
              </a:rPr>
              <a:t>Inst</a:t>
            </a:r>
            <a:endParaRPr lang="en-US" sz="2000" b="1">
              <a:latin typeface="+mn-lt"/>
              <a:ea typeface="ＭＳ Ｐゴシック" charset="-128"/>
              <a:cs typeface="ＭＳ Ｐゴシック" charset="-128"/>
            </a:endParaRPr>
          </a:p>
          <a:p>
            <a:pPr algn="ctr">
              <a:defRPr/>
            </a:pPr>
            <a:r>
              <a:rPr lang="en-US" sz="2000" b="1" dirty="0">
                <a:latin typeface="+mn-lt"/>
                <a:ea typeface="ＭＳ Ｐゴシック" charset="-128"/>
                <a:cs typeface="ＭＳ Ｐゴシック" charset="-128"/>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dirty="0">
              <a:latin typeface="+mn-lt"/>
              <a:ea typeface="ＭＳ Ｐゴシック" charset="-128"/>
              <a:cs typeface="ＭＳ Ｐゴシック" charset="-128"/>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18</a:t>
            </a:fld>
            <a:endParaRPr lang="en-US" dirty="0"/>
          </a:p>
        </p:txBody>
      </p:sp>
      <p:sp>
        <p:nvSpPr>
          <p:cNvPr id="42" name="Line 116"/>
          <p:cNvSpPr>
            <a:spLocks noChangeShapeType="1"/>
          </p:cNvSpPr>
          <p:nvPr/>
        </p:nvSpPr>
        <p:spPr bwMode="auto">
          <a:xfrm flipH="1">
            <a:off x="5126854" y="4823842"/>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3" name="Line 117"/>
          <p:cNvSpPr>
            <a:spLocks noChangeShapeType="1"/>
          </p:cNvSpPr>
          <p:nvPr/>
        </p:nvSpPr>
        <p:spPr bwMode="auto">
          <a:xfrm>
            <a:off x="5203054" y="4823842"/>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4" name="Line 118"/>
          <p:cNvSpPr>
            <a:spLocks noChangeShapeType="1"/>
          </p:cNvSpPr>
          <p:nvPr/>
        </p:nvSpPr>
        <p:spPr bwMode="auto">
          <a:xfrm>
            <a:off x="5203054" y="4976242"/>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390140517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lstStyle/>
          <a:p>
            <a:r>
              <a:rPr lang="en-US" dirty="0">
                <a:latin typeface="Calibri" charset="0"/>
                <a:ea typeface="ＭＳ Ｐゴシック" charset="0"/>
                <a:cs typeface="ＭＳ Ｐゴシック" charset="0"/>
              </a:rPr>
              <a:t>Single Cycle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during </a:t>
            </a:r>
            <a:r>
              <a:rPr lang="en-US" dirty="0">
                <a:latin typeface="Courier"/>
                <a:ea typeface="ＭＳ Ｐゴシック" charset="0"/>
                <a:cs typeface="ＭＳ Ｐゴシック" charset="0"/>
              </a:rPr>
              <a:t>Add</a:t>
            </a:r>
          </a:p>
        </p:txBody>
      </p:sp>
      <p:sp>
        <p:nvSpPr>
          <p:cNvPr id="67587" name="Rectangle 3"/>
          <p:cNvSpPr>
            <a:spLocks noGrp="1" noChangeArrowheads="1"/>
          </p:cNvSpPr>
          <p:nvPr>
            <p:ph type="body" idx="1"/>
          </p:nvPr>
        </p:nvSpPr>
        <p:spPr>
          <a:xfrm>
            <a:off x="228600" y="1398588"/>
            <a:ext cx="8191500" cy="415925"/>
          </a:xfrm>
        </p:spPr>
        <p:txBody>
          <a:bodyPr/>
          <a:lstStyle/>
          <a:p>
            <a:pPr>
              <a:buFont typeface="Times" charset="0"/>
              <a:buNone/>
            </a:pPr>
            <a:r>
              <a:rPr lang="en-US" dirty="0">
                <a:latin typeface="Calibri" charset="0"/>
                <a:ea typeface="ＭＳ Ｐゴシック" charset="0"/>
                <a:cs typeface="ＭＳ Ｐゴシック" charset="0"/>
              </a:rPr>
              <a:t>R[</a:t>
            </a:r>
            <a:r>
              <a:rPr lang="en-US" dirty="0" err="1">
                <a:latin typeface="Calibri" charset="0"/>
                <a:ea typeface="ＭＳ Ｐゴシック" charset="0"/>
                <a:cs typeface="ＭＳ Ｐゴシック" charset="0"/>
              </a:rPr>
              <a:t>rd</a:t>
            </a:r>
            <a:r>
              <a:rPr lang="en-US" dirty="0">
                <a:latin typeface="Calibri" charset="0"/>
                <a:ea typeface="ＭＳ Ｐゴシック" charset="0"/>
                <a:cs typeface="ＭＳ Ｐゴシック" charset="0"/>
              </a:rPr>
              <a:t>]  =  R[</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  R[</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a:t>
            </a:r>
          </a:p>
        </p:txBody>
      </p:sp>
      <p:grpSp>
        <p:nvGrpSpPr>
          <p:cNvPr id="67588"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grpSp>
          <p:nvGrpSpPr>
            <p:cNvPr id="67726"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grpSp>
          <p:nvGrpSpPr>
            <p:cNvPr id="67727"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rs</a:t>
                </a:r>
                <a:endParaRPr lang="en-US" sz="1600" b="1">
                  <a:latin typeface="+mn-lt"/>
                  <a:ea typeface="ＭＳ Ｐゴシック" charset="-128"/>
                  <a:cs typeface="ＭＳ Ｐゴシック" charset="-128"/>
                </a:endParaRPr>
              </a:p>
            </p:txBody>
          </p:sp>
        </p:grpSp>
        <p:grpSp>
          <p:nvGrpSpPr>
            <p:cNvPr id="67728"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rt</a:t>
                </a:r>
                <a:endParaRPr lang="en-US" sz="1600" b="1">
                  <a:latin typeface="+mn-lt"/>
                  <a:ea typeface="ＭＳ Ｐゴシック" charset="-128"/>
                  <a:cs typeface="ＭＳ Ｐゴシック" charset="-128"/>
                </a:endParaRPr>
              </a:p>
            </p:txBody>
          </p:sp>
        </p:grpSp>
        <p:grpSp>
          <p:nvGrpSpPr>
            <p:cNvPr id="67729"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rd</a:t>
                </a:r>
                <a:endParaRPr lang="en-US" sz="1600" b="1">
                  <a:latin typeface="+mn-lt"/>
                  <a:ea typeface="ＭＳ Ｐゴシック" charset="-128"/>
                  <a:cs typeface="ＭＳ Ｐゴシック" charset="-128"/>
                </a:endParaRPr>
              </a:p>
            </p:txBody>
          </p:sp>
        </p:grpSp>
        <p:grpSp>
          <p:nvGrpSpPr>
            <p:cNvPr id="67730"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shamt</a:t>
                </a:r>
                <a:endParaRPr lang="en-US" sz="1600" b="1">
                  <a:latin typeface="+mn-lt"/>
                  <a:ea typeface="ＭＳ Ｐゴシック" charset="-128"/>
                  <a:cs typeface="ＭＳ Ｐゴシック" charset="-128"/>
                </a:endParaRPr>
              </a:p>
            </p:txBody>
          </p:sp>
        </p:grpSp>
        <p:grpSp>
          <p:nvGrpSpPr>
            <p:cNvPr id="67731"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lstStyle/>
              <a:p>
                <a:pPr>
                  <a:defRPr/>
                </a:pPr>
                <a:endParaRPr lang="en-US" dirty="0">
                  <a:latin typeface="+mn-lt"/>
                  <a:ea typeface="ＭＳ Ｐゴシック" charset="-128"/>
                  <a:cs typeface="ＭＳ Ｐゴシック" charset="-128"/>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spAutoFit/>
              </a:bodyPr>
              <a:lstStyle/>
              <a:p>
                <a:pPr>
                  <a:defRPr/>
                </a:pPr>
                <a:r>
                  <a:rPr lang="en-US" sz="1600" b="1" dirty="0" err="1">
                    <a:latin typeface="+mn-lt"/>
                    <a:ea typeface="ＭＳ Ｐゴシック" charset="-128"/>
                    <a:cs typeface="ＭＳ Ｐゴシック" charset="-128"/>
                  </a:rPr>
                  <a:t>funct</a:t>
                </a:r>
                <a:endParaRPr lang="en-US" sz="1600" b="1">
                  <a:latin typeface="+mn-lt"/>
                  <a:ea typeface="ＭＳ Ｐゴシック" charset="-128"/>
                  <a:cs typeface="ＭＳ Ｐゴシック" charset="-128"/>
                </a:endParaRP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spAutoFit/>
          </a:bodyPr>
          <a:lstStyle/>
          <a:p>
            <a:r>
              <a:rPr lang="en-US" sz="2000" u="sng" dirty="0" err="1">
                <a:latin typeface="Calibri" charset="0"/>
              </a:rPr>
              <a:t>ALUctr</a:t>
            </a:r>
            <a:r>
              <a:rPr lang="en-US" sz="2000" u="sng" dirty="0">
                <a:latin typeface="Calibri" charset="0"/>
              </a:rPr>
              <a:t>=</a:t>
            </a:r>
            <a:r>
              <a:rPr lang="en-US" u="sng" dirty="0">
                <a:latin typeface="Calibri" charset="0"/>
              </a:rPr>
              <a:t>ADD</a:t>
            </a:r>
            <a:endParaRPr lang="en-US" sz="2000" u="sng" dirty="0">
              <a:latin typeface="Calibri" charset="0"/>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3" name="Rectangle 53"/>
          <p:cNvSpPr>
            <a:spLocks noChangeArrowheads="1"/>
          </p:cNvSpPr>
          <p:nvPr/>
        </p:nvSpPr>
        <p:spPr bwMode="auto">
          <a:xfrm>
            <a:off x="3810000" y="33401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4" name="Rectangle 54"/>
          <p:cNvSpPr>
            <a:spLocks noChangeArrowheads="1"/>
          </p:cNvSpPr>
          <p:nvPr/>
        </p:nvSpPr>
        <p:spPr bwMode="auto">
          <a:xfrm>
            <a:off x="3641725" y="25781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5" name="Rectangle 55"/>
          <p:cNvSpPr>
            <a:spLocks noChangeArrowheads="1"/>
          </p:cNvSpPr>
          <p:nvPr/>
        </p:nvSpPr>
        <p:spPr bwMode="auto">
          <a:xfrm>
            <a:off x="4191000" y="33401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6" name="Rectangle 56"/>
          <p:cNvSpPr>
            <a:spLocks noChangeArrowheads="1"/>
          </p:cNvSpPr>
          <p:nvPr/>
        </p:nvSpPr>
        <p:spPr bwMode="auto">
          <a:xfrm>
            <a:off x="3209925" y="25781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r>
              <a:rPr lang="en-US" sz="2000" u="sng" dirty="0">
                <a:latin typeface="+mn-lt"/>
                <a:ea typeface="ＭＳ Ｐゴシック" charset="-128"/>
                <a:cs typeface="ＭＳ Ｐゴシック" charset="-128"/>
              </a:rPr>
              <a:t>=1</a:t>
            </a:r>
          </a:p>
        </p:txBody>
      </p:sp>
      <p:grpSp>
        <p:nvGrpSpPr>
          <p:cNvPr id="67616"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zero</a:t>
            </a:r>
          </a:p>
        </p:txBody>
      </p:sp>
      <p:grpSp>
        <p:nvGrpSpPr>
          <p:cNvPr id="67633"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635"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6"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7"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8"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lstStyle/>
          <a:p>
            <a:pPr>
              <a:defRPr/>
            </a:pPr>
            <a:endParaRPr lang="en-US">
              <a:latin typeface="+mn-lt"/>
              <a:ea typeface="ＭＳ Ｐゴシック" charset="-128"/>
              <a:cs typeface="ＭＳ Ｐゴシック" charset="-128"/>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instr</a:t>
            </a:r>
          </a:p>
          <a:p>
            <a:pPr algn="ctr">
              <a:defRPr/>
            </a:pPr>
            <a:r>
              <a:rPr lang="en-US" sz="2000" b="1">
                <a:latin typeface="+mn-lt"/>
                <a:ea typeface="ＭＳ Ｐゴシック" charset="-128"/>
                <a:cs typeface="ＭＳ Ｐゴシック" charset="-128"/>
              </a:rPr>
              <a:t>fetch</a:t>
            </a:r>
          </a:p>
          <a:p>
            <a:pPr algn="ctr">
              <a:defRPr/>
            </a:pPr>
            <a:r>
              <a:rPr lang="en-US" sz="2000" b="1">
                <a:latin typeface="+mn-lt"/>
                <a:ea typeface="ＭＳ Ｐゴシック" charset="-128"/>
                <a:cs typeface="ＭＳ Ｐゴシック" charset="-128"/>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7" name="Oval 155"/>
          <p:cNvSpPr>
            <a:spLocks noChangeArrowheads="1"/>
          </p:cNvSpPr>
          <p:nvPr/>
        </p:nvSpPr>
        <p:spPr bwMode="auto">
          <a:xfrm>
            <a:off x="4902200" y="6045202"/>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8" name="Oval 155"/>
          <p:cNvSpPr>
            <a:spLocks noChangeArrowheads="1"/>
          </p:cNvSpPr>
          <p:nvPr/>
        </p:nvSpPr>
        <p:spPr bwMode="auto">
          <a:xfrm>
            <a:off x="6138335" y="3166534"/>
            <a:ext cx="1625600" cy="49900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9" name="Oval 155"/>
          <p:cNvSpPr>
            <a:spLocks noChangeArrowheads="1"/>
          </p:cNvSpPr>
          <p:nvPr/>
        </p:nvSpPr>
        <p:spPr bwMode="auto">
          <a:xfrm>
            <a:off x="6900333" y="3809471"/>
            <a:ext cx="1625600" cy="542396"/>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0" name="Oval 155"/>
          <p:cNvSpPr>
            <a:spLocks noChangeArrowheads="1"/>
          </p:cNvSpPr>
          <p:nvPr/>
        </p:nvSpPr>
        <p:spPr bwMode="auto">
          <a:xfrm>
            <a:off x="7391400" y="33358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1" name="Oval 155"/>
          <p:cNvSpPr>
            <a:spLocks noChangeArrowheads="1"/>
          </p:cNvSpPr>
          <p:nvPr/>
        </p:nvSpPr>
        <p:spPr bwMode="auto">
          <a:xfrm>
            <a:off x="3208867" y="6112935"/>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2" name="Oval 155"/>
          <p:cNvSpPr>
            <a:spLocks noChangeArrowheads="1"/>
          </p:cNvSpPr>
          <p:nvPr/>
        </p:nvSpPr>
        <p:spPr bwMode="auto">
          <a:xfrm>
            <a:off x="2260600" y="3268135"/>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3" name="Oval 155"/>
          <p:cNvSpPr>
            <a:spLocks noChangeArrowheads="1"/>
          </p:cNvSpPr>
          <p:nvPr/>
        </p:nvSpPr>
        <p:spPr bwMode="auto">
          <a:xfrm>
            <a:off x="2159000" y="22690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4" name="Oval 155"/>
          <p:cNvSpPr>
            <a:spLocks noChangeArrowheads="1"/>
          </p:cNvSpPr>
          <p:nvPr/>
        </p:nvSpPr>
        <p:spPr bwMode="auto">
          <a:xfrm>
            <a:off x="2954867" y="1879602"/>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19</a:t>
            </a:fld>
            <a:endParaRPr lang="en-US"/>
          </a:p>
        </p:txBody>
      </p:sp>
    </p:spTree>
    <p:extLst>
      <p:ext uri="{BB962C8B-B14F-4D97-AF65-F5344CB8AC3E}">
        <p14:creationId xmlns:p14="http://schemas.microsoft.com/office/powerpoint/2010/main" val="2158032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strVal val="#ppt_w*0.70"/>
                                          </p:val>
                                        </p:tav>
                                        <p:tav tm="100000">
                                          <p:val>
                                            <p:strVal val="#ppt_w"/>
                                          </p:val>
                                        </p:tav>
                                      </p:tavLst>
                                    </p:anim>
                                    <p:anim calcmode="lin" valueType="num">
                                      <p:cBhvr>
                                        <p:cTn id="8" dur="1000" fill="hold"/>
                                        <p:tgtEl>
                                          <p:spTgt spid="167"/>
                                        </p:tgtEl>
                                        <p:attrNameLst>
                                          <p:attrName>ppt_h</p:attrName>
                                        </p:attrNameLst>
                                      </p:cBhvr>
                                      <p:tavLst>
                                        <p:tav tm="0">
                                          <p:val>
                                            <p:strVal val="#ppt_h"/>
                                          </p:val>
                                        </p:tav>
                                        <p:tav tm="100000">
                                          <p:val>
                                            <p:strVal val="#ppt_h"/>
                                          </p:val>
                                        </p:tav>
                                      </p:tavLst>
                                    </p:anim>
                                    <p:animEffect transition="in" filter="fade">
                                      <p:cBhvr>
                                        <p:cTn id="9" dur="1000"/>
                                        <p:tgtEl>
                                          <p:spTgt spid="1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1"/>
                                        </p:tgtEl>
                                        <p:attrNameLst>
                                          <p:attrName>style.visibility</p:attrName>
                                        </p:attrNameLst>
                                      </p:cBhvr>
                                      <p:to>
                                        <p:strVal val="visible"/>
                                      </p:to>
                                    </p:set>
                                    <p:anim calcmode="lin" valueType="num">
                                      <p:cBhvr>
                                        <p:cTn id="14" dur="1000" fill="hold"/>
                                        <p:tgtEl>
                                          <p:spTgt spid="171"/>
                                        </p:tgtEl>
                                        <p:attrNameLst>
                                          <p:attrName>ppt_w</p:attrName>
                                        </p:attrNameLst>
                                      </p:cBhvr>
                                      <p:tavLst>
                                        <p:tav tm="0">
                                          <p:val>
                                            <p:strVal val="#ppt_w*0.70"/>
                                          </p:val>
                                        </p:tav>
                                        <p:tav tm="100000">
                                          <p:val>
                                            <p:strVal val="#ppt_w"/>
                                          </p:val>
                                        </p:tav>
                                      </p:tavLst>
                                    </p:anim>
                                    <p:anim calcmode="lin" valueType="num">
                                      <p:cBhvr>
                                        <p:cTn id="15" dur="1000" fill="hold"/>
                                        <p:tgtEl>
                                          <p:spTgt spid="171"/>
                                        </p:tgtEl>
                                        <p:attrNameLst>
                                          <p:attrName>ppt_h</p:attrName>
                                        </p:attrNameLst>
                                      </p:cBhvr>
                                      <p:tavLst>
                                        <p:tav tm="0">
                                          <p:val>
                                            <p:strVal val="#ppt_h"/>
                                          </p:val>
                                        </p:tav>
                                        <p:tav tm="100000">
                                          <p:val>
                                            <p:strVal val="#ppt_h"/>
                                          </p:val>
                                        </p:tav>
                                      </p:tavLst>
                                    </p:anim>
                                    <p:animEffect transition="in" filter="fade">
                                      <p:cBhvr>
                                        <p:cTn id="16" dur="1000"/>
                                        <p:tgtEl>
                                          <p:spTgt spid="17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8"/>
                                        </p:tgtEl>
                                        <p:attrNameLst>
                                          <p:attrName>style.visibility</p:attrName>
                                        </p:attrNameLst>
                                      </p:cBhvr>
                                      <p:to>
                                        <p:strVal val="visible"/>
                                      </p:to>
                                    </p:set>
                                    <p:anim calcmode="lin" valueType="num">
                                      <p:cBhvr>
                                        <p:cTn id="21" dur="1000" fill="hold"/>
                                        <p:tgtEl>
                                          <p:spTgt spid="168"/>
                                        </p:tgtEl>
                                        <p:attrNameLst>
                                          <p:attrName>ppt_w</p:attrName>
                                        </p:attrNameLst>
                                      </p:cBhvr>
                                      <p:tavLst>
                                        <p:tav tm="0">
                                          <p:val>
                                            <p:strVal val="#ppt_w*0.70"/>
                                          </p:val>
                                        </p:tav>
                                        <p:tav tm="100000">
                                          <p:val>
                                            <p:strVal val="#ppt_w"/>
                                          </p:val>
                                        </p:tav>
                                      </p:tavLst>
                                    </p:anim>
                                    <p:anim calcmode="lin" valueType="num">
                                      <p:cBhvr>
                                        <p:cTn id="22" dur="1000" fill="hold"/>
                                        <p:tgtEl>
                                          <p:spTgt spid="168"/>
                                        </p:tgtEl>
                                        <p:attrNameLst>
                                          <p:attrName>ppt_h</p:attrName>
                                        </p:attrNameLst>
                                      </p:cBhvr>
                                      <p:tavLst>
                                        <p:tav tm="0">
                                          <p:val>
                                            <p:strVal val="#ppt_h"/>
                                          </p:val>
                                        </p:tav>
                                        <p:tav tm="100000">
                                          <p:val>
                                            <p:strVal val="#ppt_h"/>
                                          </p:val>
                                        </p:tav>
                                      </p:tavLst>
                                    </p:anim>
                                    <p:animEffect transition="in" filter="fade">
                                      <p:cBhvr>
                                        <p:cTn id="23" dur="1000"/>
                                        <p:tgtEl>
                                          <p:spTgt spid="1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9"/>
                                        </p:tgtEl>
                                        <p:attrNameLst>
                                          <p:attrName>style.visibility</p:attrName>
                                        </p:attrNameLst>
                                      </p:cBhvr>
                                      <p:to>
                                        <p:strVal val="visible"/>
                                      </p:to>
                                    </p:set>
                                    <p:anim calcmode="lin" valueType="num">
                                      <p:cBhvr>
                                        <p:cTn id="28" dur="1000" fill="hold"/>
                                        <p:tgtEl>
                                          <p:spTgt spid="169"/>
                                        </p:tgtEl>
                                        <p:attrNameLst>
                                          <p:attrName>ppt_w</p:attrName>
                                        </p:attrNameLst>
                                      </p:cBhvr>
                                      <p:tavLst>
                                        <p:tav tm="0">
                                          <p:val>
                                            <p:strVal val="#ppt_w*0.70"/>
                                          </p:val>
                                        </p:tav>
                                        <p:tav tm="100000">
                                          <p:val>
                                            <p:strVal val="#ppt_w"/>
                                          </p:val>
                                        </p:tav>
                                      </p:tavLst>
                                    </p:anim>
                                    <p:anim calcmode="lin" valueType="num">
                                      <p:cBhvr>
                                        <p:cTn id="29" dur="1000" fill="hold"/>
                                        <p:tgtEl>
                                          <p:spTgt spid="169"/>
                                        </p:tgtEl>
                                        <p:attrNameLst>
                                          <p:attrName>ppt_h</p:attrName>
                                        </p:attrNameLst>
                                      </p:cBhvr>
                                      <p:tavLst>
                                        <p:tav tm="0">
                                          <p:val>
                                            <p:strVal val="#ppt_h"/>
                                          </p:val>
                                        </p:tav>
                                        <p:tav tm="100000">
                                          <p:val>
                                            <p:strVal val="#ppt_h"/>
                                          </p:val>
                                        </p:tav>
                                      </p:tavLst>
                                    </p:anim>
                                    <p:animEffect transition="in" filter="fade">
                                      <p:cBhvr>
                                        <p:cTn id="30" dur="1000"/>
                                        <p:tgtEl>
                                          <p:spTgt spid="16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0"/>
                                        </p:tgtEl>
                                        <p:attrNameLst>
                                          <p:attrName>style.visibility</p:attrName>
                                        </p:attrNameLst>
                                      </p:cBhvr>
                                      <p:to>
                                        <p:strVal val="visible"/>
                                      </p:to>
                                    </p:set>
                                    <p:anim calcmode="lin" valueType="num">
                                      <p:cBhvr>
                                        <p:cTn id="35" dur="1000" fill="hold"/>
                                        <p:tgtEl>
                                          <p:spTgt spid="170"/>
                                        </p:tgtEl>
                                        <p:attrNameLst>
                                          <p:attrName>ppt_w</p:attrName>
                                        </p:attrNameLst>
                                      </p:cBhvr>
                                      <p:tavLst>
                                        <p:tav tm="0">
                                          <p:val>
                                            <p:strVal val="#ppt_w*0.70"/>
                                          </p:val>
                                        </p:tav>
                                        <p:tav tm="100000">
                                          <p:val>
                                            <p:strVal val="#ppt_w"/>
                                          </p:val>
                                        </p:tav>
                                      </p:tavLst>
                                    </p:anim>
                                    <p:anim calcmode="lin" valueType="num">
                                      <p:cBhvr>
                                        <p:cTn id="36" dur="1000" fill="hold"/>
                                        <p:tgtEl>
                                          <p:spTgt spid="170"/>
                                        </p:tgtEl>
                                        <p:attrNameLst>
                                          <p:attrName>ppt_h</p:attrName>
                                        </p:attrNameLst>
                                      </p:cBhvr>
                                      <p:tavLst>
                                        <p:tav tm="0">
                                          <p:val>
                                            <p:strVal val="#ppt_h"/>
                                          </p:val>
                                        </p:tav>
                                        <p:tav tm="100000">
                                          <p:val>
                                            <p:strVal val="#ppt_h"/>
                                          </p:val>
                                        </p:tav>
                                      </p:tavLst>
                                    </p:anim>
                                    <p:animEffect transition="in" filter="fade">
                                      <p:cBhvr>
                                        <p:cTn id="37" dur="1000"/>
                                        <p:tgtEl>
                                          <p:spTgt spid="17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2"/>
                                        </p:tgtEl>
                                        <p:attrNameLst>
                                          <p:attrName>style.visibility</p:attrName>
                                        </p:attrNameLst>
                                      </p:cBhvr>
                                      <p:to>
                                        <p:strVal val="visible"/>
                                      </p:to>
                                    </p:set>
                                    <p:anim calcmode="lin" valueType="num">
                                      <p:cBhvr>
                                        <p:cTn id="42" dur="1000" fill="hold"/>
                                        <p:tgtEl>
                                          <p:spTgt spid="172"/>
                                        </p:tgtEl>
                                        <p:attrNameLst>
                                          <p:attrName>ppt_w</p:attrName>
                                        </p:attrNameLst>
                                      </p:cBhvr>
                                      <p:tavLst>
                                        <p:tav tm="0">
                                          <p:val>
                                            <p:strVal val="#ppt_w*0.70"/>
                                          </p:val>
                                        </p:tav>
                                        <p:tav tm="100000">
                                          <p:val>
                                            <p:strVal val="#ppt_w"/>
                                          </p:val>
                                        </p:tav>
                                      </p:tavLst>
                                    </p:anim>
                                    <p:anim calcmode="lin" valueType="num">
                                      <p:cBhvr>
                                        <p:cTn id="43" dur="1000" fill="hold"/>
                                        <p:tgtEl>
                                          <p:spTgt spid="172"/>
                                        </p:tgtEl>
                                        <p:attrNameLst>
                                          <p:attrName>ppt_h</p:attrName>
                                        </p:attrNameLst>
                                      </p:cBhvr>
                                      <p:tavLst>
                                        <p:tav tm="0">
                                          <p:val>
                                            <p:strVal val="#ppt_h"/>
                                          </p:val>
                                        </p:tav>
                                        <p:tav tm="100000">
                                          <p:val>
                                            <p:strVal val="#ppt_h"/>
                                          </p:val>
                                        </p:tav>
                                      </p:tavLst>
                                    </p:anim>
                                    <p:animEffect transition="in" filter="fade">
                                      <p:cBhvr>
                                        <p:cTn id="44" dur="1000"/>
                                        <p:tgtEl>
                                          <p:spTgt spid="172"/>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3"/>
                                        </p:tgtEl>
                                        <p:attrNameLst>
                                          <p:attrName>style.visibility</p:attrName>
                                        </p:attrNameLst>
                                      </p:cBhvr>
                                      <p:to>
                                        <p:strVal val="visible"/>
                                      </p:to>
                                    </p:set>
                                    <p:anim calcmode="lin" valueType="num">
                                      <p:cBhvr>
                                        <p:cTn id="49" dur="1000" fill="hold"/>
                                        <p:tgtEl>
                                          <p:spTgt spid="173"/>
                                        </p:tgtEl>
                                        <p:attrNameLst>
                                          <p:attrName>ppt_w</p:attrName>
                                        </p:attrNameLst>
                                      </p:cBhvr>
                                      <p:tavLst>
                                        <p:tav tm="0">
                                          <p:val>
                                            <p:strVal val="#ppt_w*0.70"/>
                                          </p:val>
                                        </p:tav>
                                        <p:tav tm="100000">
                                          <p:val>
                                            <p:strVal val="#ppt_w"/>
                                          </p:val>
                                        </p:tav>
                                      </p:tavLst>
                                    </p:anim>
                                    <p:anim calcmode="lin" valueType="num">
                                      <p:cBhvr>
                                        <p:cTn id="50" dur="1000" fill="hold"/>
                                        <p:tgtEl>
                                          <p:spTgt spid="173"/>
                                        </p:tgtEl>
                                        <p:attrNameLst>
                                          <p:attrName>ppt_h</p:attrName>
                                        </p:attrNameLst>
                                      </p:cBhvr>
                                      <p:tavLst>
                                        <p:tav tm="0">
                                          <p:val>
                                            <p:strVal val="#ppt_h"/>
                                          </p:val>
                                        </p:tav>
                                        <p:tav tm="100000">
                                          <p:val>
                                            <p:strVal val="#ppt_h"/>
                                          </p:val>
                                        </p:tav>
                                      </p:tavLst>
                                    </p:anim>
                                    <p:animEffect transition="in" filter="fade">
                                      <p:cBhvr>
                                        <p:cTn id="51" dur="1000"/>
                                        <p:tgtEl>
                                          <p:spTgt spid="17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4"/>
                                        </p:tgtEl>
                                        <p:attrNameLst>
                                          <p:attrName>style.visibility</p:attrName>
                                        </p:attrNameLst>
                                      </p:cBhvr>
                                      <p:to>
                                        <p:strVal val="visible"/>
                                      </p:to>
                                    </p:set>
                                    <p:anim calcmode="lin" valueType="num">
                                      <p:cBhvr>
                                        <p:cTn id="56" dur="1000" fill="hold"/>
                                        <p:tgtEl>
                                          <p:spTgt spid="174"/>
                                        </p:tgtEl>
                                        <p:attrNameLst>
                                          <p:attrName>ppt_w</p:attrName>
                                        </p:attrNameLst>
                                      </p:cBhvr>
                                      <p:tavLst>
                                        <p:tav tm="0">
                                          <p:val>
                                            <p:strVal val="#ppt_w*0.70"/>
                                          </p:val>
                                        </p:tav>
                                        <p:tav tm="100000">
                                          <p:val>
                                            <p:strVal val="#ppt_w"/>
                                          </p:val>
                                        </p:tav>
                                      </p:tavLst>
                                    </p:anim>
                                    <p:anim calcmode="lin" valueType="num">
                                      <p:cBhvr>
                                        <p:cTn id="57" dur="1000" fill="hold"/>
                                        <p:tgtEl>
                                          <p:spTgt spid="174"/>
                                        </p:tgtEl>
                                        <p:attrNameLst>
                                          <p:attrName>ppt_h</p:attrName>
                                        </p:attrNameLst>
                                      </p:cBhvr>
                                      <p:tavLst>
                                        <p:tav tm="0">
                                          <p:val>
                                            <p:strVal val="#ppt_h"/>
                                          </p:val>
                                        </p:tav>
                                        <p:tav tm="100000">
                                          <p:val>
                                            <p:strVal val="#ppt_h"/>
                                          </p:val>
                                        </p:tav>
                                      </p:tavLst>
                                    </p:anim>
                                    <p:animEffect transition="in" filter="fade">
                                      <p:cBhvr>
                                        <p:cTn id="58"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9" grpId="0" animBg="1"/>
      <p:bldP spid="170" grpId="0" animBg="1"/>
      <p:bldP spid="171" grpId="0" animBg="1"/>
      <p:bldP spid="172" grpId="0" animBg="1"/>
      <p:bldP spid="173" grpId="0" animBg="1"/>
      <p:bldP spid="1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smtClean="0"/>
              <a:t>A </a:t>
            </a:r>
            <a:r>
              <a:rPr lang="en-US" sz="3600" dirty="0"/>
              <a:t>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704203"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27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a:t>
            </a:fld>
            <a:endParaRPr lang="en-US"/>
          </a:p>
        </p:txBody>
      </p:sp>
    </p:spTree>
    <p:extLst>
      <p:ext uri="{BB962C8B-B14F-4D97-AF65-F5344CB8AC3E}">
        <p14:creationId xmlns:p14="http://schemas.microsoft.com/office/powerpoint/2010/main" val="86021180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lstStyle/>
          <a:p>
            <a:r>
              <a:rPr lang="en-US" sz="4000">
                <a:latin typeface="Calibri" charset="0"/>
                <a:ea typeface="ＭＳ Ｐゴシック" charset="0"/>
                <a:cs typeface="ＭＳ Ｐゴシック" charset="0"/>
              </a:rPr>
              <a:t>Instruction Fetch Unit at End of </a:t>
            </a:r>
            <a:r>
              <a:rPr lang="en-US" sz="4000">
                <a:latin typeface="Courier" charset="0"/>
                <a:ea typeface="ＭＳ Ｐゴシック" charset="0"/>
                <a:cs typeface="ＭＳ Ｐゴシック" charset="0"/>
              </a:rPr>
              <a:t>Add</a:t>
            </a:r>
            <a:endParaRPr lang="en-US" sz="4000">
              <a:latin typeface="Calibri" charset="0"/>
              <a:ea typeface="ＭＳ Ｐゴシック" charset="0"/>
              <a:cs typeface="ＭＳ Ｐゴシック" charset="0"/>
            </a:endParaRPr>
          </a:p>
        </p:txBody>
      </p:sp>
      <p:sp>
        <p:nvSpPr>
          <p:cNvPr id="69635" name="Rectangle 3"/>
          <p:cNvSpPr>
            <a:spLocks noGrp="1" noChangeArrowheads="1"/>
          </p:cNvSpPr>
          <p:nvPr>
            <p:ph type="body" idx="1"/>
          </p:nvPr>
        </p:nvSpPr>
        <p:spPr>
          <a:xfrm>
            <a:off x="152400" y="1023938"/>
            <a:ext cx="8686800" cy="1185862"/>
          </a:xfrm>
        </p:spPr>
        <p:txBody>
          <a:bodyPr/>
          <a:lstStyle/>
          <a:p>
            <a:r>
              <a:rPr lang="en-US">
                <a:latin typeface="Calibri" charset="0"/>
                <a:ea typeface="ＭＳ Ｐゴシック" charset="0"/>
                <a:cs typeface="ＭＳ Ｐゴシック" charset="0"/>
              </a:rPr>
              <a:t>PC  =  PC + 4</a:t>
            </a:r>
          </a:p>
          <a:p>
            <a:pPr lvl="1">
              <a:lnSpc>
                <a:spcPct val="75000"/>
              </a:lnSpc>
              <a:spcBef>
                <a:spcPct val="30000"/>
              </a:spcBef>
            </a:pPr>
            <a:r>
              <a:rPr lang="en-US">
                <a:latin typeface="Calibri" charset="0"/>
                <a:ea typeface="ＭＳ Ｐゴシック" charset="0"/>
              </a:rPr>
              <a:t>Same for all </a:t>
            </a:r>
            <a:br>
              <a:rPr lang="en-US">
                <a:latin typeface="Calibri" charset="0"/>
                <a:ea typeface="ＭＳ Ｐゴシック" charset="0"/>
              </a:rPr>
            </a:br>
            <a:r>
              <a:rPr lang="en-US">
                <a:latin typeface="Calibri" charset="0"/>
                <a:ea typeface="ＭＳ Ｐゴシック" charset="0"/>
              </a:rPr>
              <a:t>instructions except: </a:t>
            </a:r>
            <a:br>
              <a:rPr lang="en-US">
                <a:latin typeface="Calibri" charset="0"/>
                <a:ea typeface="ＭＳ Ｐゴシック" charset="0"/>
              </a:rPr>
            </a:br>
            <a:r>
              <a:rPr lang="en-US">
                <a:latin typeface="Calibri" charset="0"/>
                <a:ea typeface="ＭＳ Ｐゴシック" charset="0"/>
              </a:rPr>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9638" name="Group 6"/>
          <p:cNvGrpSpPr>
            <a:grpSpLocks/>
          </p:cNvGrpSpPr>
          <p:nvPr/>
        </p:nvGrpSpPr>
        <p:grpSpPr bwMode="auto">
          <a:xfrm>
            <a:off x="5011738" y="3694113"/>
            <a:ext cx="382587" cy="1271587"/>
            <a:chOff x="1315" y="2335"/>
            <a:chExt cx="241" cy="801"/>
          </a:xfrm>
        </p:grpSpPr>
        <p:sp>
          <p:nvSpPr>
            <p:cNvPr id="36903"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8"/>
            <p:cNvSpPr>
              <a:spLocks noChangeArrowheads="1"/>
            </p:cNvSpPr>
            <p:nvPr/>
          </p:nvSpPr>
          <p:spPr bwMode="auto">
            <a:xfrm rot="5400000">
              <a:off x="1324" y="2680"/>
              <a:ext cx="252"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PC</a:t>
              </a:r>
            </a:p>
          </p:txBody>
        </p:sp>
        <p:sp>
          <p:nvSpPr>
            <p:cNvPr id="36905" name="Rectangle 9"/>
            <p:cNvSpPr>
              <a:spLocks noChangeArrowheads="1"/>
            </p:cNvSpPr>
            <p:nvPr/>
          </p:nvSpPr>
          <p:spPr bwMode="auto">
            <a:xfrm rot="16200000">
              <a:off x="1298" y="2352"/>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00</a:t>
              </a:r>
            </a:p>
          </p:txBody>
        </p:sp>
        <p:sp>
          <p:nvSpPr>
            <p:cNvPr id="36906"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a:t>
            </a:r>
          </a:p>
          <a:p>
            <a:pPr algn="ctr">
              <a:defRPr/>
            </a:pPr>
            <a:r>
              <a:rPr lang="en-US" sz="2000" dirty="0">
                <a:latin typeface="+mn-lt"/>
                <a:ea typeface="ＭＳ Ｐゴシック" charset="-128"/>
                <a:cs typeface="ＭＳ Ｐゴシック" charset="-128"/>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20</a:t>
            </a:fld>
            <a:endParaRPr lang="en-US"/>
          </a:p>
        </p:txBody>
      </p:sp>
      <p:sp>
        <p:nvSpPr>
          <p:cNvPr id="41" name="Line 116"/>
          <p:cNvSpPr>
            <a:spLocks noChangeShapeType="1"/>
          </p:cNvSpPr>
          <p:nvPr/>
        </p:nvSpPr>
        <p:spPr bwMode="auto">
          <a:xfrm flipH="1">
            <a:off x="5126854" y="4823842"/>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2" name="Line 117"/>
          <p:cNvSpPr>
            <a:spLocks noChangeShapeType="1"/>
          </p:cNvSpPr>
          <p:nvPr/>
        </p:nvSpPr>
        <p:spPr bwMode="auto">
          <a:xfrm>
            <a:off x="5203054" y="4823842"/>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3" name="Line 118"/>
          <p:cNvSpPr>
            <a:spLocks noChangeShapeType="1"/>
          </p:cNvSpPr>
          <p:nvPr/>
        </p:nvSpPr>
        <p:spPr bwMode="auto">
          <a:xfrm>
            <a:off x="5203054" y="4976242"/>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288717017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5029200" y="3654425"/>
            <a:ext cx="457200" cy="1136650"/>
            <a:chOff x="3168" y="2302"/>
            <a:chExt cx="288" cy="716"/>
          </a:xfrm>
        </p:grpSpPr>
        <p:sp>
          <p:nvSpPr>
            <p:cNvPr id="34983"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4"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5"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6"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7"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8"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9"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90"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19"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20"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1" name="Rectangle 13"/>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22"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23"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a:t>
            </a:r>
          </a:p>
        </p:txBody>
      </p:sp>
      <p:sp>
        <p:nvSpPr>
          <p:cNvPr id="34824" name="Rectangle 16"/>
          <p:cNvSpPr>
            <a:spLocks noChangeArrowheads="1"/>
          </p:cNvSpPr>
          <p:nvPr/>
        </p:nvSpPr>
        <p:spPr bwMode="auto">
          <a:xfrm>
            <a:off x="1055688" y="43529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4825" name="Rectangle 17"/>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6"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8"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0" name="Rectangle 22"/>
          <p:cNvSpPr>
            <a:spLocks noChangeArrowheads="1"/>
          </p:cNvSpPr>
          <p:nvPr/>
        </p:nvSpPr>
        <p:spPr bwMode="auto">
          <a:xfrm>
            <a:off x="815975" y="3057525"/>
            <a:ext cx="9874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a:t>
            </a:r>
          </a:p>
        </p:txBody>
      </p:sp>
      <p:sp>
        <p:nvSpPr>
          <p:cNvPr id="34831"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2"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3" name="Rectangle 25"/>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4"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35"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28"/>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7"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4838"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9"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40"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1" name="Rectangle 33"/>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42"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4843" name="Line 35"/>
          <p:cNvSpPr>
            <a:spLocks noChangeShapeType="1"/>
          </p:cNvSpPr>
          <p:nvPr/>
        </p:nvSpPr>
        <p:spPr bwMode="auto">
          <a:xfrm flipH="1" flipV="1">
            <a:off x="1112838" y="4654550"/>
            <a:ext cx="614362" cy="158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4"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5"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6" name="Rectangle 38"/>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47"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8"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9" name="Rectangle 41"/>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0"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44"/>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3" name="Rectangle 45"/>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4854"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4855" name="Rectangle 47"/>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38951" name="Rectangle 48"/>
          <p:cNvSpPr>
            <a:spLocks noChangeArrowheads="1"/>
          </p:cNvSpPr>
          <p:nvPr/>
        </p:nvSpPr>
        <p:spPr bwMode="auto">
          <a:xfrm>
            <a:off x="1927225" y="3917950"/>
            <a:ext cx="1192213"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4857"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8"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9" name="Rectangle 51"/>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60"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38956" name="Group 53"/>
          <p:cNvGrpSpPr>
            <a:grpSpLocks/>
          </p:cNvGrpSpPr>
          <p:nvPr/>
        </p:nvGrpSpPr>
        <p:grpSpPr bwMode="auto">
          <a:xfrm>
            <a:off x="4191000" y="4203700"/>
            <a:ext cx="304800" cy="1227138"/>
            <a:chOff x="2640" y="2648"/>
            <a:chExt cx="192" cy="773"/>
          </a:xfrm>
        </p:grpSpPr>
        <p:sp>
          <p:nvSpPr>
            <p:cNvPr id="34979"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1"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8957" name="Group 58"/>
          <p:cNvGrpSpPr>
            <a:grpSpLocks/>
          </p:cNvGrpSpPr>
          <p:nvPr/>
        </p:nvGrpSpPr>
        <p:grpSpPr bwMode="auto">
          <a:xfrm>
            <a:off x="1473200" y="2754313"/>
            <a:ext cx="1168400" cy="284162"/>
            <a:chOff x="928" y="1735"/>
            <a:chExt cx="736" cy="179"/>
          </a:xfrm>
        </p:grpSpPr>
        <p:sp>
          <p:nvSpPr>
            <p:cNvPr id="34975"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7"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3"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64"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5"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Rectangle 66"/>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67"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8" name="Rectangle 68"/>
          <p:cNvSpPr>
            <a:spLocks noChangeArrowheads="1"/>
          </p:cNvSpPr>
          <p:nvPr/>
        </p:nvSpPr>
        <p:spPr bwMode="auto">
          <a:xfrm>
            <a:off x="207963" y="25622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RegDst =</a:t>
            </a:r>
          </a:p>
        </p:txBody>
      </p:sp>
      <p:sp>
        <p:nvSpPr>
          <p:cNvPr id="34869"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Rectangle 70"/>
          <p:cNvSpPr>
            <a:spLocks noChangeArrowheads="1"/>
          </p:cNvSpPr>
          <p:nvPr/>
        </p:nvSpPr>
        <p:spPr bwMode="auto">
          <a:xfrm rot="5400000">
            <a:off x="2805906" y="5253832"/>
            <a:ext cx="1082675" cy="363538"/>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4871" name="Rectangle 71"/>
          <p:cNvSpPr>
            <a:spLocks noChangeArrowheads="1"/>
          </p:cNvSpPr>
          <p:nvPr/>
        </p:nvSpPr>
        <p:spPr bwMode="auto">
          <a:xfrm rot="5400000">
            <a:off x="4048919" y="4636294"/>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2" name="Rectangle 72"/>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3"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Rectangle 74"/>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75"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78"/>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4879" name="Rectangle 79"/>
          <p:cNvSpPr>
            <a:spLocks noChangeArrowheads="1"/>
          </p:cNvSpPr>
          <p:nvPr/>
        </p:nvSpPr>
        <p:spPr bwMode="auto">
          <a:xfrm>
            <a:off x="13081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4880"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1" name="Rectangle 81"/>
          <p:cNvSpPr>
            <a:spLocks noChangeArrowheads="1"/>
          </p:cNvSpPr>
          <p:nvPr/>
        </p:nvSpPr>
        <p:spPr bwMode="auto">
          <a:xfrm>
            <a:off x="3789363" y="57753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a:t>
            </a:r>
          </a:p>
        </p:txBody>
      </p:sp>
      <p:sp>
        <p:nvSpPr>
          <p:cNvPr id="34882"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5" name="Rectangle 85"/>
          <p:cNvSpPr>
            <a:spLocks noChangeArrowheads="1"/>
          </p:cNvSpPr>
          <p:nvPr/>
        </p:nvSpPr>
        <p:spPr bwMode="auto">
          <a:xfrm>
            <a:off x="2438400" y="6292850"/>
            <a:ext cx="9286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a:t>
            </a:r>
          </a:p>
        </p:txBody>
      </p:sp>
      <p:grpSp>
        <p:nvGrpSpPr>
          <p:cNvPr id="38981" name="Group 86"/>
          <p:cNvGrpSpPr>
            <a:grpSpLocks/>
          </p:cNvGrpSpPr>
          <p:nvPr/>
        </p:nvGrpSpPr>
        <p:grpSpPr bwMode="auto">
          <a:xfrm>
            <a:off x="7772400" y="3938588"/>
            <a:ext cx="304800" cy="1255712"/>
            <a:chOff x="4896" y="2481"/>
            <a:chExt cx="192" cy="791"/>
          </a:xfrm>
        </p:grpSpPr>
        <p:sp>
          <p:nvSpPr>
            <p:cNvPr id="34971"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3"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87" name="Rectangle 91"/>
          <p:cNvSpPr>
            <a:spLocks noChangeArrowheads="1"/>
          </p:cNvSpPr>
          <p:nvPr/>
        </p:nvSpPr>
        <p:spPr bwMode="auto">
          <a:xfrm rot="5400000">
            <a:off x="7627144"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88"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9"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a:t>
            </a:r>
          </a:p>
        </p:txBody>
      </p:sp>
      <p:sp>
        <p:nvSpPr>
          <p:cNvPr id="34890"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1"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96"/>
          <p:cNvSpPr>
            <a:spLocks noChangeShapeType="1"/>
          </p:cNvSpPr>
          <p:nvPr/>
        </p:nvSpPr>
        <p:spPr bwMode="auto">
          <a:xfrm flipH="1">
            <a:off x="5380038" y="5875338"/>
            <a:ext cx="631825" cy="31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3" name="Rectangle 97"/>
          <p:cNvSpPr>
            <a:spLocks noChangeArrowheads="1"/>
          </p:cNvSpPr>
          <p:nvPr/>
        </p:nvSpPr>
        <p:spPr bwMode="auto">
          <a:xfrm>
            <a:off x="5322888" y="5491163"/>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894"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4895"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6"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8" name="Rectangle 102"/>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4899"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0"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1" name="Rectangle 105"/>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02"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3"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4"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4905"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a:latin typeface="+mn-lt"/>
                <a:ea typeface="ＭＳ Ｐゴシック" charset="-128"/>
                <a:cs typeface="ＭＳ Ｐゴシック" charset="-128"/>
              </a:rPr>
              <a:t>Data</a:t>
            </a:r>
          </a:p>
          <a:p>
            <a:pPr algn="ctr">
              <a:defRPr/>
            </a:pPr>
            <a:r>
              <a:rPr lang="en-US" b="1">
                <a:latin typeface="+mn-lt"/>
                <a:ea typeface="ＭＳ Ｐゴシック" charset="-128"/>
                <a:cs typeface="ＭＳ Ｐゴシック" charset="-128"/>
              </a:rPr>
              <a:t>Memory</a:t>
            </a:r>
          </a:p>
        </p:txBody>
      </p:sp>
      <p:sp>
        <p:nvSpPr>
          <p:cNvPr id="34906"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8"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0" name="Rectangle 114"/>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11" name="Rectangle 115"/>
          <p:cNvSpPr>
            <a:spLocks noChangeArrowheads="1"/>
          </p:cNvSpPr>
          <p:nvPr/>
        </p:nvSpPr>
        <p:spPr bwMode="auto">
          <a:xfrm>
            <a:off x="6303963" y="3506788"/>
            <a:ext cx="113982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a:t>
            </a:r>
          </a:p>
        </p:txBody>
      </p:sp>
      <p:sp>
        <p:nvSpPr>
          <p:cNvPr id="34912"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4" name="Rectangle 118"/>
          <p:cNvSpPr>
            <a:spLocks noChangeArrowheads="1"/>
          </p:cNvSpPr>
          <p:nvPr/>
        </p:nvSpPr>
        <p:spPr bwMode="auto">
          <a:xfrm rot="5400000">
            <a:off x="5064919" y="4075907"/>
            <a:ext cx="5651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ALU</a:t>
            </a:r>
          </a:p>
        </p:txBody>
      </p:sp>
      <p:sp>
        <p:nvSpPr>
          <p:cNvPr id="34915" name="Rectangle 119"/>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6" name="Line 120"/>
          <p:cNvSpPr>
            <a:spLocks noChangeShapeType="1"/>
          </p:cNvSpPr>
          <p:nvPr/>
        </p:nvSpPr>
        <p:spPr bwMode="auto">
          <a:xfrm flipH="1" flipV="1">
            <a:off x="3932238" y="2720975"/>
            <a:ext cx="639762" cy="47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8"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Rectangle 124"/>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dirty="0">
                <a:solidFill>
                  <a:srgbClr val="FF0000"/>
                </a:solidFill>
                <a:latin typeface="+mn-lt"/>
                <a:ea typeface="ＭＳ Ｐゴシック" charset="-128"/>
                <a:cs typeface="ＭＳ Ｐゴシック" charset="-128"/>
              </a:rPr>
              <a:t>Instruction</a:t>
            </a:r>
          </a:p>
          <a:p>
            <a:pPr algn="ctr">
              <a:defRPr/>
            </a:pPr>
            <a:r>
              <a:rPr lang="en-US" b="1" dirty="0">
                <a:solidFill>
                  <a:srgbClr val="FF0000"/>
                </a:solidFill>
                <a:latin typeface="+mn-lt"/>
                <a:ea typeface="ＭＳ Ｐゴシック" charset="-128"/>
                <a:cs typeface="ＭＳ Ｐゴシック" charset="-128"/>
              </a:rPr>
              <a:t>Fetch Unit</a:t>
            </a:r>
          </a:p>
        </p:txBody>
      </p:sp>
      <p:sp>
        <p:nvSpPr>
          <p:cNvPr id="34921" name="Rectangle 125"/>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922"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Rectangle 128"/>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4925"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6"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4927"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28"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29"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0"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1"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2"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3"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4"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4935"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4936"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4937"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4938"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9"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0"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1"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4942" name="Rectangle 146"/>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943" name="Rectangle 147"/>
          <p:cNvSpPr>
            <a:spLocks noChangeArrowheads="1"/>
          </p:cNvSpPr>
          <p:nvPr/>
        </p:nvSpPr>
        <p:spPr bwMode="auto">
          <a:xfrm>
            <a:off x="6456363" y="2965450"/>
            <a:ext cx="384722" cy="366767"/>
          </a:xfrm>
          <a:prstGeom prst="rect">
            <a:avLst/>
          </a:prstGeom>
          <a:noFill/>
          <a:ln w="12700">
            <a:noFill/>
            <a:miter lim="800000"/>
            <a:headEnd/>
            <a:tailEnd/>
          </a:ln>
        </p:spPr>
        <p:txBody>
          <a:bodyPr wrap="none" lIns="90488" tIns="44450" rIns="90488" bIns="44450">
            <a:spAutoFit/>
          </a:bodyPr>
          <a:lstStyle/>
          <a:p>
            <a:pPr>
              <a:defRPr/>
            </a:pPr>
            <a:r>
              <a:rPr lang="en-US" dirty="0" err="1" smtClean="0">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34944" name="Rectangle 148"/>
          <p:cNvSpPr>
            <a:spLocks noChangeArrowheads="1"/>
          </p:cNvSpPr>
          <p:nvPr/>
        </p:nvSpPr>
        <p:spPr bwMode="auto">
          <a:xfrm>
            <a:off x="5922963" y="2965450"/>
            <a:ext cx="397546" cy="366767"/>
          </a:xfrm>
          <a:prstGeom prst="rect">
            <a:avLst/>
          </a:prstGeom>
          <a:noFill/>
          <a:ln w="12700">
            <a:noFill/>
            <a:miter lim="800000"/>
            <a:headEnd/>
            <a:tailEnd/>
          </a:ln>
        </p:spPr>
        <p:txBody>
          <a:bodyPr wrap="none" lIns="90488" tIns="44450" rIns="90488" bIns="44450">
            <a:spAutoFit/>
          </a:bodyPr>
          <a:lstStyle/>
          <a:p>
            <a:pPr>
              <a:defRPr/>
            </a:pPr>
            <a:r>
              <a:rPr lang="en-US" dirty="0" err="1" smtClean="0">
                <a:latin typeface="+mn-lt"/>
                <a:ea typeface="ＭＳ Ｐゴシック" charset="-128"/>
                <a:cs typeface="ＭＳ Ｐゴシック" charset="-128"/>
              </a:rPr>
              <a:t>Rs</a:t>
            </a:r>
            <a:endParaRPr lang="en-US" dirty="0">
              <a:latin typeface="+mn-lt"/>
              <a:ea typeface="ＭＳ Ｐゴシック" charset="-128"/>
              <a:cs typeface="ＭＳ Ｐゴシック" charset="-128"/>
            </a:endParaRPr>
          </a:p>
        </p:txBody>
      </p:sp>
      <p:sp>
        <p:nvSpPr>
          <p:cNvPr id="39038" name="Rectangle 149"/>
          <p:cNvSpPr>
            <a:spLocks noGrp="1" noChangeArrowheads="1"/>
          </p:cNvSpPr>
          <p:nvPr>
            <p:ph type="body" idx="1"/>
          </p:nvPr>
        </p:nvSpPr>
        <p:spPr>
          <a:xfrm>
            <a:off x="304800" y="1295400"/>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4946" name="Rectangle 150"/>
          <p:cNvSpPr>
            <a:spLocks noChangeArrowheads="1"/>
          </p:cNvSpPr>
          <p:nvPr/>
        </p:nvSpPr>
        <p:spPr bwMode="auto">
          <a:xfrm>
            <a:off x="2667000" y="2133600"/>
            <a:ext cx="104616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4947"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9041" name="Rectangle 152"/>
          <p:cNvSpPr>
            <a:spLocks noGrp="1" noChangeArrowheads="1"/>
          </p:cNvSpPr>
          <p:nvPr>
            <p:ph type="title"/>
          </p:nvPr>
        </p:nvSpPr>
        <p:spPr>
          <a:xfrm>
            <a:off x="525463" y="152400"/>
            <a:ext cx="8382000" cy="474663"/>
          </a:xfrm>
        </p:spPr>
        <p:txBody>
          <a:bodyPr/>
          <a:lstStyle/>
          <a:p>
            <a:r>
              <a:rPr lang="en-US" sz="4000">
                <a:latin typeface="Calibri" charset="0"/>
                <a:ea typeface="ＭＳ Ｐゴシック" charset="0"/>
                <a:cs typeface="ＭＳ Ｐゴシック" charset="0"/>
              </a:rPr>
              <a:t>Single Cycle Datapath during Jump</a:t>
            </a:r>
          </a:p>
        </p:txBody>
      </p:sp>
      <p:grpSp>
        <p:nvGrpSpPr>
          <p:cNvPr id="39042" name="Group 153"/>
          <p:cNvGrpSpPr>
            <a:grpSpLocks/>
          </p:cNvGrpSpPr>
          <p:nvPr/>
        </p:nvGrpSpPr>
        <p:grpSpPr bwMode="auto">
          <a:xfrm>
            <a:off x="381000" y="652463"/>
            <a:ext cx="7578725" cy="623887"/>
            <a:chOff x="240" y="489"/>
            <a:chExt cx="4774" cy="393"/>
          </a:xfrm>
        </p:grpSpPr>
        <p:grpSp>
          <p:nvGrpSpPr>
            <p:cNvPr id="39051" name="Group 154"/>
            <p:cNvGrpSpPr>
              <a:grpSpLocks/>
            </p:cNvGrpSpPr>
            <p:nvPr/>
          </p:nvGrpSpPr>
          <p:grpSpPr bwMode="auto">
            <a:xfrm>
              <a:off x="737" y="651"/>
              <a:ext cx="3832" cy="213"/>
              <a:chOff x="868" y="3815"/>
              <a:chExt cx="3832" cy="213"/>
            </a:xfrm>
          </p:grpSpPr>
          <p:sp>
            <p:nvSpPr>
              <p:cNvPr id="34965"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9059" name="Group 156"/>
              <p:cNvGrpSpPr>
                <a:grpSpLocks/>
              </p:cNvGrpSpPr>
              <p:nvPr/>
            </p:nvGrpSpPr>
            <p:grpSpPr bwMode="auto">
              <a:xfrm>
                <a:off x="868" y="3815"/>
                <a:ext cx="664" cy="213"/>
                <a:chOff x="868" y="3815"/>
                <a:chExt cx="664" cy="213"/>
              </a:xfrm>
            </p:grpSpPr>
            <p:sp>
              <p:nvSpPr>
                <p:cNvPr id="34969"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0" name="Rectangle 158"/>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4967"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68" name="Rectangle 160"/>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4959" name="Rectangle 161"/>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0" name="Rectangle 162"/>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61" name="Rectangle 163"/>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4962" name="Rectangle 164"/>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4963"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4964" name="Rectangle 166"/>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34950" name="Rectangle 167"/>
          <p:cNvSpPr>
            <a:spLocks noChangeArrowheads="1"/>
          </p:cNvSpPr>
          <p:nvPr/>
        </p:nvSpPr>
        <p:spPr bwMode="auto">
          <a:xfrm>
            <a:off x="2882900" y="1752600"/>
            <a:ext cx="8096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 </a:t>
            </a:r>
          </a:p>
        </p:txBody>
      </p:sp>
      <p:sp>
        <p:nvSpPr>
          <p:cNvPr id="34951"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52"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4953"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54" name="Rectangle 171"/>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21</a:t>
            </a:fld>
            <a:endParaRPr lang="en-US"/>
          </a:p>
        </p:txBody>
      </p:sp>
    </p:spTree>
    <p:extLst>
      <p:ext uri="{BB962C8B-B14F-4D97-AF65-F5344CB8AC3E}">
        <p14:creationId xmlns:p14="http://schemas.microsoft.com/office/powerpoint/2010/main" val="345327115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87338" y="228600"/>
            <a:ext cx="8686800" cy="474663"/>
          </a:xfrm>
        </p:spPr>
        <p:txBody>
          <a:bodyPr/>
          <a:lstStyle/>
          <a:p>
            <a:r>
              <a:rPr lang="en-US">
                <a:latin typeface="Calibri" charset="0"/>
                <a:ea typeface="ＭＳ Ｐゴシック" charset="0"/>
                <a:cs typeface="ＭＳ Ｐゴシック" charset="0"/>
              </a:rPr>
              <a:t>Single Cycle Datapath during Jump</a:t>
            </a:r>
          </a:p>
        </p:txBody>
      </p:sp>
      <p:grpSp>
        <p:nvGrpSpPr>
          <p:cNvPr id="40963" name="Group 3"/>
          <p:cNvGrpSpPr>
            <a:grpSpLocks/>
          </p:cNvGrpSpPr>
          <p:nvPr/>
        </p:nvGrpSpPr>
        <p:grpSpPr bwMode="auto">
          <a:xfrm>
            <a:off x="5029200" y="3654425"/>
            <a:ext cx="457200" cy="1136650"/>
            <a:chOff x="3168" y="2302"/>
            <a:chExt cx="288" cy="716"/>
          </a:xfrm>
        </p:grpSpPr>
        <p:sp>
          <p:nvSpPr>
            <p:cNvPr id="37034"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5"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6"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7"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8"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9"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0"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1"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68"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69"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0" name="Rectangle 14"/>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71"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2"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=x</a:t>
            </a:r>
          </a:p>
        </p:txBody>
      </p:sp>
      <p:sp>
        <p:nvSpPr>
          <p:cNvPr id="36873" name="Rectangle 17"/>
          <p:cNvSpPr>
            <a:spLocks noChangeArrowheads="1"/>
          </p:cNvSpPr>
          <p:nvPr/>
        </p:nvSpPr>
        <p:spPr bwMode="auto">
          <a:xfrm>
            <a:off x="1055688" y="4302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874" name="Rectangle 18"/>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5"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6" name="Line 20"/>
          <p:cNvSpPr>
            <a:spLocks noChangeShapeType="1"/>
          </p:cNvSpPr>
          <p:nvPr/>
        </p:nvSpPr>
        <p:spPr bwMode="auto">
          <a:xfrm>
            <a:off x="1765300" y="4575175"/>
            <a:ext cx="288924" cy="7461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7" name="Line 21"/>
          <p:cNvSpPr>
            <a:spLocks noChangeShapeType="1"/>
          </p:cNvSpPr>
          <p:nvPr/>
        </p:nvSpPr>
        <p:spPr bwMode="auto">
          <a:xfrm flipH="1">
            <a:off x="1755894" y="46513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9" name="Rectangle 23"/>
          <p:cNvSpPr>
            <a:spLocks noChangeArrowheads="1"/>
          </p:cNvSpPr>
          <p:nvPr/>
        </p:nvSpPr>
        <p:spPr bwMode="auto">
          <a:xfrm>
            <a:off x="815975" y="3057525"/>
            <a:ext cx="11572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 0</a:t>
            </a:r>
          </a:p>
        </p:txBody>
      </p:sp>
      <p:sp>
        <p:nvSpPr>
          <p:cNvPr id="36880"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1"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Rectangle 26"/>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3"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5" name="Rectangle 29"/>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6"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6887"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8"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0" name="Rectangle 34"/>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91"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6892" name="Line 36"/>
          <p:cNvSpPr>
            <a:spLocks noChangeShapeType="1"/>
          </p:cNvSpPr>
          <p:nvPr/>
        </p:nvSpPr>
        <p:spPr bwMode="auto">
          <a:xfrm flipH="1">
            <a:off x="1130300" y="4637088"/>
            <a:ext cx="614363"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9"/>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6"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7"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Rectangle 42"/>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9"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1" name="Rectangle 45"/>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902" name="Rectangle 46"/>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6903"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6904" name="Rectangle 48"/>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41000" name="Rectangle 49"/>
          <p:cNvSpPr>
            <a:spLocks noChangeArrowheads="1"/>
          </p:cNvSpPr>
          <p:nvPr/>
        </p:nvSpPr>
        <p:spPr bwMode="auto">
          <a:xfrm>
            <a:off x="1876425" y="3917950"/>
            <a:ext cx="1192213"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6906"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7"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8" name="Rectangle 52"/>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09"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41005" name="Group 54"/>
          <p:cNvGrpSpPr>
            <a:grpSpLocks/>
          </p:cNvGrpSpPr>
          <p:nvPr/>
        </p:nvGrpSpPr>
        <p:grpSpPr bwMode="auto">
          <a:xfrm>
            <a:off x="4191000" y="4203700"/>
            <a:ext cx="304800" cy="1227138"/>
            <a:chOff x="2640" y="2648"/>
            <a:chExt cx="192" cy="773"/>
          </a:xfrm>
        </p:grpSpPr>
        <p:sp>
          <p:nvSpPr>
            <p:cNvPr id="37030"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1"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2"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3"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41006" name="Group 59"/>
          <p:cNvGrpSpPr>
            <a:grpSpLocks/>
          </p:cNvGrpSpPr>
          <p:nvPr/>
        </p:nvGrpSpPr>
        <p:grpSpPr bwMode="auto">
          <a:xfrm>
            <a:off x="1473200" y="2754313"/>
            <a:ext cx="1168400" cy="284162"/>
            <a:chOff x="928" y="1735"/>
            <a:chExt cx="736" cy="179"/>
          </a:xfrm>
        </p:grpSpPr>
        <p:sp>
          <p:nvSpPr>
            <p:cNvPr id="37026"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7"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8"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9"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2"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913"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4"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5" name="Rectangle 67"/>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16"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17" name="Rectangle 69"/>
          <p:cNvSpPr>
            <a:spLocks noChangeArrowheads="1"/>
          </p:cNvSpPr>
          <p:nvPr/>
        </p:nvSpPr>
        <p:spPr bwMode="auto">
          <a:xfrm>
            <a:off x="207963" y="2562225"/>
            <a:ext cx="1182687" cy="366713"/>
          </a:xfrm>
          <a:prstGeom prst="rect">
            <a:avLst/>
          </a:prstGeom>
          <a:noFill/>
          <a:ln w="12700">
            <a:noFill/>
            <a:miter lim="800000"/>
            <a:headEnd/>
            <a:tailEnd/>
          </a:ln>
        </p:spPr>
        <p:txBody>
          <a:bodyPr wrap="none" lIns="90488" tIns="44450" rIns="90488" bIns="44450">
            <a:spAutoFit/>
          </a:bodyPr>
          <a:lstStyle/>
          <a:p>
            <a:pPr>
              <a:defRPr/>
            </a:pPr>
            <a:r>
              <a:rPr lang="en-US" b="1" dirty="0" err="1">
                <a:solidFill>
                  <a:schemeClr val="accent2"/>
                </a:solidFill>
                <a:latin typeface="+mn-lt"/>
                <a:ea typeface="ＭＳ Ｐゴシック" charset="-128"/>
                <a:cs typeface="ＭＳ Ｐゴシック" charset="-128"/>
              </a:rPr>
              <a:t>RegDst</a:t>
            </a:r>
            <a:r>
              <a:rPr lang="en-US" b="1" dirty="0">
                <a:solidFill>
                  <a:schemeClr val="accent2"/>
                </a:solidFill>
                <a:latin typeface="+mn-lt"/>
                <a:ea typeface="ＭＳ Ｐゴシック" charset="-128"/>
                <a:cs typeface="ＭＳ Ｐゴシック" charset="-128"/>
              </a:rPr>
              <a:t> = </a:t>
            </a:r>
            <a:r>
              <a:rPr lang="en-US" b="1" dirty="0" err="1">
                <a:solidFill>
                  <a:schemeClr val="accent2"/>
                </a:solidFill>
                <a:latin typeface="+mn-lt"/>
                <a:ea typeface="ＭＳ Ｐゴシック" charset="-128"/>
                <a:cs typeface="ＭＳ Ｐゴシック" charset="-128"/>
              </a:rPr>
              <a:t>x</a:t>
            </a:r>
            <a:endParaRPr lang="en-US" b="1" dirty="0">
              <a:solidFill>
                <a:schemeClr val="accent2"/>
              </a:solidFill>
              <a:latin typeface="+mn-lt"/>
              <a:ea typeface="ＭＳ Ｐゴシック" charset="-128"/>
              <a:cs typeface="ＭＳ Ｐゴシック" charset="-128"/>
            </a:endParaRPr>
          </a:p>
        </p:txBody>
      </p:sp>
      <p:sp>
        <p:nvSpPr>
          <p:cNvPr id="36918"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9" name="Rectangle 71"/>
          <p:cNvSpPr>
            <a:spLocks noChangeArrowheads="1"/>
          </p:cNvSpPr>
          <p:nvPr/>
        </p:nvSpPr>
        <p:spPr bwMode="auto">
          <a:xfrm rot="5400000">
            <a:off x="2839244" y="5220494"/>
            <a:ext cx="1082675" cy="363537"/>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6920" name="Rectangle 72"/>
          <p:cNvSpPr>
            <a:spLocks noChangeArrowheads="1"/>
          </p:cNvSpPr>
          <p:nvPr/>
        </p:nvSpPr>
        <p:spPr bwMode="auto">
          <a:xfrm rot="5400000">
            <a:off x="4064794" y="46521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1" name="Rectangle 73"/>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2"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3" name="Rectangle 75"/>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24"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6"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7" name="Rectangle 79"/>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6928" name="Rectangle 80"/>
          <p:cNvSpPr>
            <a:spLocks noChangeArrowheads="1"/>
          </p:cNvSpPr>
          <p:nvPr/>
        </p:nvSpPr>
        <p:spPr bwMode="auto">
          <a:xfrm>
            <a:off x="13589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6929"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0" name="Rectangle 82"/>
          <p:cNvSpPr>
            <a:spLocks noChangeArrowheads="1"/>
          </p:cNvSpPr>
          <p:nvPr/>
        </p:nvSpPr>
        <p:spPr bwMode="auto">
          <a:xfrm>
            <a:off x="3789363" y="5775325"/>
            <a:ext cx="11826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 x</a:t>
            </a:r>
          </a:p>
        </p:txBody>
      </p:sp>
      <p:sp>
        <p:nvSpPr>
          <p:cNvPr id="36931"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4" name="Rectangle 86"/>
          <p:cNvSpPr>
            <a:spLocks noChangeArrowheads="1"/>
          </p:cNvSpPr>
          <p:nvPr/>
        </p:nvSpPr>
        <p:spPr bwMode="auto">
          <a:xfrm>
            <a:off x="2438400" y="6292850"/>
            <a:ext cx="10937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 x</a:t>
            </a:r>
          </a:p>
        </p:txBody>
      </p:sp>
      <p:grpSp>
        <p:nvGrpSpPr>
          <p:cNvPr id="41030" name="Group 87"/>
          <p:cNvGrpSpPr>
            <a:grpSpLocks/>
          </p:cNvGrpSpPr>
          <p:nvPr/>
        </p:nvGrpSpPr>
        <p:grpSpPr bwMode="auto">
          <a:xfrm>
            <a:off x="7772400" y="3938588"/>
            <a:ext cx="304800" cy="1255712"/>
            <a:chOff x="4896" y="2481"/>
            <a:chExt cx="192" cy="791"/>
          </a:xfrm>
        </p:grpSpPr>
        <p:sp>
          <p:nvSpPr>
            <p:cNvPr id="37022"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3"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4"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5"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36" name="Rectangle 92"/>
          <p:cNvSpPr>
            <a:spLocks noChangeArrowheads="1"/>
          </p:cNvSpPr>
          <p:nvPr/>
        </p:nvSpPr>
        <p:spPr bwMode="auto">
          <a:xfrm rot="5400000">
            <a:off x="7611269"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37"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8"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 x</a:t>
            </a:r>
          </a:p>
        </p:txBody>
      </p:sp>
      <p:sp>
        <p:nvSpPr>
          <p:cNvPr id="36939"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0"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1" name="Line 97"/>
          <p:cNvSpPr>
            <a:spLocks noChangeShapeType="1"/>
          </p:cNvSpPr>
          <p:nvPr/>
        </p:nvSpPr>
        <p:spPr bwMode="auto">
          <a:xfrm flipH="1">
            <a:off x="5418138" y="5875338"/>
            <a:ext cx="609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2" name="Rectangle 98"/>
          <p:cNvSpPr>
            <a:spLocks noChangeArrowheads="1"/>
          </p:cNvSpPr>
          <p:nvPr/>
        </p:nvSpPr>
        <p:spPr bwMode="auto">
          <a:xfrm>
            <a:off x="5322888" y="5526088"/>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943"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6944" name="Line 100"/>
          <p:cNvSpPr>
            <a:spLocks noChangeShapeType="1"/>
          </p:cNvSpPr>
          <p:nvPr/>
        </p:nvSpPr>
        <p:spPr bwMode="auto">
          <a:xfrm>
            <a:off x="6032500" y="5811838"/>
            <a:ext cx="304800" cy="50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7" name="Rectangle 103"/>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6948"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0" name="Rectangle 106"/>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51"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52"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3"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6954" name="Rectangle 110"/>
          <p:cNvSpPr>
            <a:spLocks noChangeArrowheads="1"/>
          </p:cNvSpPr>
          <p:nvPr/>
        </p:nvSpPr>
        <p:spPr bwMode="auto">
          <a:xfrm>
            <a:off x="6067425" y="5229225"/>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dirty="0">
                <a:latin typeface="+mn-lt"/>
                <a:ea typeface="ＭＳ Ｐゴシック" charset="-128"/>
                <a:cs typeface="ＭＳ Ｐゴシック" charset="-128"/>
              </a:rPr>
              <a:t>Data</a:t>
            </a:r>
          </a:p>
          <a:p>
            <a:pPr algn="ctr">
              <a:defRPr/>
            </a:pPr>
            <a:r>
              <a:rPr lang="en-US" b="1" dirty="0">
                <a:latin typeface="+mn-lt"/>
                <a:ea typeface="ＭＳ Ｐゴシック" charset="-128"/>
                <a:cs typeface="ＭＳ Ｐゴシック" charset="-128"/>
              </a:rPr>
              <a:t>Memory</a:t>
            </a:r>
          </a:p>
        </p:txBody>
      </p:sp>
      <p:sp>
        <p:nvSpPr>
          <p:cNvPr id="36955"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7"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8"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9" name="Rectangle 115"/>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60" name="Rectangle 116"/>
          <p:cNvSpPr>
            <a:spLocks noChangeArrowheads="1"/>
          </p:cNvSpPr>
          <p:nvPr/>
        </p:nvSpPr>
        <p:spPr bwMode="auto">
          <a:xfrm>
            <a:off x="6303963" y="3506788"/>
            <a:ext cx="131127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 0</a:t>
            </a:r>
          </a:p>
        </p:txBody>
      </p:sp>
      <p:sp>
        <p:nvSpPr>
          <p:cNvPr id="36961"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2"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3" name="Rectangle 119"/>
          <p:cNvSpPr>
            <a:spLocks noChangeArrowheads="1"/>
          </p:cNvSpPr>
          <p:nvPr/>
        </p:nvSpPr>
        <p:spPr bwMode="auto">
          <a:xfrm rot="5400000">
            <a:off x="5098257" y="4075906"/>
            <a:ext cx="565150"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ALU</a:t>
            </a:r>
          </a:p>
        </p:txBody>
      </p:sp>
      <p:sp>
        <p:nvSpPr>
          <p:cNvPr id="36964" name="Rectangle 120"/>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5" name="Line 121"/>
          <p:cNvSpPr>
            <a:spLocks noChangeShapeType="1"/>
          </p:cNvSpPr>
          <p:nvPr/>
        </p:nvSpPr>
        <p:spPr bwMode="auto">
          <a:xfrm flipH="1">
            <a:off x="3949700" y="2720975"/>
            <a:ext cx="604838"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6" name="Line 122"/>
          <p:cNvSpPr>
            <a:spLocks noChangeShapeType="1"/>
          </p:cNvSpPr>
          <p:nvPr/>
        </p:nvSpPr>
        <p:spPr bwMode="auto">
          <a:xfrm>
            <a:off x="4578351" y="2635250"/>
            <a:ext cx="311150" cy="93661"/>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7"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9" name="Rectangle 125"/>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a:solidFill>
                  <a:srgbClr val="FF0000"/>
                </a:solidFill>
                <a:latin typeface="+mn-lt"/>
                <a:ea typeface="ＭＳ Ｐゴシック" charset="-128"/>
                <a:cs typeface="ＭＳ Ｐゴシック" charset="-128"/>
              </a:rPr>
              <a:t>Instruction</a:t>
            </a:r>
          </a:p>
          <a:p>
            <a:pPr algn="ctr">
              <a:defRPr/>
            </a:pPr>
            <a:r>
              <a:rPr lang="en-US" b="1">
                <a:solidFill>
                  <a:srgbClr val="FF0000"/>
                </a:solidFill>
                <a:latin typeface="+mn-lt"/>
                <a:ea typeface="ＭＳ Ｐゴシック" charset="-128"/>
                <a:cs typeface="ＭＳ Ｐゴシック" charset="-128"/>
              </a:rPr>
              <a:t>Fetch Unit</a:t>
            </a:r>
          </a:p>
        </p:txBody>
      </p:sp>
      <p:sp>
        <p:nvSpPr>
          <p:cNvPr id="36970" name="Rectangle 126"/>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6971"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72"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3" name="Rectangle 129"/>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697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6975"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6"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7"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8"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9"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80"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8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698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698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698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698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9" name="Rectangle 145"/>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90" name="Rectangle 146"/>
          <p:cNvSpPr>
            <a:spLocks noChangeArrowheads="1"/>
          </p:cNvSpPr>
          <p:nvPr/>
        </p:nvSpPr>
        <p:spPr bwMode="auto">
          <a:xfrm>
            <a:off x="6456363" y="2965450"/>
            <a:ext cx="384722" cy="366767"/>
          </a:xfrm>
          <a:prstGeom prst="rect">
            <a:avLst/>
          </a:prstGeom>
          <a:noFill/>
          <a:ln w="12700">
            <a:noFill/>
            <a:miter lim="800000"/>
            <a:headEnd/>
            <a:tailEnd/>
          </a:ln>
        </p:spPr>
        <p:txBody>
          <a:bodyPr wrap="none" lIns="90488" tIns="44450" rIns="90488" bIns="44450">
            <a:spAutoFit/>
          </a:bodyPr>
          <a:lstStyle/>
          <a:p>
            <a:pPr>
              <a:defRPr/>
            </a:pPr>
            <a:r>
              <a:rPr lang="en-US" smtClean="0">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36991" name="Rectangle 147"/>
          <p:cNvSpPr>
            <a:spLocks noChangeArrowheads="1"/>
          </p:cNvSpPr>
          <p:nvPr/>
        </p:nvSpPr>
        <p:spPr bwMode="auto">
          <a:xfrm>
            <a:off x="5922963" y="2965450"/>
            <a:ext cx="397546" cy="366767"/>
          </a:xfrm>
          <a:prstGeom prst="rect">
            <a:avLst/>
          </a:prstGeom>
          <a:noFill/>
          <a:ln w="12700">
            <a:noFill/>
            <a:miter lim="800000"/>
            <a:headEnd/>
            <a:tailEnd/>
          </a:ln>
        </p:spPr>
        <p:txBody>
          <a:bodyPr wrap="none" lIns="90488" tIns="44450" rIns="90488" bIns="44450">
            <a:spAutoFit/>
          </a:bodyPr>
          <a:lstStyle/>
          <a:p>
            <a:pPr>
              <a:defRPr/>
            </a:pPr>
            <a:r>
              <a:rPr lang="en-US" dirty="0" err="1" smtClean="0">
                <a:latin typeface="+mn-lt"/>
                <a:ea typeface="ＭＳ Ｐゴシック" charset="-128"/>
                <a:cs typeface="ＭＳ Ｐゴシック" charset="-128"/>
              </a:rPr>
              <a:t>Rs</a:t>
            </a:r>
            <a:endParaRPr lang="en-US" dirty="0">
              <a:latin typeface="+mn-lt"/>
              <a:ea typeface="ＭＳ Ｐゴシック" charset="-128"/>
              <a:cs typeface="ＭＳ Ｐゴシック" charset="-128"/>
            </a:endParaRPr>
          </a:p>
        </p:txBody>
      </p:sp>
      <p:sp>
        <p:nvSpPr>
          <p:cNvPr id="41085" name="Rectangle 148"/>
          <p:cNvSpPr>
            <a:spLocks noGrp="1" noChangeArrowheads="1"/>
          </p:cNvSpPr>
          <p:nvPr>
            <p:ph type="body" idx="1"/>
          </p:nvPr>
        </p:nvSpPr>
        <p:spPr>
          <a:xfrm>
            <a:off x="304800" y="1211263"/>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6993"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4"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5"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6" name="Rectangle 152"/>
          <p:cNvSpPr>
            <a:spLocks noChangeArrowheads="1"/>
          </p:cNvSpPr>
          <p:nvPr/>
        </p:nvSpPr>
        <p:spPr bwMode="auto">
          <a:xfrm>
            <a:off x="2667000" y="2133600"/>
            <a:ext cx="115411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6997"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98" name="Rectangle 154"/>
          <p:cNvSpPr>
            <a:spLocks noChangeArrowheads="1"/>
          </p:cNvSpPr>
          <p:nvPr/>
        </p:nvSpPr>
        <p:spPr bwMode="auto">
          <a:xfrm>
            <a:off x="2882900" y="1752600"/>
            <a:ext cx="9271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Jump=1 </a:t>
            </a:r>
          </a:p>
        </p:txBody>
      </p:sp>
      <p:sp>
        <p:nvSpPr>
          <p:cNvPr id="36999"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7000"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1"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7002"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7003"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4" name="Rectangle 160"/>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grpSp>
        <p:nvGrpSpPr>
          <p:cNvPr id="41098" name="Group 161"/>
          <p:cNvGrpSpPr>
            <a:grpSpLocks/>
          </p:cNvGrpSpPr>
          <p:nvPr/>
        </p:nvGrpSpPr>
        <p:grpSpPr bwMode="auto">
          <a:xfrm>
            <a:off x="381000" y="652463"/>
            <a:ext cx="7578725" cy="623887"/>
            <a:chOff x="240" y="489"/>
            <a:chExt cx="4774" cy="393"/>
          </a:xfrm>
        </p:grpSpPr>
        <p:grpSp>
          <p:nvGrpSpPr>
            <p:cNvPr id="41102" name="Group 162"/>
            <p:cNvGrpSpPr>
              <a:grpSpLocks/>
            </p:cNvGrpSpPr>
            <p:nvPr/>
          </p:nvGrpSpPr>
          <p:grpSpPr bwMode="auto">
            <a:xfrm>
              <a:off x="737" y="651"/>
              <a:ext cx="3832" cy="213"/>
              <a:chOff x="868" y="3815"/>
              <a:chExt cx="3832" cy="213"/>
            </a:xfrm>
          </p:grpSpPr>
          <p:sp>
            <p:nvSpPr>
              <p:cNvPr id="37016"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1110" name="Group 164"/>
              <p:cNvGrpSpPr>
                <a:grpSpLocks/>
              </p:cNvGrpSpPr>
              <p:nvPr/>
            </p:nvGrpSpPr>
            <p:grpSpPr bwMode="auto">
              <a:xfrm>
                <a:off x="868" y="3815"/>
                <a:ext cx="664" cy="213"/>
                <a:chOff x="868" y="3815"/>
                <a:chExt cx="664" cy="213"/>
              </a:xfrm>
            </p:grpSpPr>
            <p:sp>
              <p:nvSpPr>
                <p:cNvPr id="37020"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1" name="Rectangle 16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7018"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19" name="Rectangle 16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7010" name="Rectangle 16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7011" name="Rectangle 17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7012" name="Rectangle 17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7013"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7014" name="Rectangle 17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7015" name="Rectangle 17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22</a:t>
            </a:fld>
            <a:endParaRPr lang="en-US"/>
          </a:p>
        </p:txBody>
      </p:sp>
    </p:spTree>
    <p:extLst>
      <p:ext uri="{BB962C8B-B14F-4D97-AF65-F5344CB8AC3E}">
        <p14:creationId xmlns:p14="http://schemas.microsoft.com/office/powerpoint/2010/main" val="260650563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9538" y="152400"/>
            <a:ext cx="8831262"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3011" name="Group 3"/>
          <p:cNvGrpSpPr>
            <a:grpSpLocks/>
          </p:cNvGrpSpPr>
          <p:nvPr/>
        </p:nvGrpSpPr>
        <p:grpSpPr bwMode="auto">
          <a:xfrm>
            <a:off x="3114675" y="1762125"/>
            <a:ext cx="1101725" cy="990600"/>
            <a:chOff x="2474" y="1011"/>
            <a:chExt cx="694" cy="640"/>
          </a:xfrm>
        </p:grpSpPr>
        <p:sp>
          <p:nvSpPr>
            <p:cNvPr id="39000"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9001" name="Rectangle 5"/>
            <p:cNvSpPr>
              <a:spLocks noChangeArrowheads="1"/>
            </p:cNvSpPr>
            <p:nvPr/>
          </p:nvSpPr>
          <p:spPr bwMode="auto">
            <a:xfrm>
              <a:off x="2694"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39002" name="Rectangle 6"/>
            <p:cNvSpPr>
              <a:spLocks noChangeArrowheads="1"/>
            </p:cNvSpPr>
            <p:nvPr/>
          </p:nvSpPr>
          <p:spPr bwMode="auto">
            <a:xfrm>
              <a:off x="2518" y="1053"/>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38916" name="Line 7"/>
          <p:cNvSpPr>
            <a:spLocks noChangeShapeType="1"/>
          </p:cNvSpPr>
          <p:nvPr/>
        </p:nvSpPr>
        <p:spPr bwMode="auto">
          <a:xfrm>
            <a:off x="1412875" y="5102225"/>
            <a:ext cx="398463"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13" name="Group 8"/>
          <p:cNvGrpSpPr>
            <a:grpSpLocks/>
          </p:cNvGrpSpPr>
          <p:nvPr/>
        </p:nvGrpSpPr>
        <p:grpSpPr bwMode="auto">
          <a:xfrm>
            <a:off x="1836738" y="4143375"/>
            <a:ext cx="466725" cy="1128713"/>
            <a:chOff x="1669" y="2549"/>
            <a:chExt cx="294" cy="729"/>
          </a:xfrm>
        </p:grpSpPr>
        <p:grpSp>
          <p:nvGrpSpPr>
            <p:cNvPr id="43089" name="Group 9"/>
            <p:cNvGrpSpPr>
              <a:grpSpLocks/>
            </p:cNvGrpSpPr>
            <p:nvPr/>
          </p:nvGrpSpPr>
          <p:grpSpPr bwMode="auto">
            <a:xfrm>
              <a:off x="1669" y="2549"/>
              <a:ext cx="242" cy="729"/>
              <a:chOff x="1669" y="2549"/>
              <a:chExt cx="242" cy="729"/>
            </a:xfrm>
          </p:grpSpPr>
          <p:sp>
            <p:nvSpPr>
              <p:cNvPr id="38992"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3"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4"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5"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6"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7"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8"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9"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91"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grpSp>
      <p:grpSp>
        <p:nvGrpSpPr>
          <p:cNvPr id="43014" name="Group 19"/>
          <p:cNvGrpSpPr>
            <a:grpSpLocks/>
          </p:cNvGrpSpPr>
          <p:nvPr/>
        </p:nvGrpSpPr>
        <p:grpSpPr bwMode="auto">
          <a:xfrm>
            <a:off x="2151063" y="5345113"/>
            <a:ext cx="468312" cy="1128712"/>
            <a:chOff x="1867" y="3325"/>
            <a:chExt cx="295" cy="729"/>
          </a:xfrm>
        </p:grpSpPr>
        <p:grpSp>
          <p:nvGrpSpPr>
            <p:cNvPr id="43079" name="Group 20"/>
            <p:cNvGrpSpPr>
              <a:grpSpLocks/>
            </p:cNvGrpSpPr>
            <p:nvPr/>
          </p:nvGrpSpPr>
          <p:grpSpPr bwMode="auto">
            <a:xfrm>
              <a:off x="1867" y="3325"/>
              <a:ext cx="242" cy="729"/>
              <a:chOff x="1867" y="3325"/>
              <a:chExt cx="242" cy="729"/>
            </a:xfrm>
          </p:grpSpPr>
          <p:sp>
            <p:nvSpPr>
              <p:cNvPr id="38982"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3"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4"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5"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6"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7"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8"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9"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81"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38919"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22" name="Rectangle 33"/>
          <p:cNvSpPr>
            <a:spLocks noChangeArrowheads="1"/>
          </p:cNvSpPr>
          <p:nvPr/>
        </p:nvSpPr>
        <p:spPr bwMode="auto">
          <a:xfrm rot="5400000">
            <a:off x="3172619" y="5237956"/>
            <a:ext cx="428625"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a:t>
            </a:r>
          </a:p>
        </p:txBody>
      </p:sp>
      <p:sp>
        <p:nvSpPr>
          <p:cNvPr id="38923" name="Rectangle 34"/>
          <p:cNvSpPr>
            <a:spLocks noChangeArrowheads="1"/>
          </p:cNvSpPr>
          <p:nvPr/>
        </p:nvSpPr>
        <p:spPr bwMode="auto">
          <a:xfrm>
            <a:off x="2951163" y="5938838"/>
            <a:ext cx="4651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8924" name="Rectangle 35"/>
          <p:cNvSpPr>
            <a:spLocks noChangeArrowheads="1"/>
          </p:cNvSpPr>
          <p:nvPr/>
        </p:nvSpPr>
        <p:spPr bwMode="auto">
          <a:xfrm rot="16200000">
            <a:off x="3185319" y="4687094"/>
            <a:ext cx="4159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38925" name="Rectangle 36"/>
          <p:cNvSpPr>
            <a:spLocks noChangeArrowheads="1"/>
          </p:cNvSpPr>
          <p:nvPr/>
        </p:nvSpPr>
        <p:spPr bwMode="auto">
          <a:xfrm>
            <a:off x="3289300" y="4732338"/>
            <a:ext cx="222250" cy="265112"/>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20" name="Group 37"/>
          <p:cNvGrpSpPr>
            <a:grpSpLocks/>
          </p:cNvGrpSpPr>
          <p:nvPr/>
        </p:nvGrpSpPr>
        <p:grpSpPr bwMode="auto">
          <a:xfrm>
            <a:off x="2768600" y="4602163"/>
            <a:ext cx="365125" cy="1416050"/>
            <a:chOff x="2256" y="2845"/>
            <a:chExt cx="230" cy="915"/>
          </a:xfrm>
        </p:grpSpPr>
        <p:grpSp>
          <p:nvGrpSpPr>
            <p:cNvPr id="43071" name="Group 38"/>
            <p:cNvGrpSpPr>
              <a:grpSpLocks/>
            </p:cNvGrpSpPr>
            <p:nvPr/>
          </p:nvGrpSpPr>
          <p:grpSpPr bwMode="auto">
            <a:xfrm>
              <a:off x="2264" y="2845"/>
              <a:ext cx="161" cy="915"/>
              <a:chOff x="2264" y="2845"/>
              <a:chExt cx="161" cy="915"/>
            </a:xfrm>
          </p:grpSpPr>
          <p:sp>
            <p:nvSpPr>
              <p:cNvPr id="38976"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7"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8"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9"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73"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8974"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5"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27" name="Line 46"/>
          <p:cNvSpPr>
            <a:spLocks noChangeShapeType="1"/>
          </p:cNvSpPr>
          <p:nvPr/>
        </p:nvSpPr>
        <p:spPr bwMode="auto">
          <a:xfrm>
            <a:off x="2547938" y="5886450"/>
            <a:ext cx="274637" cy="0"/>
          </a:xfrm>
          <a:prstGeom prst="line">
            <a:avLst/>
          </a:prstGeom>
          <a:noFill/>
          <a:ln w="5715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28"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38929"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0"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38931"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33" name="Line 52"/>
          <p:cNvSpPr>
            <a:spLocks noChangeShapeType="1"/>
          </p:cNvSpPr>
          <p:nvPr/>
        </p:nvSpPr>
        <p:spPr bwMode="auto">
          <a:xfrm>
            <a:off x="1808163" y="6313488"/>
            <a:ext cx="409575" cy="317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4" name="Freeform 53"/>
          <p:cNvSpPr>
            <a:spLocks/>
          </p:cNvSpPr>
          <p:nvPr/>
        </p:nvSpPr>
        <p:spPr bwMode="auto">
          <a:xfrm>
            <a:off x="3544888" y="2711450"/>
            <a:ext cx="141287" cy="2405063"/>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2"/>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38935" name="Freeform 54"/>
          <p:cNvSpPr>
            <a:spLocks/>
          </p:cNvSpPr>
          <p:nvPr/>
        </p:nvSpPr>
        <p:spPr bwMode="auto">
          <a:xfrm>
            <a:off x="1168400" y="4060825"/>
            <a:ext cx="2516188" cy="1042988"/>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2"/>
            </a:solidFill>
            <a:round/>
            <a:headEnd/>
            <a:tailEnd/>
          </a:ln>
        </p:spPr>
        <p:txBody>
          <a:bodyPr/>
          <a:lstStyle/>
          <a:p>
            <a:pPr>
              <a:defRPr/>
            </a:pPr>
            <a:endParaRPr lang="en-US">
              <a:latin typeface="+mn-lt"/>
              <a:ea typeface="ＭＳ Ｐゴシック" charset="-128"/>
              <a:cs typeface="ＭＳ Ｐゴシック" charset="-128"/>
            </a:endParaRPr>
          </a:p>
        </p:txBody>
      </p:sp>
      <p:sp>
        <p:nvSpPr>
          <p:cNvPr id="38936" name="Line 55"/>
          <p:cNvSpPr>
            <a:spLocks noChangeShapeType="1"/>
          </p:cNvSpPr>
          <p:nvPr/>
        </p:nvSpPr>
        <p:spPr bwMode="auto">
          <a:xfrm>
            <a:off x="3043238" y="5375275"/>
            <a:ext cx="249237"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7" name="Rectangle 56"/>
          <p:cNvSpPr>
            <a:spLocks noChangeArrowheads="1"/>
          </p:cNvSpPr>
          <p:nvPr/>
        </p:nvSpPr>
        <p:spPr bwMode="auto">
          <a:xfrm rot="16200000">
            <a:off x="616744" y="5957094"/>
            <a:ext cx="83820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8938"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rgbClr val="FF0000"/>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38939"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0" name="Rectangle 59"/>
          <p:cNvSpPr>
            <a:spLocks noChangeArrowheads="1"/>
          </p:cNvSpPr>
          <p:nvPr/>
        </p:nvSpPr>
        <p:spPr bwMode="auto">
          <a:xfrm>
            <a:off x="52625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38941"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2" name="Line 61"/>
          <p:cNvSpPr>
            <a:spLocks noChangeShapeType="1"/>
          </p:cNvSpPr>
          <p:nvPr/>
        </p:nvSpPr>
        <p:spPr bwMode="auto">
          <a:xfrm>
            <a:off x="2260600" y="4730750"/>
            <a:ext cx="101600" cy="0"/>
          </a:xfrm>
          <a:prstGeom prst="line">
            <a:avLst/>
          </a:prstGeom>
          <a:noFill/>
          <a:ln w="50800">
            <a:solidFill>
              <a:srgbClr val="FF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3"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8944"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8945"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6"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38947"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8"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9"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50" name="Rectangle 69"/>
          <p:cNvSpPr>
            <a:spLocks noChangeArrowheads="1"/>
          </p:cNvSpPr>
          <p:nvPr/>
        </p:nvSpPr>
        <p:spPr bwMode="auto">
          <a:xfrm>
            <a:off x="2133600" y="35052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3044" name="Rectangle 70"/>
          <p:cNvSpPr>
            <a:spLocks noGrp="1" noChangeArrowheads="1"/>
          </p:cNvSpPr>
          <p:nvPr>
            <p:ph type="body" idx="1"/>
          </p:nvPr>
        </p:nvSpPr>
        <p:spPr>
          <a:xfrm>
            <a:off x="304800" y="1193800"/>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3045" name="Group 71"/>
          <p:cNvGrpSpPr>
            <a:grpSpLocks/>
          </p:cNvGrpSpPr>
          <p:nvPr/>
        </p:nvGrpSpPr>
        <p:grpSpPr bwMode="auto">
          <a:xfrm>
            <a:off x="381000" y="652463"/>
            <a:ext cx="7578725" cy="595312"/>
            <a:chOff x="240" y="489"/>
            <a:chExt cx="4774" cy="375"/>
          </a:xfrm>
        </p:grpSpPr>
        <p:grpSp>
          <p:nvGrpSpPr>
            <p:cNvPr id="43058" name="Group 72"/>
            <p:cNvGrpSpPr>
              <a:grpSpLocks/>
            </p:cNvGrpSpPr>
            <p:nvPr/>
          </p:nvGrpSpPr>
          <p:grpSpPr bwMode="auto">
            <a:xfrm>
              <a:off x="737" y="651"/>
              <a:ext cx="3832" cy="213"/>
              <a:chOff x="868" y="3815"/>
              <a:chExt cx="3832" cy="213"/>
            </a:xfrm>
          </p:grpSpPr>
          <p:sp>
            <p:nvSpPr>
              <p:cNvPr id="38966"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66" name="Group 74"/>
              <p:cNvGrpSpPr>
                <a:grpSpLocks/>
              </p:cNvGrpSpPr>
              <p:nvPr/>
            </p:nvGrpSpPr>
            <p:grpSpPr bwMode="auto">
              <a:xfrm>
                <a:off x="868" y="3815"/>
                <a:ext cx="664" cy="213"/>
                <a:chOff x="868" y="3815"/>
                <a:chExt cx="664" cy="213"/>
              </a:xfrm>
            </p:grpSpPr>
            <p:sp>
              <p:nvSpPr>
                <p:cNvPr id="38970"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1"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8968"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69"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sp>
          <p:nvSpPr>
            <p:cNvPr id="38960"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8961"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8962"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8963" name="Rectangle 82"/>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38964"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8965"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697301" name="AutoShape 85"/>
          <p:cNvSpPr>
            <a:spLocks noChangeArrowheads="1"/>
          </p:cNvSpPr>
          <p:nvPr/>
        </p:nvSpPr>
        <p:spPr bwMode="auto">
          <a:xfrm>
            <a:off x="4394200" y="4043363"/>
            <a:ext cx="4187825" cy="1895475"/>
          </a:xfrm>
          <a:prstGeom prst="leftArrow">
            <a:avLst>
              <a:gd name="adj1" fmla="val 50000"/>
              <a:gd name="adj2" fmla="val 62521"/>
            </a:avLst>
          </a:prstGeom>
          <a:noFill/>
          <a:ln w="57150">
            <a:solidFill>
              <a:srgbClr val="800080"/>
            </a:solidFill>
            <a:miter lim="800000"/>
            <a:headEnd/>
            <a:tailEnd/>
          </a:ln>
        </p:spPr>
        <p:txBody>
          <a:bodyPr wrap="none" anchor="ctr">
            <a:spAutoFit/>
          </a:bodyPr>
          <a:lstStyle/>
          <a:p>
            <a:pPr algn="ctr">
              <a:defRPr/>
            </a:pPr>
            <a:r>
              <a:rPr lang="en-US" sz="2800" dirty="0">
                <a:latin typeface="+mn-lt"/>
                <a:ea typeface="ＭＳ Ｐゴシック" charset="-128"/>
                <a:cs typeface="ＭＳ Ｐゴシック" charset="-128"/>
              </a:rPr>
              <a:t>How do we modify this</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to account for jumps?</a:t>
            </a:r>
          </a:p>
        </p:txBody>
      </p:sp>
      <p:sp>
        <p:nvSpPr>
          <p:cNvPr id="38954" name="Rectangle 8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38955"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96" name="Line 51"/>
          <p:cNvSpPr>
            <a:spLocks noChangeShapeType="1"/>
          </p:cNvSpPr>
          <p:nvPr/>
        </p:nvSpPr>
        <p:spPr bwMode="auto">
          <a:xfrm>
            <a:off x="1135063" y="6316663"/>
            <a:ext cx="422275"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53" name="Group 90"/>
          <p:cNvGrpSpPr>
            <a:grpSpLocks/>
          </p:cNvGrpSpPr>
          <p:nvPr/>
        </p:nvGrpSpPr>
        <p:grpSpPr bwMode="auto">
          <a:xfrm>
            <a:off x="3321050" y="5727700"/>
            <a:ext cx="152400" cy="381000"/>
            <a:chOff x="2084917" y="5338763"/>
            <a:chExt cx="152400" cy="381000"/>
          </a:xfrm>
        </p:grpSpPr>
        <p:grpSp>
          <p:nvGrpSpPr>
            <p:cNvPr id="43054" name="Group 135"/>
            <p:cNvGrpSpPr>
              <a:grpSpLocks/>
            </p:cNvGrpSpPr>
            <p:nvPr/>
          </p:nvGrpSpPr>
          <p:grpSpPr bwMode="auto">
            <a:xfrm rot="-5400000">
              <a:off x="2084917" y="5338763"/>
              <a:ext cx="152400" cy="152400"/>
              <a:chOff x="7143750" y="6113463"/>
              <a:chExt cx="152400" cy="152400"/>
            </a:xfrm>
          </p:grpSpPr>
          <p:sp>
            <p:nvSpPr>
              <p:cNvPr id="94"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97"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93"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23</a:t>
            </a:fld>
            <a:endParaRPr lang="en-US"/>
          </a:p>
        </p:txBody>
      </p:sp>
    </p:spTree>
    <p:extLst>
      <p:ext uri="{BB962C8B-B14F-4D97-AF65-F5344CB8AC3E}">
        <p14:creationId xmlns:p14="http://schemas.microsoft.com/office/powerpoint/2010/main" val="34097131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5059" name="Group 3"/>
          <p:cNvGrpSpPr>
            <a:grpSpLocks/>
          </p:cNvGrpSpPr>
          <p:nvPr/>
        </p:nvGrpSpPr>
        <p:grpSpPr bwMode="auto">
          <a:xfrm>
            <a:off x="4752975" y="1762125"/>
            <a:ext cx="1101725" cy="1008063"/>
            <a:chOff x="2474" y="1011"/>
            <a:chExt cx="694" cy="651"/>
          </a:xfrm>
        </p:grpSpPr>
        <p:sp>
          <p:nvSpPr>
            <p:cNvPr id="41072"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3" name="Rectangle 5"/>
            <p:cNvSpPr>
              <a:spLocks noChangeArrowheads="1"/>
            </p:cNvSpPr>
            <p:nvPr/>
          </p:nvSpPr>
          <p:spPr bwMode="auto">
            <a:xfrm>
              <a:off x="2832" y="1445"/>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41074" name="Rectangle 6"/>
            <p:cNvSpPr>
              <a:spLocks noChangeArrowheads="1"/>
            </p:cNvSpPr>
            <p:nvPr/>
          </p:nvSpPr>
          <p:spPr bwMode="auto">
            <a:xfrm>
              <a:off x="2529" y="1042"/>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40964" name="Line 7"/>
          <p:cNvSpPr>
            <a:spLocks noChangeShapeType="1"/>
          </p:cNvSpPr>
          <p:nvPr/>
        </p:nvSpPr>
        <p:spPr bwMode="auto">
          <a:xfrm>
            <a:off x="1412875" y="5125118"/>
            <a:ext cx="398463"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5061" name="Group 8"/>
          <p:cNvGrpSpPr>
            <a:grpSpLocks/>
          </p:cNvGrpSpPr>
          <p:nvPr/>
        </p:nvGrpSpPr>
        <p:grpSpPr bwMode="auto">
          <a:xfrm>
            <a:off x="1836738" y="4143375"/>
            <a:ext cx="466725" cy="1128713"/>
            <a:chOff x="1669" y="2549"/>
            <a:chExt cx="294" cy="729"/>
          </a:xfrm>
        </p:grpSpPr>
        <p:grpSp>
          <p:nvGrpSpPr>
            <p:cNvPr id="45161" name="Group 9"/>
            <p:cNvGrpSpPr>
              <a:grpSpLocks/>
            </p:cNvGrpSpPr>
            <p:nvPr/>
          </p:nvGrpSpPr>
          <p:grpSpPr bwMode="auto">
            <a:xfrm>
              <a:off x="1669" y="2549"/>
              <a:ext cx="242" cy="729"/>
              <a:chOff x="1669" y="2549"/>
              <a:chExt cx="242" cy="729"/>
            </a:xfrm>
          </p:grpSpPr>
          <p:sp>
            <p:nvSpPr>
              <p:cNvPr id="41064"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5"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6"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7"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8"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9"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0"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1"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63"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grpSp>
        <p:nvGrpSpPr>
          <p:cNvPr id="45062" name="Group 19"/>
          <p:cNvGrpSpPr>
            <a:grpSpLocks/>
          </p:cNvGrpSpPr>
          <p:nvPr/>
        </p:nvGrpSpPr>
        <p:grpSpPr bwMode="auto">
          <a:xfrm>
            <a:off x="2151063" y="5345113"/>
            <a:ext cx="468312" cy="1128712"/>
            <a:chOff x="1867" y="3325"/>
            <a:chExt cx="295" cy="729"/>
          </a:xfrm>
        </p:grpSpPr>
        <p:grpSp>
          <p:nvGrpSpPr>
            <p:cNvPr id="45151" name="Group 20"/>
            <p:cNvGrpSpPr>
              <a:grpSpLocks/>
            </p:cNvGrpSpPr>
            <p:nvPr/>
          </p:nvGrpSpPr>
          <p:grpSpPr bwMode="auto">
            <a:xfrm>
              <a:off x="1867" y="3325"/>
              <a:ext cx="242" cy="729"/>
              <a:chOff x="1867" y="3325"/>
              <a:chExt cx="242" cy="729"/>
            </a:xfrm>
          </p:grpSpPr>
          <p:sp>
            <p:nvSpPr>
              <p:cNvPr id="41054"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5"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6"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7"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8"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9"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0"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1"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53"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40967"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70" name="Rectangle 33"/>
          <p:cNvSpPr>
            <a:spLocks noChangeArrowheads="1"/>
          </p:cNvSpPr>
          <p:nvPr/>
        </p:nvSpPr>
        <p:spPr bwMode="auto">
          <a:xfrm rot="5400000">
            <a:off x="5055394" y="4663281"/>
            <a:ext cx="4286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PC</a:t>
            </a:r>
          </a:p>
        </p:txBody>
      </p:sp>
      <p:sp>
        <p:nvSpPr>
          <p:cNvPr id="40971" name="Rectangle 34"/>
          <p:cNvSpPr>
            <a:spLocks noChangeArrowheads="1"/>
          </p:cNvSpPr>
          <p:nvPr/>
        </p:nvSpPr>
        <p:spPr bwMode="auto">
          <a:xfrm>
            <a:off x="4816475" y="5364163"/>
            <a:ext cx="4651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40972" name="Rectangle 35"/>
          <p:cNvSpPr>
            <a:spLocks noChangeArrowheads="1"/>
          </p:cNvSpPr>
          <p:nvPr/>
        </p:nvSpPr>
        <p:spPr bwMode="auto">
          <a:xfrm rot="16200000">
            <a:off x="5050631" y="4112420"/>
            <a:ext cx="415925"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0973"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068" name="Group 37"/>
          <p:cNvGrpSpPr>
            <a:grpSpLocks/>
          </p:cNvGrpSpPr>
          <p:nvPr/>
        </p:nvGrpSpPr>
        <p:grpSpPr bwMode="auto">
          <a:xfrm>
            <a:off x="2768600" y="4602163"/>
            <a:ext cx="365125" cy="1416050"/>
            <a:chOff x="2256" y="2845"/>
            <a:chExt cx="230" cy="915"/>
          </a:xfrm>
        </p:grpSpPr>
        <p:grpSp>
          <p:nvGrpSpPr>
            <p:cNvPr id="45143" name="Group 38"/>
            <p:cNvGrpSpPr>
              <a:grpSpLocks/>
            </p:cNvGrpSpPr>
            <p:nvPr/>
          </p:nvGrpSpPr>
          <p:grpSpPr bwMode="auto">
            <a:xfrm>
              <a:off x="2264" y="2845"/>
              <a:ext cx="161" cy="915"/>
              <a:chOff x="2264" y="2845"/>
              <a:chExt cx="161" cy="915"/>
            </a:xfrm>
          </p:grpSpPr>
          <p:sp>
            <p:nvSpPr>
              <p:cNvPr id="41048"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9"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0"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1"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45"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46"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7"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0975"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6"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4097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8"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4097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82" name="Freeform 53"/>
          <p:cNvSpPr>
            <a:spLocks/>
          </p:cNvSpPr>
          <p:nvPr/>
        </p:nvSpPr>
        <p:spPr bwMode="auto">
          <a:xfrm>
            <a:off x="5410200" y="2711450"/>
            <a:ext cx="152400" cy="216535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0983" name="Freeform 54"/>
          <p:cNvSpPr>
            <a:spLocks/>
          </p:cNvSpPr>
          <p:nvPr/>
        </p:nvSpPr>
        <p:spPr bwMode="auto">
          <a:xfrm>
            <a:off x="1066800" y="3810000"/>
            <a:ext cx="4495800" cy="1317625"/>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lstStyle/>
          <a:p>
            <a:pPr>
              <a:defRPr/>
            </a:pPr>
            <a:endParaRPr lang="en-US">
              <a:latin typeface="+mn-lt"/>
              <a:ea typeface="ＭＳ Ｐゴシック" charset="-128"/>
              <a:cs typeface="ＭＳ Ｐゴシック" charset="-128"/>
            </a:endParaRPr>
          </a:p>
        </p:txBody>
      </p:sp>
      <p:sp>
        <p:nvSpPr>
          <p:cNvPr id="40984" name="Line 55"/>
          <p:cNvSpPr>
            <a:spLocks noChangeShapeType="1"/>
          </p:cNvSpPr>
          <p:nvPr/>
        </p:nvSpPr>
        <p:spPr bwMode="auto">
          <a:xfrm>
            <a:off x="4724400" y="4800600"/>
            <a:ext cx="433388"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5" name="Rectangle 56"/>
          <p:cNvSpPr>
            <a:spLocks noChangeArrowheads="1"/>
          </p:cNvSpPr>
          <p:nvPr/>
        </p:nvSpPr>
        <p:spPr bwMode="auto">
          <a:xfrm rot="16200000">
            <a:off x="599282" y="5957093"/>
            <a:ext cx="83820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40986"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40987"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8" name="Rectangle 59"/>
          <p:cNvSpPr>
            <a:spLocks noChangeArrowheads="1"/>
          </p:cNvSpPr>
          <p:nvPr/>
        </p:nvSpPr>
        <p:spPr bwMode="auto">
          <a:xfrm>
            <a:off x="69008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40989" name="Line 60"/>
          <p:cNvSpPr>
            <a:spLocks noChangeShapeType="1"/>
          </p:cNvSpPr>
          <p:nvPr/>
        </p:nvSpPr>
        <p:spPr bwMode="auto">
          <a:xfrm>
            <a:off x="2380707" y="4725988"/>
            <a:ext cx="422275"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0" name="Line 61"/>
          <p:cNvSpPr>
            <a:spLocks noChangeShapeType="1"/>
          </p:cNvSpPr>
          <p:nvPr/>
        </p:nvSpPr>
        <p:spPr bwMode="auto">
          <a:xfrm>
            <a:off x="2286724" y="4730750"/>
            <a:ext cx="101600" cy="0"/>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1"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0992"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099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4"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4099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7"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8" name="Rectangle 69"/>
          <p:cNvSpPr>
            <a:spLocks noChangeArrowheads="1"/>
          </p:cNvSpPr>
          <p:nvPr/>
        </p:nvSpPr>
        <p:spPr bwMode="auto">
          <a:xfrm>
            <a:off x="2133600" y="34290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5091" name="Rectangle 70"/>
          <p:cNvSpPr>
            <a:spLocks noGrp="1" noChangeArrowheads="1"/>
          </p:cNvSpPr>
          <p:nvPr>
            <p:ph type="body" idx="1"/>
          </p:nvPr>
        </p:nvSpPr>
        <p:spPr>
          <a:xfrm>
            <a:off x="304800" y="1176338"/>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5092" name="Group 71"/>
          <p:cNvGrpSpPr>
            <a:grpSpLocks/>
          </p:cNvGrpSpPr>
          <p:nvPr/>
        </p:nvGrpSpPr>
        <p:grpSpPr bwMode="auto">
          <a:xfrm>
            <a:off x="381000" y="652463"/>
            <a:ext cx="7578725" cy="606425"/>
            <a:chOff x="240" y="489"/>
            <a:chExt cx="4774" cy="382"/>
          </a:xfrm>
        </p:grpSpPr>
        <p:grpSp>
          <p:nvGrpSpPr>
            <p:cNvPr id="45130" name="Group 72"/>
            <p:cNvGrpSpPr>
              <a:grpSpLocks/>
            </p:cNvGrpSpPr>
            <p:nvPr/>
          </p:nvGrpSpPr>
          <p:grpSpPr bwMode="auto">
            <a:xfrm>
              <a:off x="737" y="651"/>
              <a:ext cx="3832" cy="213"/>
              <a:chOff x="868" y="3815"/>
              <a:chExt cx="3832" cy="213"/>
            </a:xfrm>
          </p:grpSpPr>
          <p:sp>
            <p:nvSpPr>
              <p:cNvPr id="41038"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138" name="Group 74"/>
              <p:cNvGrpSpPr>
                <a:grpSpLocks/>
              </p:cNvGrpSpPr>
              <p:nvPr/>
            </p:nvGrpSpPr>
            <p:grpSpPr bwMode="auto">
              <a:xfrm>
                <a:off x="868" y="3815"/>
                <a:ext cx="664" cy="213"/>
                <a:chOff x="868" y="3815"/>
                <a:chExt cx="664" cy="213"/>
              </a:xfrm>
            </p:grpSpPr>
            <p:sp>
              <p:nvSpPr>
                <p:cNvPr id="41042"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3"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41040"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1"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41032"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41033"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41034"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41035" name="Rectangle 82"/>
            <p:cNvSpPr>
              <a:spLocks noChangeArrowheads="1"/>
            </p:cNvSpPr>
            <p:nvPr/>
          </p:nvSpPr>
          <p:spPr bwMode="auto">
            <a:xfrm>
              <a:off x="240" y="66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41036"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41037"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grpSp>
        <p:nvGrpSpPr>
          <p:cNvPr id="45093" name="Group 85"/>
          <p:cNvGrpSpPr>
            <a:grpSpLocks/>
          </p:cNvGrpSpPr>
          <p:nvPr/>
        </p:nvGrpSpPr>
        <p:grpSpPr bwMode="auto">
          <a:xfrm>
            <a:off x="4483100" y="4027488"/>
            <a:ext cx="365125" cy="1416050"/>
            <a:chOff x="2256" y="2845"/>
            <a:chExt cx="230" cy="915"/>
          </a:xfrm>
        </p:grpSpPr>
        <p:grpSp>
          <p:nvGrpSpPr>
            <p:cNvPr id="45122" name="Group 86"/>
            <p:cNvGrpSpPr>
              <a:grpSpLocks/>
            </p:cNvGrpSpPr>
            <p:nvPr/>
          </p:nvGrpSpPr>
          <p:grpSpPr bwMode="auto">
            <a:xfrm>
              <a:off x="2264" y="2845"/>
              <a:ext cx="161" cy="915"/>
              <a:chOff x="2264" y="2845"/>
              <a:chExt cx="161" cy="915"/>
            </a:xfrm>
          </p:grpSpPr>
          <p:sp>
            <p:nvSpPr>
              <p:cNvPr id="41027"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9"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30" name="Line 90"/>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24" name="Rectangle 91"/>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25"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6"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02" name="Rectangle 94"/>
          <p:cNvSpPr>
            <a:spLocks noChangeArrowheads="1"/>
          </p:cNvSpPr>
          <p:nvPr/>
        </p:nvSpPr>
        <p:spPr bwMode="auto">
          <a:xfrm>
            <a:off x="4495800" y="4114800"/>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1003" name="Rectangle 95"/>
          <p:cNvSpPr>
            <a:spLocks noChangeArrowheads="1"/>
          </p:cNvSpPr>
          <p:nvPr/>
        </p:nvSpPr>
        <p:spPr bwMode="auto">
          <a:xfrm>
            <a:off x="4464050" y="4973638"/>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1004" name="Rectangle 9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41005" name="Freeform 97"/>
          <p:cNvSpPr>
            <a:spLocks/>
          </p:cNvSpPr>
          <p:nvPr/>
        </p:nvSpPr>
        <p:spPr bwMode="auto">
          <a:xfrm>
            <a:off x="965200" y="2065338"/>
            <a:ext cx="3675063" cy="2016125"/>
          </a:xfrm>
          <a:custGeom>
            <a:avLst/>
            <a:gdLst>
              <a:gd name="T0" fmla="*/ 0 w 2208"/>
              <a:gd name="T1" fmla="*/ 0 h 1248"/>
              <a:gd name="T2" fmla="*/ 2147483647 w 2208"/>
              <a:gd name="T3" fmla="*/ 0 h 1248"/>
              <a:gd name="T4" fmla="*/ 2147483647 w 2208"/>
              <a:gd name="T5" fmla="*/ 2147483647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anchor="ctr">
            <a:spAutoFit/>
          </a:bodyPr>
          <a:lstStyle/>
          <a:p>
            <a:pPr>
              <a:defRPr/>
            </a:pPr>
            <a:endParaRPr lang="en-US">
              <a:latin typeface="+mn-lt"/>
              <a:ea typeface="ＭＳ Ｐゴシック" charset="-128"/>
              <a:cs typeface="ＭＳ Ｐゴシック" charset="-128"/>
            </a:endParaRPr>
          </a:p>
        </p:txBody>
      </p:sp>
      <p:sp>
        <p:nvSpPr>
          <p:cNvPr id="41006"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7"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08" name="Line 100"/>
          <p:cNvSpPr>
            <a:spLocks noChangeShapeType="1"/>
          </p:cNvSpPr>
          <p:nvPr/>
        </p:nvSpPr>
        <p:spPr bwMode="auto">
          <a:xfrm>
            <a:off x="3617913" y="4321175"/>
            <a:ext cx="344487" cy="952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9" name="Line 101"/>
          <p:cNvSpPr>
            <a:spLocks noChangeShapeType="1"/>
          </p:cNvSpPr>
          <p:nvPr/>
        </p:nvSpPr>
        <p:spPr bwMode="auto">
          <a:xfrm>
            <a:off x="4265613" y="4330700"/>
            <a:ext cx="306387" cy="1270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10" name="Rectangle 102"/>
          <p:cNvSpPr>
            <a:spLocks noChangeArrowheads="1"/>
          </p:cNvSpPr>
          <p:nvPr/>
        </p:nvSpPr>
        <p:spPr bwMode="auto">
          <a:xfrm rot="16200000">
            <a:off x="3250406" y="4145757"/>
            <a:ext cx="40957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a:t>
            </a:r>
          </a:p>
        </p:txBody>
      </p:sp>
      <p:sp>
        <p:nvSpPr>
          <p:cNvPr id="41011" name="Freeform 103"/>
          <p:cNvSpPr>
            <a:spLocks/>
          </p:cNvSpPr>
          <p:nvPr/>
        </p:nvSpPr>
        <p:spPr bwMode="auto">
          <a:xfrm rot="5400000">
            <a:off x="3162300" y="3924300"/>
            <a:ext cx="914400" cy="68580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1012" name="Rectangle 104"/>
          <p:cNvSpPr>
            <a:spLocks noChangeArrowheads="1"/>
          </p:cNvSpPr>
          <p:nvPr/>
        </p:nvSpPr>
        <p:spPr bwMode="auto">
          <a:xfrm>
            <a:off x="3311525" y="4741863"/>
            <a:ext cx="102870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 (MSBs)</a:t>
            </a:r>
          </a:p>
        </p:txBody>
      </p:sp>
      <p:sp>
        <p:nvSpPr>
          <p:cNvPr id="41013" name="Rectangle 105"/>
          <p:cNvSpPr>
            <a:spLocks noChangeArrowheads="1"/>
          </p:cNvSpPr>
          <p:nvPr/>
        </p:nvSpPr>
        <p:spPr bwMode="auto">
          <a:xfrm rot="16200000">
            <a:off x="3905251" y="3916362"/>
            <a:ext cx="417512"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1014"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15"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80952"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spAutoFit/>
          </a:bodyPr>
          <a:lstStyle/>
          <a:p>
            <a:pPr>
              <a:defRPr/>
            </a:pPr>
            <a:r>
              <a:rPr lang="en-US" sz="2800" u="sng" dirty="0">
                <a:latin typeface="+mn-lt"/>
                <a:ea typeface="ＭＳ Ｐゴシック" charset="-128"/>
                <a:cs typeface="ＭＳ Ｐゴシック" charset="-128"/>
              </a:rPr>
              <a:t>Query</a:t>
            </a: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Can Zero still</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get asserted?</a:t>
            </a:r>
          </a:p>
          <a:p>
            <a:pPr>
              <a:buFontTx/>
              <a:buChar char="•"/>
              <a:defRPr/>
            </a:pP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Does </a:t>
            </a:r>
            <a:r>
              <a:rPr lang="en-US" sz="2800" dirty="0" err="1">
                <a:latin typeface="+mn-lt"/>
                <a:ea typeface="ＭＳ Ｐゴシック" charset="-128"/>
                <a:cs typeface="ＭＳ Ｐゴシック" charset="-128"/>
              </a:rPr>
              <a:t>nPC_sel</a:t>
            </a:r>
            <a:r>
              <a:rPr lang="en-US" sz="2800" dirty="0">
                <a:latin typeface="+mn-lt"/>
                <a:ea typeface="ＭＳ Ｐゴシック" charset="-128"/>
                <a:cs typeface="ＭＳ Ｐゴシック" charset="-128"/>
              </a:rPr>
              <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need to be 0? </a:t>
            </a:r>
          </a:p>
          <a:p>
            <a:pPr lvl="1">
              <a:buFontTx/>
              <a:buChar char="•"/>
              <a:defRPr/>
            </a:pPr>
            <a:r>
              <a:rPr lang="en-US" sz="2800" dirty="0">
                <a:latin typeface="+mn-lt"/>
                <a:ea typeface="ＭＳ Ｐゴシック" charset="-128"/>
                <a:cs typeface="ＭＳ Ｐゴシック" charset="-128"/>
              </a:rPr>
              <a:t> If not, what? </a:t>
            </a:r>
          </a:p>
        </p:txBody>
      </p:sp>
      <p:sp>
        <p:nvSpPr>
          <p:cNvPr id="41017" name="Line 109"/>
          <p:cNvSpPr>
            <a:spLocks noChangeShapeType="1"/>
          </p:cNvSpPr>
          <p:nvPr/>
        </p:nvSpPr>
        <p:spPr bwMode="auto">
          <a:xfrm>
            <a:off x="3276600" y="3810000"/>
            <a:ext cx="2286000" cy="0"/>
          </a:xfrm>
          <a:prstGeom prst="line">
            <a:avLst/>
          </a:prstGeom>
          <a:noFill/>
          <a:ln w="57150">
            <a:solidFill>
              <a:srgbClr val="FF0000"/>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8"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9" name="Rectangle 111"/>
          <p:cNvSpPr>
            <a:spLocks noChangeArrowheads="1"/>
          </p:cNvSpPr>
          <p:nvPr/>
        </p:nvSpPr>
        <p:spPr bwMode="auto">
          <a:xfrm>
            <a:off x="3505200" y="3908425"/>
            <a:ext cx="417513"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26</a:t>
            </a:r>
          </a:p>
        </p:txBody>
      </p:sp>
      <p:cxnSp>
        <p:nvCxnSpPr>
          <p:cNvPr id="118" name="Straight Arrow Connector 117"/>
          <p:cNvCxnSpPr/>
          <p:nvPr/>
        </p:nvCxnSpPr>
        <p:spPr>
          <a:xfrm>
            <a:off x="1175614" y="6299200"/>
            <a:ext cx="373062"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1811338" y="6316663"/>
            <a:ext cx="352425"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45117" name="Group 114"/>
          <p:cNvGrpSpPr>
            <a:grpSpLocks/>
          </p:cNvGrpSpPr>
          <p:nvPr/>
        </p:nvGrpSpPr>
        <p:grpSpPr bwMode="auto">
          <a:xfrm>
            <a:off x="5195888" y="5168900"/>
            <a:ext cx="152400" cy="381000"/>
            <a:chOff x="2084917" y="5338763"/>
            <a:chExt cx="152400" cy="381000"/>
          </a:xfrm>
        </p:grpSpPr>
        <p:grpSp>
          <p:nvGrpSpPr>
            <p:cNvPr id="45118" name="Group 135"/>
            <p:cNvGrpSpPr>
              <a:grpSpLocks/>
            </p:cNvGrpSpPr>
            <p:nvPr/>
          </p:nvGrpSpPr>
          <p:grpSpPr bwMode="auto">
            <a:xfrm rot="-5400000">
              <a:off x="2084917" y="5338763"/>
              <a:ext cx="152400" cy="152400"/>
              <a:chOff x="7143750" y="6113463"/>
              <a:chExt cx="152400" cy="152400"/>
            </a:xfrm>
          </p:grpSpPr>
          <p:sp>
            <p:nvSpPr>
              <p:cNvPr id="121" name="Line 69"/>
              <p:cNvSpPr>
                <a:spLocks noChangeShapeType="1"/>
              </p:cNvSpPr>
              <p:nvPr/>
            </p:nvSpPr>
            <p:spPr bwMode="auto">
              <a:xfrm>
                <a:off x="7145337" y="6111875"/>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22"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119"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24</a:t>
            </a:fld>
            <a:endParaRPr lang="en-US"/>
          </a:p>
        </p:txBody>
      </p:sp>
    </p:spTree>
    <p:extLst>
      <p:ext uri="{BB962C8B-B14F-4D97-AF65-F5344CB8AC3E}">
        <p14:creationId xmlns:p14="http://schemas.microsoft.com/office/powerpoint/2010/main" val="143890981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3197"/>
          </a:xfrm>
        </p:spPr>
        <p:txBody>
          <a:bodyPr/>
          <a:lstStyle/>
          <a:p>
            <a:r>
              <a:rPr lang="en-US" dirty="0" smtClean="0"/>
              <a:t>Question</a:t>
            </a:r>
            <a:endParaRPr lang="en-US" dirty="0"/>
          </a:p>
        </p:txBody>
      </p:sp>
      <p:sp>
        <p:nvSpPr>
          <p:cNvPr id="3" name="Content Placeholder 2"/>
          <p:cNvSpPr>
            <a:spLocks noGrp="1"/>
          </p:cNvSpPr>
          <p:nvPr>
            <p:ph idx="1"/>
          </p:nvPr>
        </p:nvSpPr>
        <p:spPr>
          <a:xfrm>
            <a:off x="457199" y="963698"/>
            <a:ext cx="8525435" cy="4525963"/>
          </a:xfrm>
        </p:spPr>
        <p:txBody>
          <a:bodyPr/>
          <a:lstStyle/>
          <a:p>
            <a:pPr marL="0" indent="0">
              <a:buNone/>
            </a:pPr>
            <a:r>
              <a:rPr lang="en-US" dirty="0" smtClean="0"/>
              <a:t>Which of the following is TRUE?</a:t>
            </a:r>
          </a:p>
          <a:p>
            <a:pPr marL="514350" indent="-514350">
              <a:buFont typeface="+mj-lt"/>
              <a:buAutoNum type="alphaUcPeriod"/>
            </a:pPr>
            <a:r>
              <a:rPr lang="en-US" dirty="0"/>
              <a:t>The clock can have a shorter period for instructions that don’t use memory</a:t>
            </a:r>
          </a:p>
          <a:p>
            <a:pPr marL="514350" indent="-514350">
              <a:buFont typeface="+mj-lt"/>
              <a:buAutoNum type="alphaUcPeriod"/>
            </a:pPr>
            <a:r>
              <a:rPr lang="en-US" dirty="0" smtClean="0"/>
              <a:t>The ALU is used to set PC to PC+4 when necessary</a:t>
            </a:r>
          </a:p>
          <a:p>
            <a:pPr marL="514350" indent="-514350">
              <a:buFont typeface="+mj-lt"/>
              <a:buAutoNum type="alphaUcPeriod"/>
            </a:pPr>
            <a:r>
              <a:rPr lang="en-US" dirty="0" smtClean="0"/>
              <a:t>Worst-delay path in Instruction Fetch unit is </a:t>
            </a:r>
            <a:r>
              <a:rPr lang="en-US" dirty="0" err="1" smtClean="0"/>
              <a:t>Add+mux</a:t>
            </a:r>
            <a:r>
              <a:rPr lang="en-US" dirty="0" smtClean="0"/>
              <a:t> delay</a:t>
            </a:r>
          </a:p>
          <a:p>
            <a:pPr marL="514350" indent="-514350">
              <a:buFont typeface="+mj-lt"/>
              <a:buAutoNum type="alphaUcPeriod"/>
            </a:pPr>
            <a:r>
              <a:rPr lang="en-US" dirty="0"/>
              <a:t>The CPU’s control needs only </a:t>
            </a:r>
            <a:r>
              <a:rPr lang="en-US" i="1" dirty="0"/>
              <a:t>opcode</a:t>
            </a:r>
            <a:r>
              <a:rPr lang="en-US" dirty="0"/>
              <a:t> to determine the next PC value to </a:t>
            </a:r>
            <a:r>
              <a:rPr lang="en-US" dirty="0" smtClean="0"/>
              <a:t>select</a:t>
            </a:r>
          </a:p>
          <a:p>
            <a:pPr marL="514350" indent="-514350">
              <a:buFont typeface="+mj-lt"/>
              <a:buAutoNum type="alphaUcPeriod"/>
            </a:pPr>
            <a:r>
              <a:rPr lang="en-US" dirty="0" err="1" smtClean="0"/>
              <a:t>npc_sel</a:t>
            </a:r>
            <a:r>
              <a:rPr lang="en-US" dirty="0" smtClean="0"/>
              <a:t> affects the next PC address on a </a:t>
            </a:r>
            <a:r>
              <a:rPr lang="en-US" i="1" dirty="0" smtClean="0"/>
              <a:t>jump</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a:p>
        </p:txBody>
      </p:sp>
      <p:sp>
        <p:nvSpPr>
          <p:cNvPr id="4" name="Slide Number Placeholder 3"/>
          <p:cNvSpPr>
            <a:spLocks noGrp="1"/>
          </p:cNvSpPr>
          <p:nvPr>
            <p:ph type="sldNum" sz="quarter" idx="12"/>
          </p:nvPr>
        </p:nvSpPr>
        <p:spPr/>
        <p:txBody>
          <a:bodyPr/>
          <a:lstStyle/>
          <a:p>
            <a:pPr>
              <a:defRPr/>
            </a:pPr>
            <a:fld id="{0D227FE4-C4DE-B64E-BF78-4F634596A1E9}" type="slidenum">
              <a:rPr lang="en-US" smtClean="0"/>
              <a:pPr>
                <a:defRPr/>
              </a:pPr>
              <a:t>25</a:t>
            </a:fld>
            <a:endParaRPr lang="en-US"/>
          </a:p>
        </p:txBody>
      </p:sp>
    </p:spTree>
    <p:extLst>
      <p:ext uri="{BB962C8B-B14F-4D97-AF65-F5344CB8AC3E}">
        <p14:creationId xmlns:p14="http://schemas.microsoft.com/office/powerpoint/2010/main" val="4268087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5300" y="228600"/>
            <a:ext cx="8343900" cy="474663"/>
          </a:xfrm>
        </p:spPr>
        <p:txBody>
          <a:bodyPr/>
          <a:lstStyle/>
          <a:p>
            <a:r>
              <a:rPr lang="en-US" sz="4000">
                <a:latin typeface="Calibri" charset="0"/>
                <a:ea typeface="ＭＳ Ｐゴシック" charset="0"/>
                <a:cs typeface="ＭＳ Ｐゴシック" charset="0"/>
              </a:rPr>
              <a:t>Summary of the Control Signals (1/2)</a:t>
            </a:r>
          </a:p>
        </p:txBody>
      </p:sp>
      <p:sp>
        <p:nvSpPr>
          <p:cNvPr id="52227" name="Rectangle 3"/>
          <p:cNvSpPr>
            <a:spLocks noChangeArrowheads="1"/>
          </p:cNvSpPr>
          <p:nvPr/>
        </p:nvSpPr>
        <p:spPr bwMode="auto">
          <a:xfrm>
            <a:off x="193675" y="762000"/>
            <a:ext cx="9339263" cy="5383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u="sng" dirty="0" err="1">
                <a:latin typeface="Courier" charset="0"/>
                <a:cs typeface="Courier" charset="0"/>
              </a:rPr>
              <a:t>inst</a:t>
            </a:r>
            <a:r>
              <a:rPr lang="en-US" sz="1600" dirty="0">
                <a:latin typeface="Courier" charset="0"/>
                <a:cs typeface="Courier" charset="0"/>
              </a:rPr>
              <a:t> 	</a:t>
            </a:r>
            <a:r>
              <a:rPr lang="en-US" sz="1600" u="sng" dirty="0">
                <a:latin typeface="Courier" charset="0"/>
                <a:cs typeface="Courier" charset="0"/>
              </a:rPr>
              <a:t>Register Transfer</a:t>
            </a:r>
          </a:p>
          <a:p>
            <a:pPr>
              <a:spcBef>
                <a:spcPct val="50000"/>
              </a:spcBef>
              <a:tabLst>
                <a:tab pos="914400" algn="l"/>
                <a:tab pos="5092700" algn="l"/>
              </a:tabLst>
            </a:pPr>
            <a:r>
              <a:rPr lang="en-US" sz="1600" dirty="0">
                <a:latin typeface="Courier" charset="0"/>
                <a:cs typeface="Courier" charset="0"/>
              </a:rPr>
              <a:t>add	R[</a:t>
            </a:r>
            <a:r>
              <a:rPr lang="en-US" sz="1600" dirty="0" err="1">
                <a:latin typeface="Courier" charset="0"/>
                <a:cs typeface="Courier" charset="0"/>
              </a:rPr>
              <a:t>rd</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R[</a:t>
            </a:r>
            <a:r>
              <a:rPr lang="en-US" sz="1600" dirty="0" err="1">
                <a:latin typeface="Courier" charset="0"/>
                <a:cs typeface="Courier" charset="0"/>
              </a:rPr>
              <a:t>rs</a:t>
            </a:r>
            <a:r>
              <a:rPr lang="en-US" sz="1600" dirty="0">
                <a:latin typeface="Courier" charset="0"/>
                <a:cs typeface="Courier" charset="0"/>
              </a:rPr>
              <a:t>] + R[</a:t>
            </a:r>
            <a:r>
              <a:rPr lang="en-US" sz="1600" dirty="0" err="1">
                <a:latin typeface="Courier" charset="0"/>
                <a:cs typeface="Courier" charset="0"/>
              </a:rPr>
              <a:t>rt</a:t>
            </a:r>
            <a:r>
              <a:rPr lang="en-US" sz="1600" dirty="0">
                <a:latin typeface="Courier" charset="0"/>
                <a:cs typeface="Courier" charset="0"/>
              </a:rPr>
              <a:t>];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+ 4</a:t>
            </a:r>
          </a:p>
          <a:p>
            <a:pPr>
              <a:spcBef>
                <a:spcPct val="50000"/>
              </a:spcBef>
              <a:tabLst>
                <a:tab pos="914400" algn="l"/>
                <a:tab pos="5092700" algn="l"/>
              </a:tabLst>
            </a:pPr>
            <a:r>
              <a:rPr lang="en-US" sz="1600" dirty="0">
                <a:latin typeface="Courier" charset="0"/>
                <a:cs typeface="Courier" charset="0"/>
              </a:rPr>
              <a:t>	</a:t>
            </a:r>
            <a:r>
              <a:rPr lang="en-US" sz="1600" dirty="0" err="1">
                <a:latin typeface="Courier" charset="0"/>
                <a:cs typeface="Courier" charset="0"/>
              </a:rPr>
              <a:t>ALUsrc</a:t>
            </a:r>
            <a:r>
              <a:rPr lang="en-US" sz="1600" dirty="0">
                <a:latin typeface="Courier" charset="0"/>
                <a:cs typeface="Courier" charset="0"/>
              </a:rPr>
              <a:t>=</a:t>
            </a:r>
            <a:r>
              <a:rPr lang="en-US" sz="1600" dirty="0" err="1">
                <a:latin typeface="Courier" charset="0"/>
                <a:cs typeface="Courier" charset="0"/>
              </a:rPr>
              <a:t>RegB</a:t>
            </a:r>
            <a:r>
              <a:rPr lang="en-US" sz="1600" dirty="0">
                <a:latin typeface="Courier" charset="0"/>
                <a:cs typeface="Courier" charset="0"/>
              </a:rPr>
              <a:t>, </a:t>
            </a:r>
            <a:r>
              <a:rPr lang="en-US" sz="1600" dirty="0" err="1">
                <a:latin typeface="Courier" charset="0"/>
                <a:cs typeface="Courier" charset="0"/>
              </a:rPr>
              <a:t>ALUctr</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ADD</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RegDst</a:t>
            </a:r>
            <a:r>
              <a:rPr lang="en-US" sz="1600" dirty="0">
                <a:latin typeface="Courier" charset="0"/>
                <a:cs typeface="Courier" charset="0"/>
              </a:rPr>
              <a:t>=</a:t>
            </a:r>
            <a:r>
              <a:rPr lang="en-US" sz="1600" dirty="0" err="1">
                <a:latin typeface="Courier" charset="0"/>
                <a:cs typeface="Courier" charset="0"/>
              </a:rPr>
              <a:t>rd</a:t>
            </a:r>
            <a:r>
              <a:rPr lang="en-US" sz="1600" dirty="0">
                <a:latin typeface="Courier" charset="0"/>
                <a:cs typeface="Courier" charset="0"/>
              </a:rPr>
              <a:t>, </a:t>
            </a:r>
            <a:r>
              <a:rPr lang="en-US" sz="1600" dirty="0" err="1">
                <a:latin typeface="Courier" charset="0"/>
                <a:cs typeface="Courier" charset="0"/>
              </a:rPr>
              <a:t>RegWr</a:t>
            </a:r>
            <a:r>
              <a:rPr lang="en-US" sz="1600" dirty="0">
                <a:latin typeface="Courier" charset="0"/>
                <a:cs typeface="Courier" charset="0"/>
              </a:rPr>
              <a:t>, </a:t>
            </a:r>
            <a:r>
              <a:rPr lang="en-US" sz="1600" dirty="0" err="1">
                <a:latin typeface="Courier" charset="0"/>
                <a:cs typeface="Courier" charset="0"/>
              </a:rPr>
              <a:t>nPC_sel</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+4</a:t>
            </a:r>
            <a:r>
              <a:rPr lang="ja-JP" altLang="en-US" sz="1600" dirty="0">
                <a:latin typeface="Courier" charset="0"/>
                <a:cs typeface="Courier" charset="0"/>
              </a:rPr>
              <a:t>”</a:t>
            </a:r>
            <a:endParaRPr lang="en-US" sz="1600" dirty="0">
              <a:latin typeface="Courier" charset="0"/>
              <a:cs typeface="Courier" charset="0"/>
            </a:endParaRPr>
          </a:p>
          <a:p>
            <a:pPr>
              <a:tabLst>
                <a:tab pos="914400" algn="l"/>
                <a:tab pos="5092700" algn="l"/>
              </a:tabLst>
            </a:pPr>
            <a:endParaRPr lang="en-US" sz="1600" dirty="0">
              <a:latin typeface="Courier" charset="0"/>
              <a:cs typeface="Courier" charset="0"/>
            </a:endParaRPr>
          </a:p>
          <a:p>
            <a:pPr>
              <a:tabLst>
                <a:tab pos="914400" algn="l"/>
                <a:tab pos="5092700" algn="l"/>
              </a:tabLst>
            </a:pPr>
            <a:r>
              <a:rPr lang="en-US" sz="1600" dirty="0">
                <a:latin typeface="Courier" charset="0"/>
                <a:cs typeface="Courier" charset="0"/>
              </a:rPr>
              <a:t>sub	R[</a:t>
            </a:r>
            <a:r>
              <a:rPr lang="en-US" sz="1600" dirty="0" err="1">
                <a:latin typeface="Courier" charset="0"/>
                <a:cs typeface="Courier" charset="0"/>
              </a:rPr>
              <a:t>rd</a:t>
            </a:r>
            <a:r>
              <a:rPr lang="en-US" sz="1600" dirty="0">
                <a:latin typeface="Courier" charset="0"/>
                <a:cs typeface="Courier" charset="0"/>
              </a:rPr>
              <a:t>]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R[</a:t>
            </a:r>
            <a:r>
              <a:rPr lang="en-US" sz="1600" dirty="0" err="1">
                <a:latin typeface="Courier" charset="0"/>
                <a:cs typeface="Courier" charset="0"/>
              </a:rPr>
              <a:t>rs</a:t>
            </a:r>
            <a:r>
              <a:rPr lang="en-US" sz="1600" dirty="0">
                <a:latin typeface="Courier" charset="0"/>
                <a:cs typeface="Courier" charset="0"/>
              </a:rPr>
              <a:t>] – R[</a:t>
            </a:r>
            <a:r>
              <a:rPr lang="en-US" sz="1600" dirty="0" err="1">
                <a:latin typeface="Courier" charset="0"/>
                <a:cs typeface="Courier" charset="0"/>
              </a:rPr>
              <a:t>rt</a:t>
            </a:r>
            <a:r>
              <a:rPr lang="en-US" sz="1600" dirty="0">
                <a:latin typeface="Courier" charset="0"/>
                <a:cs typeface="Courier" charset="0"/>
              </a:rPr>
              <a:t>];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+ 4</a:t>
            </a:r>
          </a:p>
          <a:p>
            <a:pPr>
              <a:spcBef>
                <a:spcPct val="50000"/>
              </a:spcBef>
              <a:tabLst>
                <a:tab pos="914400" algn="l"/>
                <a:tab pos="5092700" algn="l"/>
              </a:tabLst>
            </a:pPr>
            <a:r>
              <a:rPr lang="en-US" sz="1600" dirty="0">
                <a:latin typeface="Courier" charset="0"/>
                <a:cs typeface="Courier" charset="0"/>
              </a:rPr>
              <a:t>	</a:t>
            </a:r>
            <a:r>
              <a:rPr lang="en-US" sz="1600" dirty="0" err="1">
                <a:latin typeface="Courier" charset="0"/>
                <a:cs typeface="Courier" charset="0"/>
              </a:rPr>
              <a:t>ALUsrc</a:t>
            </a:r>
            <a:r>
              <a:rPr lang="en-US" sz="1600" dirty="0">
                <a:latin typeface="Courier" charset="0"/>
                <a:cs typeface="Courier" charset="0"/>
              </a:rPr>
              <a:t>=</a:t>
            </a:r>
            <a:r>
              <a:rPr lang="en-US" sz="1600" dirty="0" err="1">
                <a:latin typeface="Courier" charset="0"/>
                <a:cs typeface="Courier" charset="0"/>
              </a:rPr>
              <a:t>RegB</a:t>
            </a:r>
            <a:r>
              <a:rPr lang="en-US" sz="1600" dirty="0">
                <a:latin typeface="Courier" charset="0"/>
                <a:cs typeface="Courier" charset="0"/>
              </a:rPr>
              <a:t>, </a:t>
            </a:r>
            <a:r>
              <a:rPr lang="en-US" sz="1600" dirty="0" err="1">
                <a:latin typeface="Courier" charset="0"/>
                <a:cs typeface="Courier" charset="0"/>
              </a:rPr>
              <a:t>ALUctr</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SUB</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RegDst</a:t>
            </a:r>
            <a:r>
              <a:rPr lang="en-US" sz="1600" dirty="0">
                <a:latin typeface="Courier" charset="0"/>
                <a:cs typeface="Courier" charset="0"/>
              </a:rPr>
              <a:t>=</a:t>
            </a:r>
            <a:r>
              <a:rPr lang="en-US" sz="1600" dirty="0" err="1">
                <a:latin typeface="Courier" charset="0"/>
                <a:cs typeface="Courier" charset="0"/>
              </a:rPr>
              <a:t>rd</a:t>
            </a:r>
            <a:r>
              <a:rPr lang="en-US" sz="1600" dirty="0">
                <a:latin typeface="Courier" charset="0"/>
                <a:cs typeface="Courier" charset="0"/>
              </a:rPr>
              <a:t>, </a:t>
            </a:r>
            <a:r>
              <a:rPr lang="en-US" sz="1600" dirty="0" err="1">
                <a:latin typeface="Courier" charset="0"/>
                <a:cs typeface="Courier" charset="0"/>
              </a:rPr>
              <a:t>RegWr</a:t>
            </a:r>
            <a:r>
              <a:rPr lang="en-US" sz="1600" dirty="0">
                <a:latin typeface="Courier" charset="0"/>
                <a:cs typeface="Courier" charset="0"/>
              </a:rPr>
              <a:t>, </a:t>
            </a:r>
            <a:r>
              <a:rPr lang="en-US" sz="1600" dirty="0" err="1">
                <a:latin typeface="Courier" charset="0"/>
                <a:cs typeface="Courier" charset="0"/>
              </a:rPr>
              <a:t>nPC_sel</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+4</a:t>
            </a:r>
            <a:r>
              <a:rPr lang="ja-JP" altLang="en-US" sz="1600" dirty="0">
                <a:latin typeface="Courier" charset="0"/>
                <a:cs typeface="Courier" charset="0"/>
              </a:rPr>
              <a:t>”</a:t>
            </a:r>
            <a:endParaRPr lang="en-US" sz="1600" dirty="0">
              <a:latin typeface="Courier" charset="0"/>
              <a:cs typeface="Courier" charset="0"/>
            </a:endParaRPr>
          </a:p>
          <a:p>
            <a:pPr>
              <a:spcBef>
                <a:spcPct val="50000"/>
              </a:spcBef>
              <a:tabLst>
                <a:tab pos="914400" algn="l"/>
                <a:tab pos="5092700" algn="l"/>
              </a:tabLst>
            </a:pPr>
            <a:r>
              <a:rPr lang="en-US" sz="1600" dirty="0" err="1">
                <a:latin typeface="Courier" charset="0"/>
                <a:cs typeface="Courier" charset="0"/>
              </a:rPr>
              <a:t>ori</a:t>
            </a:r>
            <a:r>
              <a:rPr lang="en-US" sz="1600" dirty="0">
                <a:latin typeface="Courier" charset="0"/>
                <a:cs typeface="Courier" charset="0"/>
              </a:rPr>
              <a:t>	R[</a:t>
            </a:r>
            <a:r>
              <a:rPr lang="en-US" sz="1600" dirty="0" err="1">
                <a:latin typeface="Courier" charset="0"/>
                <a:cs typeface="Courier" charset="0"/>
              </a:rPr>
              <a:t>rt</a:t>
            </a:r>
            <a:r>
              <a:rPr lang="en-US" sz="1600" dirty="0">
                <a:latin typeface="Courier" charset="0"/>
                <a:cs typeface="Courier" charset="0"/>
              </a:rPr>
              <a:t>]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R[</a:t>
            </a:r>
            <a:r>
              <a:rPr lang="en-US" sz="1600" dirty="0" err="1">
                <a:latin typeface="Courier" charset="0"/>
                <a:cs typeface="Courier" charset="0"/>
              </a:rPr>
              <a:t>rs</a:t>
            </a:r>
            <a:r>
              <a:rPr lang="en-US" sz="1600" dirty="0">
                <a:latin typeface="Courier" charset="0"/>
                <a:cs typeface="Courier" charset="0"/>
              </a:rPr>
              <a:t>] + </a:t>
            </a:r>
            <a:r>
              <a:rPr lang="en-US" sz="1600" dirty="0" err="1">
                <a:latin typeface="Courier" charset="0"/>
                <a:cs typeface="Courier" charset="0"/>
              </a:rPr>
              <a:t>zero_ext</a:t>
            </a:r>
            <a:r>
              <a:rPr lang="en-US" sz="1600" dirty="0">
                <a:latin typeface="Courier" charset="0"/>
                <a:cs typeface="Courier" charset="0"/>
              </a:rPr>
              <a:t>(Imm16);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+ 4</a:t>
            </a:r>
          </a:p>
          <a:p>
            <a:pPr>
              <a:spcBef>
                <a:spcPct val="50000"/>
              </a:spcBef>
              <a:tabLst>
                <a:tab pos="914400" algn="l"/>
                <a:tab pos="5092700" algn="l"/>
              </a:tabLst>
            </a:pPr>
            <a:r>
              <a:rPr lang="en-US" sz="1600" dirty="0">
                <a:latin typeface="Courier" charset="0"/>
                <a:cs typeface="Courier" charset="0"/>
              </a:rPr>
              <a:t>	</a:t>
            </a:r>
            <a:r>
              <a:rPr lang="en-US" sz="1600" dirty="0" err="1">
                <a:latin typeface="Courier" charset="0"/>
                <a:cs typeface="Courier" charset="0"/>
              </a:rPr>
              <a:t>ALUsrc</a:t>
            </a:r>
            <a:r>
              <a:rPr lang="en-US" sz="1600" dirty="0">
                <a:latin typeface="Courier" charset="0"/>
                <a:cs typeface="Courier" charset="0"/>
              </a:rPr>
              <a:t>=</a:t>
            </a:r>
            <a:r>
              <a:rPr lang="en-US" sz="1600" dirty="0" err="1">
                <a:latin typeface="Courier" charset="0"/>
                <a:cs typeface="Courier" charset="0"/>
              </a:rPr>
              <a:t>Im</a:t>
            </a:r>
            <a:r>
              <a:rPr lang="en-US" sz="1600" dirty="0">
                <a:latin typeface="Courier" charset="0"/>
                <a:cs typeface="Courier" charset="0"/>
              </a:rPr>
              <a:t>, </a:t>
            </a:r>
            <a:r>
              <a:rPr lang="en-US" sz="1600" dirty="0" err="1">
                <a:latin typeface="Courier" charset="0"/>
                <a:cs typeface="Courier" charset="0"/>
              </a:rPr>
              <a:t>Extop</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Z</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ALUctr</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OR</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RegDst</a:t>
            </a:r>
            <a:r>
              <a:rPr lang="en-US" sz="1600" dirty="0">
                <a:latin typeface="Courier" charset="0"/>
                <a:cs typeface="Courier" charset="0"/>
              </a:rPr>
              <a:t>=</a:t>
            </a:r>
            <a:r>
              <a:rPr lang="en-US" sz="1600" dirty="0" err="1">
                <a:latin typeface="Courier" charset="0"/>
                <a:cs typeface="Courier" charset="0"/>
              </a:rPr>
              <a:t>rt,RegWr</a:t>
            </a:r>
            <a:r>
              <a:rPr lang="en-US" sz="1600" dirty="0">
                <a:latin typeface="Courier" charset="0"/>
                <a:cs typeface="Courier" charset="0"/>
              </a:rPr>
              <a:t>, </a:t>
            </a:r>
            <a:r>
              <a:rPr lang="en-US" sz="1600" dirty="0" err="1">
                <a:latin typeface="Courier" charset="0"/>
                <a:cs typeface="Courier" charset="0"/>
              </a:rPr>
              <a:t>nPC_sel</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+4</a:t>
            </a:r>
            <a:r>
              <a:rPr lang="ja-JP" altLang="en-US" sz="1600" dirty="0">
                <a:latin typeface="Courier" charset="0"/>
                <a:cs typeface="Courier" charset="0"/>
              </a:rPr>
              <a:t>”</a:t>
            </a:r>
            <a:endParaRPr lang="en-US" sz="1600" dirty="0">
              <a:latin typeface="Courier" charset="0"/>
              <a:cs typeface="Courier" charset="0"/>
            </a:endParaRPr>
          </a:p>
          <a:p>
            <a:pPr>
              <a:spcBef>
                <a:spcPct val="50000"/>
              </a:spcBef>
              <a:tabLst>
                <a:tab pos="914400" algn="l"/>
                <a:tab pos="5092700" algn="l"/>
              </a:tabLst>
            </a:pPr>
            <a:r>
              <a:rPr lang="en-US" sz="1600" dirty="0" err="1">
                <a:latin typeface="Courier" charset="0"/>
                <a:cs typeface="Courier" charset="0"/>
              </a:rPr>
              <a:t>lw</a:t>
            </a:r>
            <a:r>
              <a:rPr lang="en-US" sz="1600" dirty="0">
                <a:latin typeface="Courier" charset="0"/>
                <a:cs typeface="Courier" charset="0"/>
              </a:rPr>
              <a:t>	R[</a:t>
            </a:r>
            <a:r>
              <a:rPr lang="en-US" sz="1600" dirty="0" err="1">
                <a:latin typeface="Courier" charset="0"/>
                <a:cs typeface="Courier" charset="0"/>
              </a:rPr>
              <a:t>rt</a:t>
            </a:r>
            <a:r>
              <a:rPr lang="en-US" sz="1600" dirty="0">
                <a:latin typeface="Courier" charset="0"/>
                <a:cs typeface="Courier" charset="0"/>
              </a:rPr>
              <a:t>]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MEM[ R[</a:t>
            </a:r>
            <a:r>
              <a:rPr lang="en-US" sz="1600" dirty="0" err="1">
                <a:latin typeface="Courier" charset="0"/>
                <a:cs typeface="Courier" charset="0"/>
              </a:rPr>
              <a:t>rs</a:t>
            </a:r>
            <a:r>
              <a:rPr lang="en-US" sz="1600" dirty="0">
                <a:latin typeface="Courier" charset="0"/>
                <a:cs typeface="Courier" charset="0"/>
              </a:rPr>
              <a:t>] + </a:t>
            </a:r>
            <a:r>
              <a:rPr lang="en-US" sz="1600" dirty="0" err="1">
                <a:latin typeface="Courier" charset="0"/>
                <a:cs typeface="Courier" charset="0"/>
              </a:rPr>
              <a:t>sign_ext</a:t>
            </a:r>
            <a:r>
              <a:rPr lang="en-US" sz="1600" dirty="0">
                <a:latin typeface="Courier" charset="0"/>
                <a:cs typeface="Courier" charset="0"/>
              </a:rPr>
              <a:t>(Imm16)];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+ 4</a:t>
            </a:r>
          </a:p>
          <a:p>
            <a:pPr>
              <a:spcBef>
                <a:spcPct val="50000"/>
              </a:spcBef>
              <a:tabLst>
                <a:tab pos="914400" algn="l"/>
                <a:tab pos="5092700" algn="l"/>
              </a:tabLst>
            </a:pPr>
            <a:r>
              <a:rPr lang="en-US" sz="1600" dirty="0">
                <a:latin typeface="Courier" charset="0"/>
                <a:cs typeface="Courier" charset="0"/>
              </a:rPr>
              <a:t>	</a:t>
            </a:r>
            <a:r>
              <a:rPr lang="en-US" sz="1600" dirty="0" err="1">
                <a:latin typeface="Courier" charset="0"/>
                <a:cs typeface="Courier" charset="0"/>
              </a:rPr>
              <a:t>ALUsrc</a:t>
            </a:r>
            <a:r>
              <a:rPr lang="en-US" sz="1600" dirty="0">
                <a:latin typeface="Courier" charset="0"/>
                <a:cs typeface="Courier" charset="0"/>
              </a:rPr>
              <a:t>=</a:t>
            </a:r>
            <a:r>
              <a:rPr lang="en-US" sz="1600" dirty="0" err="1">
                <a:latin typeface="Courier" charset="0"/>
                <a:cs typeface="Courier" charset="0"/>
              </a:rPr>
              <a:t>Im</a:t>
            </a:r>
            <a:r>
              <a:rPr lang="en-US" sz="1600" dirty="0">
                <a:latin typeface="Courier" charset="0"/>
                <a:cs typeface="Courier" charset="0"/>
              </a:rPr>
              <a:t>, </a:t>
            </a:r>
            <a:r>
              <a:rPr lang="en-US" sz="1600" dirty="0" err="1">
                <a:latin typeface="Courier" charset="0"/>
                <a:cs typeface="Courier" charset="0"/>
              </a:rPr>
              <a:t>Extop</a:t>
            </a:r>
            <a:r>
              <a:rPr lang="en-US" sz="1600" dirty="0">
                <a:latin typeface="Courier" charset="0"/>
                <a:cs typeface="Courier" charset="0"/>
              </a:rPr>
              <a:t>=</a:t>
            </a:r>
            <a:r>
              <a:rPr lang="ja-JP" altLang="en-US" sz="1600" dirty="0">
                <a:latin typeface="Courier" charset="0"/>
                <a:cs typeface="Courier" charset="0"/>
              </a:rPr>
              <a:t>“</a:t>
            </a:r>
            <a:r>
              <a:rPr lang="en-US" sz="1600" dirty="0" err="1">
                <a:latin typeface="Courier" charset="0"/>
                <a:cs typeface="Courier" charset="0"/>
              </a:rPr>
              <a:t>sn</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ALUctr</a:t>
            </a:r>
            <a:r>
              <a:rPr lang="en-US" sz="1600" dirty="0">
                <a:latin typeface="Courier" charset="0"/>
                <a:cs typeface="Courier" charset="0"/>
              </a:rPr>
              <a:t>=</a:t>
            </a:r>
            <a:r>
              <a:rPr lang="ja-JP" altLang="en-US" sz="1600" dirty="0">
                <a:latin typeface="Courier" charset="0"/>
                <a:cs typeface="Courier" charset="0"/>
              </a:rPr>
              <a:t>“</a:t>
            </a:r>
            <a:r>
              <a:rPr lang="en-US" sz="1600" dirty="0">
                <a:latin typeface="Courier" charset="0"/>
                <a:cs typeface="Courier" charset="0"/>
              </a:rPr>
              <a:t>ADD</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MemtoReg</a:t>
            </a:r>
            <a:r>
              <a:rPr lang="en-US" sz="1600" dirty="0">
                <a:latin typeface="Courier" charset="0"/>
                <a:cs typeface="Courier" charset="0"/>
              </a:rPr>
              <a:t>, </a:t>
            </a:r>
            <a:r>
              <a:rPr lang="en-US" sz="1600" dirty="0" err="1">
                <a:latin typeface="Courier" charset="0"/>
                <a:cs typeface="Courier" charset="0"/>
              </a:rPr>
              <a:t>RegDst</a:t>
            </a:r>
            <a:r>
              <a:rPr lang="en-US" sz="1600" dirty="0">
                <a:latin typeface="Courier" charset="0"/>
                <a:cs typeface="Courier" charset="0"/>
              </a:rPr>
              <a:t>=</a:t>
            </a:r>
            <a:r>
              <a:rPr lang="en-US" sz="1600" dirty="0" err="1">
                <a:latin typeface="Courier" charset="0"/>
                <a:cs typeface="Courier" charset="0"/>
              </a:rPr>
              <a:t>rt</a:t>
            </a:r>
            <a:r>
              <a:rPr lang="en-US" sz="1600" dirty="0">
                <a:latin typeface="Courier" charset="0"/>
                <a:cs typeface="Courier" charset="0"/>
              </a:rPr>
              <a:t>, </a:t>
            </a:r>
            <a:r>
              <a:rPr lang="en-US" sz="1600" dirty="0" err="1">
                <a:latin typeface="Courier" charset="0"/>
                <a:cs typeface="Courier" charset="0"/>
              </a:rPr>
              <a:t>RegWr</a:t>
            </a:r>
            <a:r>
              <a:rPr lang="en-US" sz="1600" dirty="0">
                <a:latin typeface="Courier" charset="0"/>
                <a:cs typeface="Courier" charset="0"/>
              </a:rPr>
              <a:t>, 	</a:t>
            </a:r>
            <a:r>
              <a:rPr lang="en-US" sz="1600" dirty="0" err="1">
                <a:latin typeface="Courier" charset="0"/>
                <a:cs typeface="Courier" charset="0"/>
              </a:rPr>
              <a:t>nPC_sel</a:t>
            </a:r>
            <a:r>
              <a:rPr lang="en-US" sz="1600" dirty="0">
                <a:latin typeface="Courier" charset="0"/>
                <a:cs typeface="Courier" charset="0"/>
              </a:rPr>
              <a:t> = </a:t>
            </a:r>
            <a:r>
              <a:rPr lang="ja-JP" altLang="en-US" sz="1600" dirty="0">
                <a:latin typeface="Courier" charset="0"/>
                <a:cs typeface="Courier" charset="0"/>
              </a:rPr>
              <a:t>“</a:t>
            </a:r>
            <a:r>
              <a:rPr lang="en-US" sz="1600" dirty="0">
                <a:latin typeface="Courier" charset="0"/>
                <a:cs typeface="Courier" charset="0"/>
              </a:rPr>
              <a:t>+4</a:t>
            </a:r>
            <a:r>
              <a:rPr lang="ja-JP" altLang="en-US" sz="1600" dirty="0">
                <a:latin typeface="Courier" charset="0"/>
                <a:cs typeface="Courier" charset="0"/>
              </a:rPr>
              <a:t>”</a:t>
            </a:r>
            <a:endParaRPr lang="en-US" sz="1600" dirty="0">
              <a:latin typeface="Courier" charset="0"/>
              <a:cs typeface="Courier" charset="0"/>
            </a:endParaRPr>
          </a:p>
          <a:p>
            <a:pPr>
              <a:spcBef>
                <a:spcPct val="50000"/>
              </a:spcBef>
              <a:tabLst>
                <a:tab pos="914400" algn="l"/>
                <a:tab pos="5092700" algn="l"/>
              </a:tabLst>
            </a:pPr>
            <a:r>
              <a:rPr lang="en-US" sz="1600" dirty="0" err="1">
                <a:latin typeface="Courier" charset="0"/>
                <a:cs typeface="Courier" charset="0"/>
              </a:rPr>
              <a:t>sw</a:t>
            </a:r>
            <a:r>
              <a:rPr lang="en-US" sz="1600" dirty="0">
                <a:latin typeface="Courier" charset="0"/>
                <a:cs typeface="Courier" charset="0"/>
              </a:rPr>
              <a:t>	MEM[ R[</a:t>
            </a:r>
            <a:r>
              <a:rPr lang="en-US" sz="1600" dirty="0" err="1">
                <a:latin typeface="Courier" charset="0"/>
                <a:cs typeface="Courier" charset="0"/>
              </a:rPr>
              <a:t>rs</a:t>
            </a:r>
            <a:r>
              <a:rPr lang="en-US" sz="1600" dirty="0">
                <a:latin typeface="Courier" charset="0"/>
                <a:cs typeface="Courier" charset="0"/>
              </a:rPr>
              <a:t>] + </a:t>
            </a:r>
            <a:r>
              <a:rPr lang="en-US" sz="1600" dirty="0" err="1">
                <a:latin typeface="Courier" charset="0"/>
                <a:cs typeface="Courier" charset="0"/>
              </a:rPr>
              <a:t>sign_ext</a:t>
            </a:r>
            <a:r>
              <a:rPr lang="en-US" sz="1600" dirty="0">
                <a:latin typeface="Courier" charset="0"/>
                <a:cs typeface="Courier" charset="0"/>
              </a:rPr>
              <a:t>(Imm16)]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R[</a:t>
            </a:r>
            <a:r>
              <a:rPr lang="en-US" sz="1600" dirty="0" err="1">
                <a:latin typeface="Courier" charset="0"/>
                <a:cs typeface="Courier" charset="0"/>
              </a:rPr>
              <a:t>rs</a:t>
            </a:r>
            <a:r>
              <a:rPr lang="en-US" sz="1600" dirty="0">
                <a:latin typeface="Courier" charset="0"/>
                <a:cs typeface="Courier" charset="0"/>
              </a:rPr>
              <a:t>];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+ 4</a:t>
            </a:r>
          </a:p>
          <a:p>
            <a:pPr>
              <a:spcBef>
                <a:spcPct val="50000"/>
              </a:spcBef>
              <a:tabLst>
                <a:tab pos="914400" algn="l"/>
                <a:tab pos="5092700" algn="l"/>
              </a:tabLst>
            </a:pPr>
            <a:r>
              <a:rPr lang="en-US" sz="1600" dirty="0">
                <a:latin typeface="Courier" charset="0"/>
                <a:cs typeface="Courier" charset="0"/>
              </a:rPr>
              <a:t>	</a:t>
            </a:r>
            <a:r>
              <a:rPr lang="en-US" sz="1600" dirty="0" err="1">
                <a:latin typeface="Courier" charset="0"/>
                <a:cs typeface="Courier" charset="0"/>
              </a:rPr>
              <a:t>ALUsrc</a:t>
            </a:r>
            <a:r>
              <a:rPr lang="en-US" sz="1600" dirty="0">
                <a:latin typeface="Courier" charset="0"/>
                <a:cs typeface="Courier" charset="0"/>
              </a:rPr>
              <a:t>=</a:t>
            </a:r>
            <a:r>
              <a:rPr lang="en-US" sz="1600" dirty="0" err="1">
                <a:latin typeface="Courier" charset="0"/>
                <a:cs typeface="Courier" charset="0"/>
              </a:rPr>
              <a:t>Im</a:t>
            </a:r>
            <a:r>
              <a:rPr lang="en-US" sz="1600" dirty="0">
                <a:latin typeface="Courier" charset="0"/>
                <a:cs typeface="Courier" charset="0"/>
              </a:rPr>
              <a:t>, </a:t>
            </a:r>
            <a:r>
              <a:rPr lang="en-US" sz="1600" dirty="0" err="1">
                <a:latin typeface="Courier" charset="0"/>
                <a:cs typeface="Courier" charset="0"/>
              </a:rPr>
              <a:t>Extop</a:t>
            </a:r>
            <a:r>
              <a:rPr lang="en-US" sz="1600" dirty="0">
                <a:latin typeface="Courier" charset="0"/>
                <a:cs typeface="Courier" charset="0"/>
              </a:rPr>
              <a:t>=</a:t>
            </a:r>
            <a:r>
              <a:rPr lang="ja-JP" altLang="en-US" sz="1600" dirty="0">
                <a:latin typeface="Courier" charset="0"/>
                <a:cs typeface="Courier" charset="0"/>
              </a:rPr>
              <a:t>“</a:t>
            </a:r>
            <a:r>
              <a:rPr lang="en-US" sz="1600" dirty="0" err="1">
                <a:latin typeface="Courier" charset="0"/>
                <a:cs typeface="Courier" charset="0"/>
              </a:rPr>
              <a:t>sn</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ALUctr</a:t>
            </a:r>
            <a:r>
              <a:rPr lang="en-US" sz="1600" dirty="0">
                <a:latin typeface="Courier" charset="0"/>
                <a:cs typeface="Courier" charset="0"/>
              </a:rPr>
              <a:t> = </a:t>
            </a:r>
            <a:r>
              <a:rPr lang="ja-JP" altLang="en-US" sz="1600" dirty="0">
                <a:latin typeface="Courier" charset="0"/>
                <a:cs typeface="Courier" charset="0"/>
              </a:rPr>
              <a:t>“</a:t>
            </a:r>
            <a:r>
              <a:rPr lang="en-US" sz="1600" dirty="0">
                <a:latin typeface="Courier" charset="0"/>
                <a:cs typeface="Courier" charset="0"/>
              </a:rPr>
              <a:t>ADD</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MemWr</a:t>
            </a:r>
            <a:r>
              <a:rPr lang="en-US" sz="1600" dirty="0">
                <a:latin typeface="Courier" charset="0"/>
                <a:cs typeface="Courier" charset="0"/>
              </a:rPr>
              <a:t>, </a:t>
            </a:r>
            <a:r>
              <a:rPr lang="en-US" sz="1600" dirty="0" err="1">
                <a:latin typeface="Courier" charset="0"/>
                <a:cs typeface="Courier" charset="0"/>
              </a:rPr>
              <a:t>nPC_sel</a:t>
            </a:r>
            <a:r>
              <a:rPr lang="en-US" sz="1600" dirty="0">
                <a:latin typeface="Courier" charset="0"/>
                <a:cs typeface="Courier" charset="0"/>
              </a:rPr>
              <a:t> = </a:t>
            </a:r>
            <a:r>
              <a:rPr lang="ja-JP" altLang="en-US" sz="1600" dirty="0">
                <a:latin typeface="Courier" charset="0"/>
                <a:cs typeface="Courier" charset="0"/>
              </a:rPr>
              <a:t>“</a:t>
            </a:r>
            <a:r>
              <a:rPr lang="en-US" sz="1600" dirty="0">
                <a:latin typeface="Courier" charset="0"/>
                <a:cs typeface="Courier" charset="0"/>
              </a:rPr>
              <a:t>+4</a:t>
            </a:r>
            <a:r>
              <a:rPr lang="ja-JP" altLang="en-US" sz="1600" dirty="0">
                <a:latin typeface="Courier" charset="0"/>
                <a:cs typeface="Courier" charset="0"/>
              </a:rPr>
              <a:t>”</a:t>
            </a:r>
            <a:endParaRPr lang="en-US" sz="1600" dirty="0">
              <a:latin typeface="Courier" charset="0"/>
              <a:cs typeface="Courier" charset="0"/>
            </a:endParaRPr>
          </a:p>
          <a:p>
            <a:pPr>
              <a:spcBef>
                <a:spcPct val="50000"/>
              </a:spcBef>
              <a:tabLst>
                <a:tab pos="914400" algn="l"/>
                <a:tab pos="5092700" algn="l"/>
              </a:tabLst>
            </a:pPr>
            <a:r>
              <a:rPr lang="en-US" sz="1600" dirty="0" err="1">
                <a:latin typeface="Courier" charset="0"/>
                <a:cs typeface="Courier" charset="0"/>
              </a:rPr>
              <a:t>beq</a:t>
            </a:r>
            <a:r>
              <a:rPr lang="en-US" sz="1600" dirty="0">
                <a:latin typeface="Courier" charset="0"/>
                <a:cs typeface="Courier" charset="0"/>
              </a:rPr>
              <a:t>	if (R[</a:t>
            </a:r>
            <a:r>
              <a:rPr lang="en-US" sz="1600" dirty="0" err="1">
                <a:latin typeface="Courier" charset="0"/>
                <a:cs typeface="Courier" charset="0"/>
              </a:rPr>
              <a:t>rs</a:t>
            </a:r>
            <a:r>
              <a:rPr lang="en-US" sz="1600" dirty="0">
                <a:latin typeface="Courier" charset="0"/>
                <a:cs typeface="Courier" charset="0"/>
              </a:rPr>
              <a:t>] == R[</a:t>
            </a:r>
            <a:r>
              <a:rPr lang="en-US" sz="1600" dirty="0" err="1">
                <a:latin typeface="Courier" charset="0"/>
                <a:cs typeface="Courier" charset="0"/>
              </a:rPr>
              <a:t>rt</a:t>
            </a:r>
            <a:r>
              <a:rPr lang="en-US" sz="1600" dirty="0">
                <a:latin typeface="Courier" charset="0"/>
                <a:cs typeface="Courier" charset="0"/>
              </a:rPr>
              <a:t>]) then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a:t>
            </a:r>
            <a:r>
              <a:rPr lang="en-US" sz="1600" dirty="0" err="1">
                <a:latin typeface="Courier" charset="0"/>
                <a:cs typeface="Courier" charset="0"/>
              </a:rPr>
              <a:t>sign_ext</a:t>
            </a:r>
            <a:r>
              <a:rPr lang="en-US" sz="1600" dirty="0">
                <a:latin typeface="Courier" charset="0"/>
                <a:cs typeface="Courier" charset="0"/>
              </a:rPr>
              <a:t>(Imm16)] || 00</a:t>
            </a:r>
            <a:br>
              <a:rPr lang="en-US" sz="1600" dirty="0">
                <a:latin typeface="Courier" charset="0"/>
                <a:cs typeface="Courier" charset="0"/>
              </a:rPr>
            </a:br>
            <a:r>
              <a:rPr lang="en-US" sz="1600" dirty="0">
                <a:latin typeface="Courier" charset="0"/>
                <a:cs typeface="Courier" charset="0"/>
              </a:rPr>
              <a:t>	else PC </a:t>
            </a:r>
            <a:r>
              <a:rPr lang="en-US" sz="1600" dirty="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PC + 4</a:t>
            </a:r>
          </a:p>
          <a:p>
            <a:pPr>
              <a:spcBef>
                <a:spcPct val="50000"/>
              </a:spcBef>
              <a:tabLst>
                <a:tab pos="914400" algn="l"/>
                <a:tab pos="5092700" algn="l"/>
              </a:tabLst>
            </a:pPr>
            <a:r>
              <a:rPr lang="en-US" sz="1600" dirty="0">
                <a:latin typeface="Courier" charset="0"/>
                <a:cs typeface="Courier" charset="0"/>
              </a:rPr>
              <a:t>	</a:t>
            </a:r>
            <a:r>
              <a:rPr lang="en-US" sz="1600" dirty="0" err="1">
                <a:latin typeface="Courier" charset="0"/>
                <a:cs typeface="Courier" charset="0"/>
              </a:rPr>
              <a:t>nPC_sel</a:t>
            </a:r>
            <a:r>
              <a:rPr lang="en-US" sz="1600" dirty="0">
                <a:latin typeface="Courier" charset="0"/>
                <a:cs typeface="Courier" charset="0"/>
              </a:rPr>
              <a:t> = </a:t>
            </a:r>
            <a:r>
              <a:rPr lang="ja-JP" altLang="en-US" sz="1600" dirty="0">
                <a:latin typeface="Courier" charset="0"/>
                <a:cs typeface="Courier" charset="0"/>
              </a:rPr>
              <a:t>“</a:t>
            </a:r>
            <a:r>
              <a:rPr lang="en-US" sz="1600" dirty="0" err="1">
                <a:latin typeface="Courier" charset="0"/>
                <a:cs typeface="Courier" charset="0"/>
              </a:rPr>
              <a:t>br</a:t>
            </a:r>
            <a:r>
              <a:rPr lang="ja-JP" altLang="en-US" sz="1600" dirty="0">
                <a:latin typeface="Courier" charset="0"/>
                <a:cs typeface="Courier" charset="0"/>
              </a:rPr>
              <a:t>”</a:t>
            </a:r>
            <a:r>
              <a:rPr lang="en-US" sz="1600" dirty="0">
                <a:latin typeface="Courier" charset="0"/>
                <a:cs typeface="Courier" charset="0"/>
              </a:rPr>
              <a:t>,  </a:t>
            </a:r>
            <a:r>
              <a:rPr lang="en-US" sz="1600" dirty="0" err="1">
                <a:latin typeface="Courier" charset="0"/>
                <a:cs typeface="Courier" charset="0"/>
              </a:rPr>
              <a:t>ALUctr</a:t>
            </a:r>
            <a:r>
              <a:rPr lang="en-US" sz="1600" dirty="0">
                <a:latin typeface="Courier" charset="0"/>
                <a:cs typeface="Courier" charset="0"/>
              </a:rPr>
              <a:t> = </a:t>
            </a:r>
            <a:r>
              <a:rPr lang="ja-JP" altLang="en-US" sz="1600" dirty="0">
                <a:latin typeface="Courier" charset="0"/>
                <a:cs typeface="Courier" charset="0"/>
              </a:rPr>
              <a:t>“</a:t>
            </a:r>
            <a:r>
              <a:rPr lang="en-US" sz="1600" dirty="0">
                <a:latin typeface="Courier" charset="0"/>
                <a:cs typeface="Courier" charset="0"/>
              </a:rPr>
              <a:t>SUB</a:t>
            </a:r>
            <a:r>
              <a:rPr lang="ja-JP" altLang="en-US" sz="1600" dirty="0">
                <a:latin typeface="Courier" charset="0"/>
                <a:cs typeface="Courier" charset="0"/>
              </a:rPr>
              <a:t>”</a:t>
            </a:r>
            <a:endParaRPr lang="en-US" sz="1600" dirty="0">
              <a:latin typeface="Courier" charset="0"/>
              <a:cs typeface="Courier" charset="0"/>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26</a:t>
            </a:fld>
            <a:endParaRPr lang="en-US"/>
          </a:p>
        </p:txBody>
      </p:sp>
    </p:spTree>
    <p:extLst>
      <p:ext uri="{BB962C8B-B14F-4D97-AF65-F5344CB8AC3E}">
        <p14:creationId xmlns:p14="http://schemas.microsoft.com/office/powerpoint/2010/main" val="41134596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638"/>
            <a:ext cx="8229600" cy="1143000"/>
          </a:xfrm>
        </p:spPr>
        <p:txBody>
          <a:bodyPr/>
          <a:lstStyle/>
          <a:p>
            <a:r>
              <a:rPr lang="en-US" sz="4000">
                <a:latin typeface="Calibri" charset="0"/>
                <a:ea typeface="ＭＳ Ｐゴシック" charset="0"/>
                <a:cs typeface="ＭＳ Ｐゴシック" charset="0"/>
              </a:rPr>
              <a:t>Summary of the Control Signals (2/2)</a:t>
            </a:r>
          </a:p>
        </p:txBody>
      </p:sp>
      <p:grpSp>
        <p:nvGrpSpPr>
          <p:cNvPr id="54278" name="Group 3"/>
          <p:cNvGrpSpPr>
            <a:grpSpLocks/>
          </p:cNvGrpSpPr>
          <p:nvPr/>
        </p:nvGrpSpPr>
        <p:grpSpPr bwMode="auto">
          <a:xfrm>
            <a:off x="1066800" y="1731963"/>
            <a:ext cx="6858000" cy="3086100"/>
            <a:chOff x="672" y="952"/>
            <a:chExt cx="4320" cy="1944"/>
          </a:xfrm>
        </p:grpSpPr>
        <p:grpSp>
          <p:nvGrpSpPr>
            <p:cNvPr id="54363" name="Group 4"/>
            <p:cNvGrpSpPr>
              <a:grpSpLocks/>
            </p:cNvGrpSpPr>
            <p:nvPr/>
          </p:nvGrpSpPr>
          <p:grpSpPr bwMode="auto">
            <a:xfrm>
              <a:off x="672" y="952"/>
              <a:ext cx="4320" cy="1944"/>
              <a:chOff x="672" y="952"/>
              <a:chExt cx="4320" cy="1944"/>
            </a:xfrm>
          </p:grpSpPr>
          <p:sp>
            <p:nvSpPr>
              <p:cNvPr id="64667"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a:t>
                </a:r>
              </a:p>
            </p:txBody>
          </p:sp>
          <p:sp>
            <p:nvSpPr>
              <p:cNvPr id="64668"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sub</a:t>
                </a:r>
              </a:p>
            </p:txBody>
          </p:sp>
          <p:sp>
            <p:nvSpPr>
              <p:cNvPr id="64669"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a:t>
                </a:r>
              </a:p>
            </p:txBody>
          </p:sp>
          <p:sp>
            <p:nvSpPr>
              <p:cNvPr id="64670" name="Rectangle 8"/>
              <p:cNvSpPr>
                <a:spLocks noChangeArrowheads="1"/>
              </p:cNvSpPr>
              <p:nvPr/>
            </p:nvSpPr>
            <p:spPr bwMode="auto">
              <a:xfrm>
                <a:off x="3155" y="956"/>
                <a:ext cx="24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lw</a:t>
                </a:r>
              </a:p>
            </p:txBody>
          </p:sp>
          <p:sp>
            <p:nvSpPr>
              <p:cNvPr id="64671" name="Rectangle 9"/>
              <p:cNvSpPr>
                <a:spLocks noChangeArrowheads="1"/>
              </p:cNvSpPr>
              <p:nvPr/>
            </p:nvSpPr>
            <p:spPr bwMode="auto">
              <a:xfrm>
                <a:off x="3635" y="956"/>
                <a:ext cx="26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sw</a:t>
                </a:r>
              </a:p>
            </p:txBody>
          </p:sp>
          <p:sp>
            <p:nvSpPr>
              <p:cNvPr id="64672" name="Rectangle 10"/>
              <p:cNvSpPr>
                <a:spLocks noChangeArrowheads="1"/>
              </p:cNvSpPr>
              <p:nvPr/>
            </p:nvSpPr>
            <p:spPr bwMode="auto">
              <a:xfrm>
                <a:off x="4115" y="956"/>
                <a:ext cx="31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beq</a:t>
                </a:r>
              </a:p>
            </p:txBody>
          </p:sp>
          <p:sp>
            <p:nvSpPr>
              <p:cNvPr id="64673"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74" name="Rectangle 12"/>
              <p:cNvSpPr>
                <a:spLocks noChangeArrowheads="1"/>
              </p:cNvSpPr>
              <p:nvPr/>
            </p:nvSpPr>
            <p:spPr bwMode="auto">
              <a:xfrm>
                <a:off x="755" y="1148"/>
                <a:ext cx="48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RegDst</a:t>
                </a:r>
              </a:p>
            </p:txBody>
          </p:sp>
          <p:sp>
            <p:nvSpPr>
              <p:cNvPr id="64675" name="Rectangle 13"/>
              <p:cNvSpPr>
                <a:spLocks noChangeArrowheads="1"/>
              </p:cNvSpPr>
              <p:nvPr/>
            </p:nvSpPr>
            <p:spPr bwMode="auto">
              <a:xfrm>
                <a:off x="755" y="1340"/>
                <a:ext cx="503"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ALUSrc</a:t>
                </a:r>
              </a:p>
            </p:txBody>
          </p:sp>
          <p:sp>
            <p:nvSpPr>
              <p:cNvPr id="64676"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MemtoReg</a:t>
                </a:r>
              </a:p>
            </p:txBody>
          </p:sp>
          <p:sp>
            <p:nvSpPr>
              <p:cNvPr id="64677" name="Rectangle 15"/>
              <p:cNvSpPr>
                <a:spLocks noChangeArrowheads="1"/>
              </p:cNvSpPr>
              <p:nvPr/>
            </p:nvSpPr>
            <p:spPr bwMode="auto">
              <a:xfrm>
                <a:off x="755" y="1724"/>
                <a:ext cx="61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RegWrite</a:t>
                </a:r>
              </a:p>
            </p:txBody>
          </p:sp>
          <p:sp>
            <p:nvSpPr>
              <p:cNvPr id="64678"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MemWrite</a:t>
                </a:r>
              </a:p>
            </p:txBody>
          </p:sp>
          <p:sp>
            <p:nvSpPr>
              <p:cNvPr id="64679" name="Rectangle 17"/>
              <p:cNvSpPr>
                <a:spLocks noChangeArrowheads="1"/>
              </p:cNvSpPr>
              <p:nvPr/>
            </p:nvSpPr>
            <p:spPr bwMode="auto">
              <a:xfrm>
                <a:off x="755" y="2108"/>
                <a:ext cx="47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nPCsel</a:t>
                </a:r>
              </a:p>
            </p:txBody>
          </p:sp>
          <p:sp>
            <p:nvSpPr>
              <p:cNvPr id="64680" name="Rectangle 18"/>
              <p:cNvSpPr>
                <a:spLocks noChangeArrowheads="1"/>
              </p:cNvSpPr>
              <p:nvPr/>
            </p:nvSpPr>
            <p:spPr bwMode="auto">
              <a:xfrm>
                <a:off x="755" y="2300"/>
                <a:ext cx="40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81" name="Rectangle 19"/>
              <p:cNvSpPr>
                <a:spLocks noChangeArrowheads="1"/>
              </p:cNvSpPr>
              <p:nvPr/>
            </p:nvSpPr>
            <p:spPr bwMode="auto">
              <a:xfrm>
                <a:off x="755" y="2492"/>
                <a:ext cx="43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ExtOp</a:t>
                </a:r>
              </a:p>
            </p:txBody>
          </p:sp>
          <p:sp>
            <p:nvSpPr>
              <p:cNvPr id="64682" name="Rectangle 20"/>
              <p:cNvSpPr>
                <a:spLocks noChangeArrowheads="1"/>
              </p:cNvSpPr>
              <p:nvPr/>
            </p:nvSpPr>
            <p:spPr bwMode="auto">
              <a:xfrm>
                <a:off x="755" y="2684"/>
                <a:ext cx="778"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ALUctr&lt;2:0&gt;</a:t>
                </a:r>
              </a:p>
            </p:txBody>
          </p:sp>
          <p:sp>
            <p:nvSpPr>
              <p:cNvPr id="64683"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4"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5"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6"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7"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8"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9"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0"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1"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2"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3"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4"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5"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6"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7"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8"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9"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0"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1"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2"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64604" name="Rectangle 41"/>
            <p:cNvSpPr>
              <a:spLocks noChangeArrowheads="1"/>
            </p:cNvSpPr>
            <p:nvPr/>
          </p:nvSpPr>
          <p:spPr bwMode="auto">
            <a:xfrm>
              <a:off x="176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5" name="Rectangle 42"/>
            <p:cNvSpPr>
              <a:spLocks noChangeArrowheads="1"/>
            </p:cNvSpPr>
            <p:nvPr/>
          </p:nvSpPr>
          <p:spPr bwMode="auto">
            <a:xfrm>
              <a:off x="17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6" name="Rectangle 43"/>
            <p:cNvSpPr>
              <a:spLocks noChangeArrowheads="1"/>
            </p:cNvSpPr>
            <p:nvPr/>
          </p:nvSpPr>
          <p:spPr bwMode="auto">
            <a:xfrm>
              <a:off x="176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7" name="Rectangle 44"/>
            <p:cNvSpPr>
              <a:spLocks noChangeArrowheads="1"/>
            </p:cNvSpPr>
            <p:nvPr/>
          </p:nvSpPr>
          <p:spPr bwMode="auto">
            <a:xfrm>
              <a:off x="17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8" name="Rectangle 45"/>
            <p:cNvSpPr>
              <a:spLocks noChangeArrowheads="1"/>
            </p:cNvSpPr>
            <p:nvPr/>
          </p:nvSpPr>
          <p:spPr bwMode="auto">
            <a:xfrm>
              <a:off x="17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9" name="Rectangle 46"/>
            <p:cNvSpPr>
              <a:spLocks noChangeArrowheads="1"/>
            </p:cNvSpPr>
            <p:nvPr/>
          </p:nvSpPr>
          <p:spPr bwMode="auto">
            <a:xfrm>
              <a:off x="17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0" name="Rectangle 47"/>
            <p:cNvSpPr>
              <a:spLocks noChangeArrowheads="1"/>
            </p:cNvSpPr>
            <p:nvPr/>
          </p:nvSpPr>
          <p:spPr bwMode="auto">
            <a:xfrm>
              <a:off x="17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1"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12"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13" name="Rectangle 50"/>
            <p:cNvSpPr>
              <a:spLocks noChangeArrowheads="1"/>
            </p:cNvSpPr>
            <p:nvPr/>
          </p:nvSpPr>
          <p:spPr bwMode="auto">
            <a:xfrm>
              <a:off x="224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4" name="Rectangle 51"/>
            <p:cNvSpPr>
              <a:spLocks noChangeArrowheads="1"/>
            </p:cNvSpPr>
            <p:nvPr/>
          </p:nvSpPr>
          <p:spPr bwMode="auto">
            <a:xfrm>
              <a:off x="224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5" name="Rectangle 52"/>
            <p:cNvSpPr>
              <a:spLocks noChangeArrowheads="1"/>
            </p:cNvSpPr>
            <p:nvPr/>
          </p:nvSpPr>
          <p:spPr bwMode="auto">
            <a:xfrm>
              <a:off x="224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6" name="Rectangle 53"/>
            <p:cNvSpPr>
              <a:spLocks noChangeArrowheads="1"/>
            </p:cNvSpPr>
            <p:nvPr/>
          </p:nvSpPr>
          <p:spPr bwMode="auto">
            <a:xfrm>
              <a:off x="22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7" name="Rectangle 54"/>
            <p:cNvSpPr>
              <a:spLocks noChangeArrowheads="1"/>
            </p:cNvSpPr>
            <p:nvPr/>
          </p:nvSpPr>
          <p:spPr bwMode="auto">
            <a:xfrm>
              <a:off x="22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8" name="Rectangle 55"/>
            <p:cNvSpPr>
              <a:spLocks noChangeArrowheads="1"/>
            </p:cNvSpPr>
            <p:nvPr/>
          </p:nvSpPr>
          <p:spPr bwMode="auto">
            <a:xfrm>
              <a:off x="224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9" name="Rectangle 56"/>
            <p:cNvSpPr>
              <a:spLocks noChangeArrowheads="1"/>
            </p:cNvSpPr>
            <p:nvPr/>
          </p:nvSpPr>
          <p:spPr bwMode="auto">
            <a:xfrm>
              <a:off x="22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0"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21" name="Rectangle 58"/>
            <p:cNvSpPr>
              <a:spLocks noChangeArrowheads="1"/>
            </p:cNvSpPr>
            <p:nvPr/>
          </p:nvSpPr>
          <p:spPr bwMode="auto">
            <a:xfrm>
              <a:off x="2078" y="2684"/>
              <a:ext cx="55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Subtract</a:t>
              </a:r>
            </a:p>
          </p:txBody>
        </p:sp>
        <p:sp>
          <p:nvSpPr>
            <p:cNvPr id="64622" name="Rectangle 59"/>
            <p:cNvSpPr>
              <a:spLocks noChangeArrowheads="1"/>
            </p:cNvSpPr>
            <p:nvPr/>
          </p:nvSpPr>
          <p:spPr bwMode="auto">
            <a:xfrm>
              <a:off x="272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3" name="Rectangle 60"/>
            <p:cNvSpPr>
              <a:spLocks noChangeArrowheads="1"/>
            </p:cNvSpPr>
            <p:nvPr/>
          </p:nvSpPr>
          <p:spPr bwMode="auto">
            <a:xfrm>
              <a:off x="272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4" name="Rectangle 61"/>
            <p:cNvSpPr>
              <a:spLocks noChangeArrowheads="1"/>
            </p:cNvSpPr>
            <p:nvPr/>
          </p:nvSpPr>
          <p:spPr bwMode="auto">
            <a:xfrm>
              <a:off x="272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5" name="Rectangle 62"/>
            <p:cNvSpPr>
              <a:spLocks noChangeArrowheads="1"/>
            </p:cNvSpPr>
            <p:nvPr/>
          </p:nvSpPr>
          <p:spPr bwMode="auto">
            <a:xfrm>
              <a:off x="272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6" name="Rectangle 63"/>
            <p:cNvSpPr>
              <a:spLocks noChangeArrowheads="1"/>
            </p:cNvSpPr>
            <p:nvPr/>
          </p:nvSpPr>
          <p:spPr bwMode="auto">
            <a:xfrm>
              <a:off x="272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7" name="Rectangle 64"/>
            <p:cNvSpPr>
              <a:spLocks noChangeArrowheads="1"/>
            </p:cNvSpPr>
            <p:nvPr/>
          </p:nvSpPr>
          <p:spPr bwMode="auto">
            <a:xfrm>
              <a:off x="272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8" name="Rectangle 65"/>
            <p:cNvSpPr>
              <a:spLocks noChangeArrowheads="1"/>
            </p:cNvSpPr>
            <p:nvPr/>
          </p:nvSpPr>
          <p:spPr bwMode="auto">
            <a:xfrm>
              <a:off x="272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9" name="Rectangle 66"/>
            <p:cNvSpPr>
              <a:spLocks noChangeArrowheads="1"/>
            </p:cNvSpPr>
            <p:nvPr/>
          </p:nvSpPr>
          <p:spPr bwMode="auto">
            <a:xfrm>
              <a:off x="272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0"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Or</a:t>
              </a:r>
            </a:p>
          </p:txBody>
        </p:sp>
        <p:sp>
          <p:nvSpPr>
            <p:cNvPr id="64631" name="Rectangle 68"/>
            <p:cNvSpPr>
              <a:spLocks noChangeArrowheads="1"/>
            </p:cNvSpPr>
            <p:nvPr/>
          </p:nvSpPr>
          <p:spPr bwMode="auto">
            <a:xfrm>
              <a:off x="320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2" name="Rectangle 69"/>
            <p:cNvSpPr>
              <a:spLocks noChangeArrowheads="1"/>
            </p:cNvSpPr>
            <p:nvPr/>
          </p:nvSpPr>
          <p:spPr bwMode="auto">
            <a:xfrm>
              <a:off x="320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3" name="Rectangle 70"/>
            <p:cNvSpPr>
              <a:spLocks noChangeArrowheads="1"/>
            </p:cNvSpPr>
            <p:nvPr/>
          </p:nvSpPr>
          <p:spPr bwMode="auto">
            <a:xfrm>
              <a:off x="320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4" name="Rectangle 71"/>
            <p:cNvSpPr>
              <a:spLocks noChangeArrowheads="1"/>
            </p:cNvSpPr>
            <p:nvPr/>
          </p:nvSpPr>
          <p:spPr bwMode="auto">
            <a:xfrm>
              <a:off x="320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5" name="Rectangle 72"/>
            <p:cNvSpPr>
              <a:spLocks noChangeArrowheads="1"/>
            </p:cNvSpPr>
            <p:nvPr/>
          </p:nvSpPr>
          <p:spPr bwMode="auto">
            <a:xfrm>
              <a:off x="320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6" name="Rectangle 73"/>
            <p:cNvSpPr>
              <a:spLocks noChangeArrowheads="1"/>
            </p:cNvSpPr>
            <p:nvPr/>
          </p:nvSpPr>
          <p:spPr bwMode="auto">
            <a:xfrm>
              <a:off x="320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7" name="Rectangle 74"/>
            <p:cNvSpPr>
              <a:spLocks noChangeArrowheads="1"/>
            </p:cNvSpPr>
            <p:nvPr/>
          </p:nvSpPr>
          <p:spPr bwMode="auto">
            <a:xfrm>
              <a:off x="320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8" name="Rectangle 75"/>
            <p:cNvSpPr>
              <a:spLocks noChangeArrowheads="1"/>
            </p:cNvSpPr>
            <p:nvPr/>
          </p:nvSpPr>
          <p:spPr bwMode="auto">
            <a:xfrm>
              <a:off x="320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9"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0"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1" name="Rectangle 78"/>
            <p:cNvSpPr>
              <a:spLocks noChangeArrowheads="1"/>
            </p:cNvSpPr>
            <p:nvPr/>
          </p:nvSpPr>
          <p:spPr bwMode="auto">
            <a:xfrm>
              <a:off x="368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2"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3" name="Rectangle 80"/>
            <p:cNvSpPr>
              <a:spLocks noChangeArrowheads="1"/>
            </p:cNvSpPr>
            <p:nvPr/>
          </p:nvSpPr>
          <p:spPr bwMode="auto">
            <a:xfrm>
              <a:off x="368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4" name="Rectangle 81"/>
            <p:cNvSpPr>
              <a:spLocks noChangeArrowheads="1"/>
            </p:cNvSpPr>
            <p:nvPr/>
          </p:nvSpPr>
          <p:spPr bwMode="auto">
            <a:xfrm>
              <a:off x="368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5" name="Rectangle 82"/>
            <p:cNvSpPr>
              <a:spLocks noChangeArrowheads="1"/>
            </p:cNvSpPr>
            <p:nvPr/>
          </p:nvSpPr>
          <p:spPr bwMode="auto">
            <a:xfrm>
              <a:off x="368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6" name="Rectangle 83"/>
            <p:cNvSpPr>
              <a:spLocks noChangeArrowheads="1"/>
            </p:cNvSpPr>
            <p:nvPr/>
          </p:nvSpPr>
          <p:spPr bwMode="auto">
            <a:xfrm>
              <a:off x="368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7" name="Rectangle 84"/>
            <p:cNvSpPr>
              <a:spLocks noChangeArrowheads="1"/>
            </p:cNvSpPr>
            <p:nvPr/>
          </p:nvSpPr>
          <p:spPr bwMode="auto">
            <a:xfrm>
              <a:off x="368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8"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9"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0" name="Rectangle 87"/>
            <p:cNvSpPr>
              <a:spLocks noChangeArrowheads="1"/>
            </p:cNvSpPr>
            <p:nvPr/>
          </p:nvSpPr>
          <p:spPr bwMode="auto">
            <a:xfrm>
              <a:off x="41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1"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2" name="Rectangle 89"/>
            <p:cNvSpPr>
              <a:spLocks noChangeArrowheads="1"/>
            </p:cNvSpPr>
            <p:nvPr/>
          </p:nvSpPr>
          <p:spPr bwMode="auto">
            <a:xfrm>
              <a:off x="41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3" name="Rectangle 90"/>
            <p:cNvSpPr>
              <a:spLocks noChangeArrowheads="1"/>
            </p:cNvSpPr>
            <p:nvPr/>
          </p:nvSpPr>
          <p:spPr bwMode="auto">
            <a:xfrm>
              <a:off x="41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4" name="Rectangle 91"/>
            <p:cNvSpPr>
              <a:spLocks noChangeArrowheads="1"/>
            </p:cNvSpPr>
            <p:nvPr/>
          </p:nvSpPr>
          <p:spPr bwMode="auto">
            <a:xfrm>
              <a:off x="41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55" name="Rectangle 92"/>
            <p:cNvSpPr>
              <a:spLocks noChangeArrowheads="1"/>
            </p:cNvSpPr>
            <p:nvPr/>
          </p:nvSpPr>
          <p:spPr bwMode="auto">
            <a:xfrm>
              <a:off x="41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6"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7" name="Rectangle 94"/>
            <p:cNvSpPr>
              <a:spLocks noChangeArrowheads="1"/>
            </p:cNvSpPr>
            <p:nvPr/>
          </p:nvSpPr>
          <p:spPr bwMode="auto">
            <a:xfrm>
              <a:off x="3997" y="2673"/>
              <a:ext cx="555"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Subtract</a:t>
              </a:r>
            </a:p>
          </p:txBody>
        </p:sp>
        <p:sp>
          <p:nvSpPr>
            <p:cNvPr id="64658"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9"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0"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1" name="Rectangle 98"/>
            <p:cNvSpPr>
              <a:spLocks noChangeArrowheads="1"/>
            </p:cNvSpPr>
            <p:nvPr/>
          </p:nvSpPr>
          <p:spPr bwMode="auto">
            <a:xfrm>
              <a:off x="46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2" name="Rectangle 99"/>
            <p:cNvSpPr>
              <a:spLocks noChangeArrowheads="1"/>
            </p:cNvSpPr>
            <p:nvPr/>
          </p:nvSpPr>
          <p:spPr bwMode="auto">
            <a:xfrm>
              <a:off x="46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3" name="Rectangle 100"/>
            <p:cNvSpPr>
              <a:spLocks noChangeArrowheads="1"/>
            </p:cNvSpPr>
            <p:nvPr/>
          </p:nvSpPr>
          <p:spPr bwMode="auto">
            <a:xfrm>
              <a:off x="4643" y="2108"/>
              <a:ext cx="17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t>
              </a:r>
            </a:p>
          </p:txBody>
        </p:sp>
        <p:sp>
          <p:nvSpPr>
            <p:cNvPr id="64664" name="Rectangle 101"/>
            <p:cNvSpPr>
              <a:spLocks noChangeArrowheads="1"/>
            </p:cNvSpPr>
            <p:nvPr/>
          </p:nvSpPr>
          <p:spPr bwMode="auto">
            <a:xfrm>
              <a:off x="46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65"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6"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 x</a:t>
              </a:r>
            </a:p>
          </p:txBody>
        </p:sp>
      </p:grpSp>
      <p:sp>
        <p:nvSpPr>
          <p:cNvPr id="64516" name="Line 104"/>
          <p:cNvSpPr>
            <a:spLocks noChangeShapeType="1"/>
          </p:cNvSpPr>
          <p:nvPr/>
        </p:nvSpPr>
        <p:spPr bwMode="auto">
          <a:xfrm>
            <a:off x="2603500" y="14398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280" name="Group 105"/>
          <p:cNvGrpSpPr>
            <a:grpSpLocks/>
          </p:cNvGrpSpPr>
          <p:nvPr/>
        </p:nvGrpSpPr>
        <p:grpSpPr bwMode="auto">
          <a:xfrm>
            <a:off x="544513" y="4903788"/>
            <a:ext cx="8489950" cy="1555750"/>
            <a:chOff x="323" y="3068"/>
            <a:chExt cx="5348" cy="980"/>
          </a:xfrm>
        </p:grpSpPr>
        <p:grpSp>
          <p:nvGrpSpPr>
            <p:cNvPr id="54308" name="Group 106"/>
            <p:cNvGrpSpPr>
              <a:grpSpLocks/>
            </p:cNvGrpSpPr>
            <p:nvPr/>
          </p:nvGrpSpPr>
          <p:grpSpPr bwMode="auto">
            <a:xfrm>
              <a:off x="868" y="3825"/>
              <a:ext cx="3832" cy="223"/>
              <a:chOff x="868" y="3825"/>
              <a:chExt cx="3832" cy="223"/>
            </a:xfrm>
          </p:grpSpPr>
          <p:sp>
            <p:nvSpPr>
              <p:cNvPr id="64597"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58" name="Group 108"/>
              <p:cNvGrpSpPr>
                <a:grpSpLocks/>
              </p:cNvGrpSpPr>
              <p:nvPr/>
            </p:nvGrpSpPr>
            <p:grpSpPr bwMode="auto">
              <a:xfrm>
                <a:off x="868" y="3836"/>
                <a:ext cx="664" cy="212"/>
                <a:chOff x="868" y="3836"/>
                <a:chExt cx="664" cy="212"/>
              </a:xfrm>
            </p:grpSpPr>
            <p:sp>
              <p:nvSpPr>
                <p:cNvPr id="64601"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2" name="Rectangle 110"/>
                <p:cNvSpPr>
                  <a:spLocks noChangeArrowheads="1"/>
                </p:cNvSpPr>
                <p:nvPr/>
              </p:nvSpPr>
              <p:spPr bwMode="auto">
                <a:xfrm>
                  <a:off x="1061" y="383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sp>
            <p:nvSpPr>
              <p:cNvPr id="64599"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0" name="Rectangle 112"/>
              <p:cNvSpPr>
                <a:spLocks noChangeArrowheads="1"/>
              </p:cNvSpPr>
              <p:nvPr/>
            </p:nvSpPr>
            <p:spPr bwMode="auto">
              <a:xfrm>
                <a:off x="2542" y="382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grpSp>
          <p:nvGrpSpPr>
            <p:cNvPr id="54309" name="Group 113"/>
            <p:cNvGrpSpPr>
              <a:grpSpLocks/>
            </p:cNvGrpSpPr>
            <p:nvPr/>
          </p:nvGrpSpPr>
          <p:grpSpPr bwMode="auto">
            <a:xfrm>
              <a:off x="803" y="3068"/>
              <a:ext cx="3973" cy="404"/>
              <a:chOff x="803" y="3068"/>
              <a:chExt cx="3973" cy="404"/>
            </a:xfrm>
          </p:grpSpPr>
          <p:grpSp>
            <p:nvGrpSpPr>
              <p:cNvPr id="54329"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38" name="Group 116"/>
                <p:cNvGrpSpPr>
                  <a:grpSpLocks/>
                </p:cNvGrpSpPr>
                <p:nvPr/>
              </p:nvGrpSpPr>
              <p:grpSpPr bwMode="auto">
                <a:xfrm>
                  <a:off x="868" y="3260"/>
                  <a:ext cx="3832" cy="212"/>
                  <a:chOff x="868" y="3260"/>
                  <a:chExt cx="3832" cy="212"/>
                </a:xfrm>
              </p:grpSpPr>
              <p:grpSp>
                <p:nvGrpSpPr>
                  <p:cNvPr id="54339"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40"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41"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54342"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54343"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54344"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grpSp>
          <p:nvGrpSpPr>
            <p:cNvPr id="54310" name="Group 142"/>
            <p:cNvGrpSpPr>
              <a:grpSpLocks/>
            </p:cNvGrpSpPr>
            <p:nvPr/>
          </p:nvGrpSpPr>
          <p:grpSpPr bwMode="auto">
            <a:xfrm>
              <a:off x="868" y="3537"/>
              <a:ext cx="3832" cy="22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18"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19"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20"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grpSp>
        <p:sp>
          <p:nvSpPr>
            <p:cNvPr id="64551"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R-type</a:t>
              </a:r>
            </a:p>
          </p:txBody>
        </p:sp>
        <p:sp>
          <p:nvSpPr>
            <p:cNvPr id="64552"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I-type</a:t>
              </a:r>
            </a:p>
          </p:txBody>
        </p:sp>
        <p:sp>
          <p:nvSpPr>
            <p:cNvPr id="64553"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64554"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 sub</a:t>
              </a:r>
            </a:p>
          </p:txBody>
        </p:sp>
        <p:sp>
          <p:nvSpPr>
            <p:cNvPr id="64555"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 lw, sw, beq</a:t>
              </a:r>
            </a:p>
          </p:txBody>
        </p:sp>
        <p:sp>
          <p:nvSpPr>
            <p:cNvPr id="64556" name="Rectangle 160"/>
            <p:cNvSpPr>
              <a:spLocks noChangeArrowheads="1"/>
            </p:cNvSpPr>
            <p:nvPr/>
          </p:nvSpPr>
          <p:spPr bwMode="auto">
            <a:xfrm>
              <a:off x="4739" y="3825"/>
              <a:ext cx="406"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jump</a:t>
              </a:r>
            </a:p>
          </p:txBody>
        </p:sp>
      </p:gr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00 0100</a:t>
            </a:r>
          </a:p>
        </p:txBody>
      </p:sp>
      <p:sp>
        <p:nvSpPr>
          <p:cNvPr id="64526" name="Rectangle 169"/>
          <p:cNvSpPr>
            <a:spLocks noChangeArrowheads="1"/>
          </p:cNvSpPr>
          <p:nvPr/>
        </p:nvSpPr>
        <p:spPr bwMode="auto">
          <a:xfrm>
            <a:off x="714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00 0010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8" name="Line 171"/>
          <p:cNvSpPr>
            <a:spLocks noChangeShapeType="1"/>
          </p:cNvSpPr>
          <p:nvPr/>
        </p:nvSpPr>
        <p:spPr bwMode="auto">
          <a:xfrm>
            <a:off x="2603500" y="11350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4" name="Line 177"/>
          <p:cNvSpPr>
            <a:spLocks noChangeShapeType="1"/>
          </p:cNvSpPr>
          <p:nvPr/>
        </p:nvSpPr>
        <p:spPr bwMode="auto">
          <a:xfrm flipV="1">
            <a:off x="7162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5" name="Line 178"/>
          <p:cNvSpPr>
            <a:spLocks noChangeShapeType="1"/>
          </p:cNvSpPr>
          <p:nvPr/>
        </p:nvSpPr>
        <p:spPr bwMode="auto">
          <a:xfrm flipV="1">
            <a:off x="792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We Don’t Care :-)</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27</a:t>
            </a:fld>
            <a:endParaRPr lang="en-US"/>
          </a:p>
        </p:txBody>
      </p:sp>
    </p:spTree>
    <p:extLst>
      <p:ext uri="{BB962C8B-B14F-4D97-AF65-F5344CB8AC3E}">
        <p14:creationId xmlns:p14="http://schemas.microsoft.com/office/powerpoint/2010/main" val="186121335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Boolean Expressions for Controller</a:t>
            </a:r>
          </a:p>
        </p:txBody>
      </p:sp>
      <p:sp>
        <p:nvSpPr>
          <p:cNvPr id="56326" name="Rectangle 3"/>
          <p:cNvSpPr>
            <a:spLocks noChangeArrowheads="1"/>
          </p:cNvSpPr>
          <p:nvPr/>
        </p:nvSpPr>
        <p:spPr bwMode="auto">
          <a:xfrm>
            <a:off x="473075" y="1412875"/>
            <a:ext cx="8780463" cy="5137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dirty="0" err="1">
                <a:latin typeface="Courier" charset="0"/>
                <a:cs typeface="Courier" charset="0"/>
              </a:rPr>
              <a:t>RegDst</a:t>
            </a:r>
            <a:r>
              <a:rPr lang="en-US" sz="1600" dirty="0">
                <a:latin typeface="Courier" charset="0"/>
                <a:cs typeface="Courier" charset="0"/>
              </a:rPr>
              <a:t>    = add + sub</a:t>
            </a:r>
            <a:br>
              <a:rPr lang="en-US" sz="1600" dirty="0">
                <a:latin typeface="Courier" charset="0"/>
                <a:cs typeface="Courier" charset="0"/>
              </a:rPr>
            </a:br>
            <a:r>
              <a:rPr lang="en-US" sz="1600" dirty="0" err="1">
                <a:latin typeface="Courier" charset="0"/>
                <a:cs typeface="Courier" charset="0"/>
              </a:rPr>
              <a:t>ALUSrc</a:t>
            </a:r>
            <a:r>
              <a:rPr lang="en-US" sz="1600" dirty="0">
                <a:latin typeface="Courier" charset="0"/>
                <a:cs typeface="Courier" charset="0"/>
              </a:rPr>
              <a:t>    = </a:t>
            </a:r>
            <a:r>
              <a:rPr lang="en-US" sz="1600" dirty="0" err="1">
                <a:latin typeface="Courier" charset="0"/>
                <a:cs typeface="Courier" charset="0"/>
              </a:rPr>
              <a:t>ori</a:t>
            </a:r>
            <a:r>
              <a:rPr lang="en-US" sz="1600" dirty="0">
                <a:latin typeface="Courier" charset="0"/>
                <a:cs typeface="Courier" charset="0"/>
              </a:rPr>
              <a:t> + </a:t>
            </a:r>
            <a:r>
              <a:rPr lang="en-US" sz="1600" dirty="0" err="1">
                <a:latin typeface="Courier" charset="0"/>
                <a:cs typeface="Courier" charset="0"/>
              </a:rPr>
              <a:t>lw</a:t>
            </a:r>
            <a:r>
              <a:rPr lang="en-US" sz="1600" dirty="0">
                <a:latin typeface="Courier" charset="0"/>
                <a:cs typeface="Courier" charset="0"/>
              </a:rPr>
              <a:t> + </a:t>
            </a:r>
            <a:r>
              <a:rPr lang="en-US" sz="1600" dirty="0" err="1">
                <a:latin typeface="Courier" charset="0"/>
                <a:cs typeface="Courier" charset="0"/>
              </a:rPr>
              <a:t>sw</a:t>
            </a:r>
            <a:r>
              <a:rPr lang="en-US" sz="1600" dirty="0">
                <a:latin typeface="Courier" charset="0"/>
                <a:cs typeface="Courier" charset="0"/>
              </a:rPr>
              <a:t/>
            </a:r>
            <a:br>
              <a:rPr lang="en-US" sz="1600" dirty="0">
                <a:latin typeface="Courier" charset="0"/>
                <a:cs typeface="Courier" charset="0"/>
              </a:rPr>
            </a:br>
            <a:r>
              <a:rPr lang="en-US" sz="1600" dirty="0" err="1">
                <a:latin typeface="Courier" charset="0"/>
                <a:cs typeface="Courier" charset="0"/>
              </a:rPr>
              <a:t>MemtoReg</a:t>
            </a:r>
            <a:r>
              <a:rPr lang="en-US" sz="1600" dirty="0">
                <a:latin typeface="Courier" charset="0"/>
                <a:cs typeface="Courier" charset="0"/>
              </a:rPr>
              <a:t>  = </a:t>
            </a:r>
            <a:r>
              <a:rPr lang="en-US" sz="1600" dirty="0" err="1">
                <a:latin typeface="Courier" charset="0"/>
                <a:cs typeface="Courier" charset="0"/>
              </a:rPr>
              <a:t>lw</a:t>
            </a:r>
            <a:r>
              <a:rPr lang="en-US" sz="1600" dirty="0">
                <a:latin typeface="Courier" charset="0"/>
                <a:cs typeface="Courier" charset="0"/>
              </a:rPr>
              <a:t/>
            </a:r>
            <a:br>
              <a:rPr lang="en-US" sz="1600" dirty="0">
                <a:latin typeface="Courier" charset="0"/>
                <a:cs typeface="Courier" charset="0"/>
              </a:rPr>
            </a:br>
            <a:r>
              <a:rPr lang="en-US" sz="1600" dirty="0" err="1">
                <a:latin typeface="Courier" charset="0"/>
                <a:cs typeface="Courier" charset="0"/>
              </a:rPr>
              <a:t>RegWrite</a:t>
            </a:r>
            <a:r>
              <a:rPr lang="en-US" sz="1600" dirty="0">
                <a:latin typeface="Courier" charset="0"/>
                <a:cs typeface="Courier" charset="0"/>
              </a:rPr>
              <a:t>  = add + sub + </a:t>
            </a:r>
            <a:r>
              <a:rPr lang="en-US" sz="1600" dirty="0" err="1">
                <a:latin typeface="Courier" charset="0"/>
                <a:cs typeface="Courier" charset="0"/>
              </a:rPr>
              <a:t>ori</a:t>
            </a:r>
            <a:r>
              <a:rPr lang="en-US" sz="1600" dirty="0">
                <a:latin typeface="Courier" charset="0"/>
                <a:cs typeface="Courier" charset="0"/>
              </a:rPr>
              <a:t> + </a:t>
            </a:r>
            <a:r>
              <a:rPr lang="en-US" sz="1600" dirty="0" err="1">
                <a:latin typeface="Courier" charset="0"/>
                <a:cs typeface="Courier" charset="0"/>
              </a:rPr>
              <a:t>lw</a:t>
            </a:r>
            <a:r>
              <a:rPr lang="en-US" sz="1600" dirty="0">
                <a:latin typeface="Courier" charset="0"/>
                <a:cs typeface="Courier" charset="0"/>
              </a:rPr>
              <a:t>  </a:t>
            </a:r>
            <a:br>
              <a:rPr lang="en-US" sz="1600" dirty="0">
                <a:latin typeface="Courier" charset="0"/>
                <a:cs typeface="Courier" charset="0"/>
              </a:rPr>
            </a:br>
            <a:r>
              <a:rPr lang="en-US" sz="1600" dirty="0" err="1">
                <a:latin typeface="Courier" charset="0"/>
                <a:cs typeface="Courier" charset="0"/>
              </a:rPr>
              <a:t>MemWrite</a:t>
            </a:r>
            <a:r>
              <a:rPr lang="en-US" sz="1600" dirty="0">
                <a:latin typeface="Courier" charset="0"/>
                <a:cs typeface="Courier" charset="0"/>
              </a:rPr>
              <a:t>  = </a:t>
            </a:r>
            <a:r>
              <a:rPr lang="en-US" sz="1600" dirty="0" err="1">
                <a:latin typeface="Courier" charset="0"/>
                <a:cs typeface="Courier" charset="0"/>
              </a:rPr>
              <a:t>sw</a:t>
            </a:r>
            <a:r>
              <a:rPr lang="en-US" sz="1600" dirty="0">
                <a:latin typeface="Courier" charset="0"/>
                <a:cs typeface="Courier" charset="0"/>
              </a:rPr>
              <a:t/>
            </a:r>
            <a:br>
              <a:rPr lang="en-US" sz="1600" dirty="0">
                <a:latin typeface="Courier" charset="0"/>
                <a:cs typeface="Courier" charset="0"/>
              </a:rPr>
            </a:br>
            <a:r>
              <a:rPr lang="en-US" sz="1600" dirty="0" err="1">
                <a:latin typeface="Courier" charset="0"/>
                <a:cs typeface="Courier" charset="0"/>
              </a:rPr>
              <a:t>nPCsel</a:t>
            </a:r>
            <a:r>
              <a:rPr lang="en-US" sz="1600" dirty="0">
                <a:latin typeface="Courier" charset="0"/>
                <a:cs typeface="Courier" charset="0"/>
              </a:rPr>
              <a:t>    = </a:t>
            </a:r>
            <a:r>
              <a:rPr lang="en-US" sz="1600" dirty="0" err="1">
                <a:latin typeface="Courier" charset="0"/>
                <a:cs typeface="Courier" charset="0"/>
              </a:rPr>
              <a:t>beq</a:t>
            </a:r>
            <a:r>
              <a:rPr lang="en-US" sz="1600" dirty="0">
                <a:latin typeface="Courier" charset="0"/>
                <a:cs typeface="Courier" charset="0"/>
              </a:rPr>
              <a:t/>
            </a:r>
            <a:br>
              <a:rPr lang="en-US" sz="1600" dirty="0">
                <a:latin typeface="Courier" charset="0"/>
                <a:cs typeface="Courier" charset="0"/>
              </a:rPr>
            </a:br>
            <a:r>
              <a:rPr lang="en-US" sz="1600" dirty="0">
                <a:latin typeface="Courier" charset="0"/>
                <a:cs typeface="Courier" charset="0"/>
              </a:rPr>
              <a:t>Jump      = jump </a:t>
            </a:r>
            <a:br>
              <a:rPr lang="en-US" sz="1600" dirty="0">
                <a:latin typeface="Courier" charset="0"/>
                <a:cs typeface="Courier" charset="0"/>
              </a:rPr>
            </a:br>
            <a:r>
              <a:rPr lang="en-US" sz="1600" dirty="0" err="1">
                <a:latin typeface="Courier" charset="0"/>
                <a:cs typeface="Courier" charset="0"/>
              </a:rPr>
              <a:t>ExtOp</a:t>
            </a:r>
            <a:r>
              <a:rPr lang="en-US" sz="1600" dirty="0">
                <a:latin typeface="Courier" charset="0"/>
                <a:cs typeface="Courier" charset="0"/>
              </a:rPr>
              <a:t>     = </a:t>
            </a:r>
            <a:r>
              <a:rPr lang="en-US" sz="1600" dirty="0" err="1">
                <a:latin typeface="Courier" charset="0"/>
                <a:cs typeface="Courier" charset="0"/>
              </a:rPr>
              <a:t>lw</a:t>
            </a:r>
            <a:r>
              <a:rPr lang="en-US" sz="1600" dirty="0">
                <a:latin typeface="Courier" charset="0"/>
                <a:cs typeface="Courier" charset="0"/>
              </a:rPr>
              <a:t> + </a:t>
            </a:r>
            <a:r>
              <a:rPr lang="en-US" sz="1600" dirty="0" err="1">
                <a:latin typeface="Courier" charset="0"/>
                <a:cs typeface="Courier" charset="0"/>
              </a:rPr>
              <a:t>sw</a:t>
            </a:r>
            <a:r>
              <a:rPr lang="en-US" sz="1600" dirty="0">
                <a:latin typeface="Courier" charset="0"/>
                <a:cs typeface="Courier" charset="0"/>
              </a:rPr>
              <a:t/>
            </a:r>
            <a:br>
              <a:rPr lang="en-US" sz="1600" dirty="0">
                <a:latin typeface="Courier" charset="0"/>
                <a:cs typeface="Courier" charset="0"/>
              </a:rPr>
            </a:br>
            <a:r>
              <a:rPr lang="en-US" sz="1600" dirty="0" err="1">
                <a:latin typeface="Courier" charset="0"/>
                <a:cs typeface="Courier" charset="0"/>
              </a:rPr>
              <a:t>ALUctr</a:t>
            </a:r>
            <a:r>
              <a:rPr lang="en-US" sz="1600" dirty="0">
                <a:latin typeface="Courier" charset="0"/>
                <a:cs typeface="Courier" charset="0"/>
              </a:rPr>
              <a:t>[0] = sub + </a:t>
            </a:r>
            <a:r>
              <a:rPr lang="en-US" sz="1600" dirty="0" err="1">
                <a:latin typeface="Courier" charset="0"/>
                <a:cs typeface="Courier" charset="0"/>
              </a:rPr>
              <a:t>beq</a:t>
            </a:r>
            <a:r>
              <a:rPr lang="en-US" sz="1600" dirty="0">
                <a:latin typeface="Courier" charset="0"/>
                <a:cs typeface="Courier" charset="0"/>
              </a:rPr>
              <a:t>   (assume </a:t>
            </a:r>
            <a:r>
              <a:rPr lang="en-US" sz="1600" dirty="0" err="1">
                <a:latin typeface="Courier" charset="0"/>
                <a:cs typeface="Courier" charset="0"/>
              </a:rPr>
              <a:t>ALUctr</a:t>
            </a:r>
            <a:r>
              <a:rPr lang="en-US" sz="1600" dirty="0">
                <a:latin typeface="Courier" charset="0"/>
                <a:cs typeface="Courier" charset="0"/>
              </a:rPr>
              <a:t> is 00 ADD, 01 SUB, 10 OR)</a:t>
            </a:r>
            <a:br>
              <a:rPr lang="en-US" sz="1600" dirty="0">
                <a:latin typeface="Courier" charset="0"/>
                <a:cs typeface="Courier" charset="0"/>
              </a:rPr>
            </a:br>
            <a:r>
              <a:rPr lang="en-US" sz="1600" dirty="0" err="1">
                <a:latin typeface="Courier" charset="0"/>
                <a:cs typeface="Courier" charset="0"/>
              </a:rPr>
              <a:t>ALUctr</a:t>
            </a:r>
            <a:r>
              <a:rPr lang="en-US" sz="1600" dirty="0">
                <a:latin typeface="Courier" charset="0"/>
                <a:cs typeface="Courier" charset="0"/>
              </a:rPr>
              <a:t>[1] = or</a:t>
            </a:r>
          </a:p>
          <a:p>
            <a:pPr>
              <a:spcBef>
                <a:spcPct val="50000"/>
              </a:spcBef>
              <a:tabLst>
                <a:tab pos="914400" algn="l"/>
                <a:tab pos="5092700" algn="l"/>
              </a:tabLst>
            </a:pPr>
            <a:r>
              <a:rPr lang="en-US" sz="1600" i="1" dirty="0">
                <a:latin typeface="Courier" charset="0"/>
                <a:cs typeface="Courier" charset="0"/>
              </a:rPr>
              <a:t>Where:</a:t>
            </a:r>
            <a:endParaRPr lang="en-US" sz="1600" dirty="0">
              <a:latin typeface="Courier" charset="0"/>
              <a:cs typeface="Courier" charset="0"/>
            </a:endParaRPr>
          </a:p>
          <a:p>
            <a:pPr>
              <a:spcBef>
                <a:spcPct val="50000"/>
              </a:spcBef>
              <a:tabLst>
                <a:tab pos="914400" algn="l"/>
                <a:tab pos="5092700" algn="l"/>
              </a:tabLst>
            </a:pPr>
            <a:r>
              <a:rPr lang="en-US" sz="1600" dirty="0" err="1">
                <a:latin typeface="Courier" charset="0"/>
                <a:cs typeface="Courier" charset="0"/>
              </a:rPr>
              <a:t>rtype</a:t>
            </a:r>
            <a:r>
              <a:rPr lang="en-US" sz="1600" dirty="0">
                <a:latin typeface="Courier" charset="0"/>
                <a:cs typeface="Courier" charset="0"/>
              </a:rPr>
              <a:t> = ~op</a:t>
            </a:r>
            <a:r>
              <a:rPr lang="en-US" sz="1600" baseline="-25000" dirty="0">
                <a:latin typeface="Courier" charset="0"/>
                <a:cs typeface="Courier" charset="0"/>
              </a:rPr>
              <a:t>5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4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3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2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1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a:t>
            </a:r>
            <a:r>
              <a:rPr lang="en-US" sz="1600" dirty="0" smtClean="0">
                <a:latin typeface="Courier" charset="0"/>
                <a:cs typeface="Courier" charset="0"/>
              </a:rPr>
              <a:t>op</a:t>
            </a:r>
            <a:r>
              <a:rPr lang="en-US" sz="1600" baseline="-25000" dirty="0" smtClean="0">
                <a:latin typeface="Courier" charset="0"/>
                <a:cs typeface="Courier" charset="0"/>
              </a:rPr>
              <a:t>0</a:t>
            </a:r>
            <a:r>
              <a:rPr lang="en-US" sz="1600" dirty="0" smtClean="0">
                <a:latin typeface="Courier" charset="0"/>
                <a:cs typeface="Courier" charset="0"/>
              </a:rPr>
              <a:t>  </a:t>
            </a:r>
            <a:r>
              <a:rPr lang="en-US" sz="1600" baseline="-25000" dirty="0">
                <a:latin typeface="Courier" charset="0"/>
                <a:cs typeface="Courier" charset="0"/>
              </a:rPr>
              <a:t/>
            </a:r>
            <a:br>
              <a:rPr lang="en-US" sz="1600" baseline="-25000" dirty="0">
                <a:latin typeface="Courier" charset="0"/>
                <a:cs typeface="Courier" charset="0"/>
              </a:rPr>
            </a:br>
            <a:r>
              <a:rPr lang="en-US" sz="1600" dirty="0" err="1">
                <a:latin typeface="Courier" charset="0"/>
                <a:cs typeface="Courier" charset="0"/>
              </a:rPr>
              <a:t>ori</a:t>
            </a:r>
            <a:r>
              <a:rPr lang="en-US" sz="1600" dirty="0">
                <a:latin typeface="Courier" charset="0"/>
                <a:cs typeface="Courier" charset="0"/>
              </a:rPr>
              <a:t>   = ~op</a:t>
            </a:r>
            <a:r>
              <a:rPr lang="en-US" sz="1600" baseline="-25000" dirty="0">
                <a:latin typeface="Courier" charset="0"/>
                <a:cs typeface="Courier" charset="0"/>
              </a:rPr>
              <a:t>5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4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3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2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1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0</a:t>
            </a:r>
            <a:r>
              <a:rPr lang="en-US" sz="1600" dirty="0">
                <a:latin typeface="Courier" charset="0"/>
                <a:cs typeface="Courier" charset="0"/>
              </a:rPr>
              <a:t> </a:t>
            </a:r>
            <a:br>
              <a:rPr lang="en-US" sz="1600" dirty="0">
                <a:latin typeface="Courier" charset="0"/>
                <a:cs typeface="Courier" charset="0"/>
              </a:rPr>
            </a:br>
            <a:r>
              <a:rPr lang="en-US" sz="1600" dirty="0" err="1">
                <a:latin typeface="Courier" charset="0"/>
                <a:cs typeface="Courier" charset="0"/>
              </a:rPr>
              <a:t>lw</a:t>
            </a:r>
            <a:r>
              <a:rPr lang="en-US" sz="1600" dirty="0">
                <a:latin typeface="Courier" charset="0"/>
                <a:cs typeface="Courier" charset="0"/>
              </a:rPr>
              <a:t>    =  op</a:t>
            </a:r>
            <a:r>
              <a:rPr lang="en-US" sz="1600" baseline="-25000" dirty="0">
                <a:latin typeface="Courier" charset="0"/>
                <a:cs typeface="Courier" charset="0"/>
              </a:rPr>
              <a:t>5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4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3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2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1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0</a:t>
            </a:r>
            <a:r>
              <a:rPr lang="en-US" sz="1600" dirty="0">
                <a:latin typeface="Courier" charset="0"/>
                <a:cs typeface="Courier" charset="0"/>
              </a:rPr>
              <a:t> </a:t>
            </a:r>
            <a:br>
              <a:rPr lang="en-US" sz="1600" dirty="0">
                <a:latin typeface="Courier" charset="0"/>
                <a:cs typeface="Courier" charset="0"/>
              </a:rPr>
            </a:br>
            <a:r>
              <a:rPr lang="en-US" sz="1600" dirty="0" err="1">
                <a:latin typeface="Courier" charset="0"/>
                <a:cs typeface="Courier" charset="0"/>
              </a:rPr>
              <a:t>sw</a:t>
            </a:r>
            <a:r>
              <a:rPr lang="en-US" sz="1600" dirty="0">
                <a:latin typeface="Courier" charset="0"/>
                <a:cs typeface="Courier" charset="0"/>
              </a:rPr>
              <a:t>    =  op</a:t>
            </a:r>
            <a:r>
              <a:rPr lang="en-US" sz="1600" baseline="-25000" dirty="0">
                <a:latin typeface="Courier" charset="0"/>
                <a:cs typeface="Courier" charset="0"/>
              </a:rPr>
              <a:t>5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4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3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2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1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0</a:t>
            </a:r>
            <a:r>
              <a:rPr lang="en-US" sz="1600" b="1" baseline="-25000" dirty="0">
                <a:latin typeface="Courier" charset="0"/>
                <a:cs typeface="Courier" charset="0"/>
              </a:rPr>
              <a:t/>
            </a:r>
            <a:br>
              <a:rPr lang="en-US" sz="1600" b="1" baseline="-25000" dirty="0">
                <a:latin typeface="Courier" charset="0"/>
                <a:cs typeface="Courier" charset="0"/>
              </a:rPr>
            </a:br>
            <a:r>
              <a:rPr lang="en-US" sz="1600" dirty="0" err="1">
                <a:latin typeface="Courier" charset="0"/>
                <a:cs typeface="Courier" charset="0"/>
              </a:rPr>
              <a:t>beq</a:t>
            </a:r>
            <a:r>
              <a:rPr lang="en-US" sz="1600" dirty="0">
                <a:latin typeface="Courier" charset="0"/>
                <a:cs typeface="Courier" charset="0"/>
              </a:rPr>
              <a:t>   = ~op</a:t>
            </a:r>
            <a:r>
              <a:rPr lang="en-US" sz="1600" baseline="-25000" dirty="0">
                <a:latin typeface="Courier" charset="0"/>
                <a:cs typeface="Courier" charset="0"/>
              </a:rPr>
              <a:t>5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4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3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2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1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0</a:t>
            </a:r>
            <a:r>
              <a:rPr lang="en-US" sz="1600" dirty="0">
                <a:latin typeface="Courier" charset="0"/>
                <a:cs typeface="Courier" charset="0"/>
              </a:rPr>
              <a:t>  </a:t>
            </a:r>
            <a:br>
              <a:rPr lang="en-US" sz="1600" dirty="0">
                <a:latin typeface="Courier" charset="0"/>
                <a:cs typeface="Courier" charset="0"/>
              </a:rPr>
            </a:br>
            <a:r>
              <a:rPr lang="en-US" sz="1600" dirty="0">
                <a:latin typeface="Courier" charset="0"/>
                <a:cs typeface="Courier" charset="0"/>
              </a:rPr>
              <a:t>jump  = ~op</a:t>
            </a:r>
            <a:r>
              <a:rPr lang="en-US" sz="1600" baseline="-25000" dirty="0">
                <a:latin typeface="Courier" charset="0"/>
                <a:cs typeface="Courier" charset="0"/>
              </a:rPr>
              <a:t>5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4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3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2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1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~op</a:t>
            </a:r>
            <a:r>
              <a:rPr lang="en-US" sz="1600" baseline="-25000" dirty="0">
                <a:latin typeface="Courier" charset="0"/>
                <a:cs typeface="Courier" charset="0"/>
              </a:rPr>
              <a:t>0</a:t>
            </a:r>
          </a:p>
          <a:p>
            <a:pPr>
              <a:spcBef>
                <a:spcPct val="50000"/>
              </a:spcBef>
              <a:tabLst>
                <a:tab pos="914400" algn="l"/>
                <a:tab pos="5092700" algn="l"/>
              </a:tabLst>
            </a:pPr>
            <a:r>
              <a:rPr lang="en-US" sz="1600" dirty="0">
                <a:latin typeface="Courier" charset="0"/>
                <a:cs typeface="Courier" charset="0"/>
              </a:rPr>
              <a:t>add = </a:t>
            </a:r>
            <a:r>
              <a:rPr lang="en-US" sz="1600" dirty="0" err="1">
                <a:latin typeface="Courier" charset="0"/>
                <a:cs typeface="Courier" charset="0"/>
              </a:rPr>
              <a:t>rtype</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5</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4</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3</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2</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1</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0</a:t>
            </a:r>
            <a:br>
              <a:rPr lang="en-US" sz="1600" baseline="-25000" dirty="0">
                <a:latin typeface="Courier" charset="0"/>
                <a:cs typeface="Courier" charset="0"/>
              </a:rPr>
            </a:br>
            <a:r>
              <a:rPr lang="en-US" sz="1600" dirty="0">
                <a:latin typeface="Courier" charset="0"/>
                <a:cs typeface="Courier" charset="0"/>
              </a:rPr>
              <a:t>sub = </a:t>
            </a:r>
            <a:r>
              <a:rPr lang="en-US" sz="1600" dirty="0" err="1">
                <a:latin typeface="Courier" charset="0"/>
                <a:cs typeface="Courier" charset="0"/>
              </a:rPr>
              <a:t>rtype</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5</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4</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3</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2</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1</a:t>
            </a:r>
            <a:r>
              <a:rPr lang="en-US" sz="1600" dirty="0">
                <a:latin typeface="Courier" charset="0"/>
                <a:cs typeface="Courier" charset="0"/>
              </a:rPr>
              <a:t> </a:t>
            </a:r>
            <a:r>
              <a:rPr lang="en-US" sz="1600" dirty="0" smtClean="0">
                <a:latin typeface="Courier" charset="0"/>
                <a:cs typeface="Courier" charset="0"/>
                <a:sym typeface="Symbol" charset="0"/>
              </a:rPr>
              <a:t>∙</a:t>
            </a:r>
            <a:r>
              <a:rPr lang="en-US" sz="1600" dirty="0" smtClean="0">
                <a:latin typeface="Courier" charset="0"/>
                <a:cs typeface="Courier" charset="0"/>
              </a:rPr>
              <a:t> </a:t>
            </a:r>
            <a:r>
              <a:rPr lang="en-US" sz="1600" dirty="0">
                <a:latin typeface="Courier" charset="0"/>
                <a:cs typeface="Courier" charset="0"/>
              </a:rPr>
              <a:t>~func</a:t>
            </a:r>
            <a:r>
              <a:rPr lang="en-US" sz="1600" baseline="-25000" dirty="0">
                <a:latin typeface="Courier" charset="0"/>
                <a:cs typeface="Courier" charset="0"/>
              </a:rPr>
              <a:t>0</a:t>
            </a:r>
          </a:p>
        </p:txBody>
      </p:sp>
      <p:sp>
        <p:nvSpPr>
          <p:cNvPr id="56327" name="Text Box 4"/>
          <p:cNvSpPr txBox="1">
            <a:spLocks noChangeArrowheads="1"/>
          </p:cNvSpPr>
          <p:nvPr/>
        </p:nvSpPr>
        <p:spPr bwMode="auto">
          <a:xfrm>
            <a:off x="5994400" y="4427538"/>
            <a:ext cx="2709863"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t>How do we implement this in gates?</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28</a:t>
            </a:fld>
            <a:endParaRPr lang="en-US"/>
          </a:p>
        </p:txBody>
      </p:sp>
      <p:sp>
        <p:nvSpPr>
          <p:cNvPr id="3" name="TextBox 2"/>
          <p:cNvSpPr txBox="1"/>
          <p:nvPr/>
        </p:nvSpPr>
        <p:spPr>
          <a:xfrm>
            <a:off x="4766733" y="1319741"/>
            <a:ext cx="4377267" cy="1877437"/>
          </a:xfrm>
          <a:prstGeom prst="rect">
            <a:avLst/>
          </a:prstGeom>
          <a:noFill/>
        </p:spPr>
        <p:txBody>
          <a:bodyPr wrap="square" rtlCol="0">
            <a:spAutoFit/>
          </a:bodyPr>
          <a:lstStyle/>
          <a:p>
            <a:r>
              <a:rPr lang="en-US" sz="1600" dirty="0">
                <a:latin typeface="Calibri" charset="0"/>
              </a:rPr>
              <a:t>ADD	0000 00ss </a:t>
            </a:r>
            <a:r>
              <a:rPr lang="en-US" sz="1600" dirty="0" err="1">
                <a:latin typeface="Calibri" charset="0"/>
              </a:rPr>
              <a:t>ssst</a:t>
            </a:r>
            <a:r>
              <a:rPr lang="en-US" sz="1600" dirty="0">
                <a:latin typeface="Calibri" charset="0"/>
              </a:rPr>
              <a:t> </a:t>
            </a:r>
            <a:r>
              <a:rPr lang="en-US" sz="1600" dirty="0" err="1">
                <a:latin typeface="Calibri" charset="0"/>
              </a:rPr>
              <a:t>tttt</a:t>
            </a:r>
            <a:r>
              <a:rPr lang="en-US" sz="1600" dirty="0">
                <a:latin typeface="Calibri" charset="0"/>
              </a:rPr>
              <a:t> </a:t>
            </a:r>
            <a:r>
              <a:rPr lang="en-US" sz="1600" dirty="0" err="1">
                <a:latin typeface="Calibri" charset="0"/>
              </a:rPr>
              <a:t>dddd</a:t>
            </a:r>
            <a:r>
              <a:rPr lang="en-US" sz="1600" dirty="0">
                <a:latin typeface="Calibri" charset="0"/>
              </a:rPr>
              <a:t> </a:t>
            </a:r>
            <a:r>
              <a:rPr lang="en-US" sz="1600" dirty="0" smtClean="0">
                <a:latin typeface="Calibri" charset="0"/>
              </a:rPr>
              <a:t>d 000 00 </a:t>
            </a:r>
            <a:r>
              <a:rPr lang="en-US" sz="1600" b="1" dirty="0" smtClean="0">
                <a:latin typeface="Calibri" charset="0"/>
              </a:rPr>
              <a:t>10</a:t>
            </a:r>
            <a:r>
              <a:rPr lang="en-US" sz="1600" dirty="0" smtClean="0">
                <a:latin typeface="Calibri" charset="0"/>
              </a:rPr>
              <a:t> </a:t>
            </a:r>
            <a:r>
              <a:rPr lang="en-US" sz="1600" b="1" dirty="0">
                <a:latin typeface="Calibri" charset="0"/>
              </a:rPr>
              <a:t>0000</a:t>
            </a:r>
          </a:p>
          <a:p>
            <a:r>
              <a:rPr lang="en-US" sz="1600" dirty="0">
                <a:latin typeface="Calibri" charset="0"/>
              </a:rPr>
              <a:t>SUB 	0000 00ss </a:t>
            </a:r>
            <a:r>
              <a:rPr lang="en-US" sz="1600" dirty="0" err="1">
                <a:latin typeface="Calibri" charset="0"/>
              </a:rPr>
              <a:t>ssst</a:t>
            </a:r>
            <a:r>
              <a:rPr lang="en-US" sz="1600" dirty="0">
                <a:latin typeface="Calibri" charset="0"/>
              </a:rPr>
              <a:t> </a:t>
            </a:r>
            <a:r>
              <a:rPr lang="en-US" sz="1600" dirty="0" err="1">
                <a:latin typeface="Calibri" charset="0"/>
              </a:rPr>
              <a:t>tttt</a:t>
            </a:r>
            <a:r>
              <a:rPr lang="en-US" sz="1600" dirty="0">
                <a:latin typeface="Calibri" charset="0"/>
              </a:rPr>
              <a:t> </a:t>
            </a:r>
            <a:r>
              <a:rPr lang="en-US" sz="1600" dirty="0" err="1">
                <a:latin typeface="Calibri" charset="0"/>
              </a:rPr>
              <a:t>dddd</a:t>
            </a:r>
            <a:r>
              <a:rPr lang="en-US" sz="1600" dirty="0">
                <a:latin typeface="Calibri" charset="0"/>
              </a:rPr>
              <a:t> </a:t>
            </a:r>
            <a:r>
              <a:rPr lang="en-US" sz="1600" dirty="0" smtClean="0">
                <a:latin typeface="Calibri" charset="0"/>
              </a:rPr>
              <a:t>d 000 00 </a:t>
            </a:r>
            <a:r>
              <a:rPr lang="en-US" sz="1600" b="1" dirty="0" smtClean="0">
                <a:latin typeface="Calibri" charset="0"/>
              </a:rPr>
              <a:t>10</a:t>
            </a:r>
            <a:r>
              <a:rPr lang="en-US" sz="1600" dirty="0" smtClean="0">
                <a:latin typeface="Calibri" charset="0"/>
              </a:rPr>
              <a:t> </a:t>
            </a:r>
            <a:r>
              <a:rPr lang="en-US" sz="1600" b="1" dirty="0">
                <a:latin typeface="Calibri" charset="0"/>
              </a:rPr>
              <a:t>0010</a:t>
            </a:r>
          </a:p>
          <a:p>
            <a:r>
              <a:rPr lang="en-US" sz="1600" dirty="0">
                <a:latin typeface="Calibri" charset="0"/>
              </a:rPr>
              <a:t>ORI	0011 01ss </a:t>
            </a:r>
            <a:r>
              <a:rPr lang="en-US" sz="1600" dirty="0" err="1">
                <a:latin typeface="Calibri" charset="0"/>
              </a:rPr>
              <a:t>ssst</a:t>
            </a:r>
            <a:r>
              <a:rPr lang="en-US" sz="1600" dirty="0">
                <a:latin typeface="Calibri" charset="0"/>
              </a:rPr>
              <a:t> </a:t>
            </a:r>
            <a:r>
              <a:rPr lang="en-US" sz="1600" dirty="0" err="1">
                <a:latin typeface="Calibri" charset="0"/>
              </a:rPr>
              <a:t>tttt</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endParaRPr lang="en-US" sz="1600" dirty="0">
              <a:latin typeface="Calibri" charset="0"/>
            </a:endParaRPr>
          </a:p>
          <a:p>
            <a:r>
              <a:rPr lang="en-US" sz="1600" dirty="0">
                <a:latin typeface="Calibri" charset="0"/>
              </a:rPr>
              <a:t>LW	1000 11ss </a:t>
            </a:r>
            <a:r>
              <a:rPr lang="en-US" sz="1600" dirty="0" err="1">
                <a:latin typeface="Calibri" charset="0"/>
              </a:rPr>
              <a:t>ssst</a:t>
            </a:r>
            <a:r>
              <a:rPr lang="en-US" sz="1600" dirty="0">
                <a:latin typeface="Calibri" charset="0"/>
              </a:rPr>
              <a:t> </a:t>
            </a:r>
            <a:r>
              <a:rPr lang="en-US" sz="1600" dirty="0" err="1">
                <a:latin typeface="Calibri" charset="0"/>
              </a:rPr>
              <a:t>tttt</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endParaRPr lang="en-US" sz="1600" dirty="0">
              <a:latin typeface="Calibri" charset="0"/>
            </a:endParaRPr>
          </a:p>
          <a:p>
            <a:r>
              <a:rPr lang="en-US" sz="1600" dirty="0">
                <a:latin typeface="Calibri" charset="0"/>
              </a:rPr>
              <a:t>SW	1010 11ss </a:t>
            </a:r>
            <a:r>
              <a:rPr lang="en-US" sz="1600" dirty="0" err="1">
                <a:latin typeface="Calibri" charset="0"/>
              </a:rPr>
              <a:t>ssst</a:t>
            </a:r>
            <a:r>
              <a:rPr lang="en-US" sz="1600" dirty="0">
                <a:latin typeface="Calibri" charset="0"/>
              </a:rPr>
              <a:t> </a:t>
            </a:r>
            <a:r>
              <a:rPr lang="en-US" sz="1600" dirty="0" err="1">
                <a:latin typeface="Calibri" charset="0"/>
              </a:rPr>
              <a:t>tttt</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endParaRPr lang="en-US" sz="1600" dirty="0">
              <a:latin typeface="Calibri" charset="0"/>
            </a:endParaRPr>
          </a:p>
          <a:p>
            <a:r>
              <a:rPr lang="en-US" sz="1600" dirty="0">
                <a:latin typeface="Calibri" charset="0"/>
              </a:rPr>
              <a:t>BEQ	0001 00ss </a:t>
            </a:r>
            <a:r>
              <a:rPr lang="en-US" sz="1600" dirty="0" err="1">
                <a:latin typeface="Calibri" charset="0"/>
              </a:rPr>
              <a:t>ssst</a:t>
            </a:r>
            <a:r>
              <a:rPr lang="en-US" sz="1600" dirty="0">
                <a:latin typeface="Calibri" charset="0"/>
              </a:rPr>
              <a:t> </a:t>
            </a:r>
            <a:r>
              <a:rPr lang="en-US" sz="1600" dirty="0" err="1">
                <a:latin typeface="Calibri" charset="0"/>
              </a:rPr>
              <a:t>tttt</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endParaRPr lang="en-US" sz="1600" dirty="0">
              <a:latin typeface="Calibri" charset="0"/>
            </a:endParaRPr>
          </a:p>
          <a:p>
            <a:r>
              <a:rPr lang="en-US" sz="1600" dirty="0">
                <a:latin typeface="Calibri" charset="0"/>
              </a:rPr>
              <a:t>JUMP	0000 10ii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r>
              <a:rPr lang="en-US" sz="1600" dirty="0">
                <a:latin typeface="Calibri" charset="0"/>
              </a:rPr>
              <a:t> </a:t>
            </a:r>
            <a:r>
              <a:rPr lang="en-US" sz="1600" dirty="0" err="1">
                <a:latin typeface="Calibri" charset="0"/>
              </a:rPr>
              <a:t>iiii</a:t>
            </a:r>
            <a:endParaRPr lang="en-US" sz="1600" dirty="0">
              <a:latin typeface="Calibri" charset="0"/>
            </a:endParaRPr>
          </a:p>
        </p:txBody>
      </p:sp>
    </p:spTree>
    <p:extLst>
      <p:ext uri="{BB962C8B-B14F-4D97-AF65-F5344CB8AC3E}">
        <p14:creationId xmlns:p14="http://schemas.microsoft.com/office/powerpoint/2010/main" val="86017494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Controller Implementation</a:t>
            </a:r>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1" name="Line 10"/>
          <p:cNvSpPr>
            <a:spLocks noChangeShapeType="1"/>
          </p:cNvSpPr>
          <p:nvPr/>
        </p:nvSpPr>
        <p:spPr bwMode="auto">
          <a:xfrm>
            <a:off x="3733800" y="5105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beq</a:t>
            </a:r>
          </a:p>
        </p:txBody>
      </p:sp>
      <p:sp>
        <p:nvSpPr>
          <p:cNvPr id="68628" name="Text Box 17"/>
          <p:cNvSpPr txBox="1">
            <a:spLocks noChangeArrowheads="1"/>
          </p:cNvSpPr>
          <p:nvPr/>
        </p:nvSpPr>
        <p:spPr bwMode="auto">
          <a:xfrm>
            <a:off x="3886200" y="4784725"/>
            <a:ext cx="735013"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jump</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RegDst</a:t>
            </a:r>
            <a:endParaRPr lang="en-US" sz="2000">
              <a:latin typeface="Calibri" charset="0"/>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6" name="Line 25"/>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7" name="Line 26"/>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8" name="Line 27"/>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9" name="Line 28"/>
          <p:cNvSpPr>
            <a:spLocks noChangeShapeType="1"/>
          </p:cNvSpPr>
          <p:nvPr/>
        </p:nvSpPr>
        <p:spPr bwMode="auto">
          <a:xfrm>
            <a:off x="6705600" y="5334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ALUSrc</a:t>
            </a:r>
            <a:endParaRPr lang="en-US" sz="2000">
              <a:latin typeface="Calibri" charset="0"/>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MemtoReg</a:t>
            </a:r>
            <a:endParaRPr lang="en-US" sz="2000">
              <a:latin typeface="Calibri" charset="0"/>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RegWrite</a:t>
            </a:r>
            <a:endParaRPr lang="en-US" sz="2000">
              <a:latin typeface="Calibri" charset="0"/>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MemWrite</a:t>
            </a:r>
            <a:endParaRPr lang="en-US" sz="2000">
              <a:latin typeface="Calibri" charset="0"/>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nPCsel</a:t>
            </a:r>
            <a:endParaRPr lang="en-US" sz="2000">
              <a:latin typeface="Calibri" charset="0"/>
            </a:endParaRPr>
          </a:p>
        </p:txBody>
      </p:sp>
      <p:sp>
        <p:nvSpPr>
          <p:cNvPr id="68646" name="Text Box 35"/>
          <p:cNvSpPr txBox="1">
            <a:spLocks noChangeArrowheads="1"/>
          </p:cNvSpPr>
          <p:nvPr/>
        </p:nvSpPr>
        <p:spPr bwMode="auto">
          <a:xfrm>
            <a:off x="7162800" y="4205288"/>
            <a:ext cx="6858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Jump</a:t>
            </a:r>
            <a:endParaRPr lang="en-US" sz="2000">
              <a:latin typeface="Calibri" charset="0"/>
            </a:endParaRPr>
          </a:p>
        </p:txBody>
      </p:sp>
      <p:sp>
        <p:nvSpPr>
          <p:cNvPr id="68647" name="Text Box 36"/>
          <p:cNvSpPr txBox="1">
            <a:spLocks noChangeArrowheads="1"/>
          </p:cNvSpPr>
          <p:nvPr/>
        </p:nvSpPr>
        <p:spPr bwMode="auto">
          <a:xfrm>
            <a:off x="7162800" y="4510088"/>
            <a:ext cx="7493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ExtOp</a:t>
            </a:r>
            <a:endParaRPr lang="en-US" sz="2000">
              <a:latin typeface="Calibri" charset="0"/>
            </a:endParaRPr>
          </a:p>
        </p:txBody>
      </p:sp>
      <p:sp>
        <p:nvSpPr>
          <p:cNvPr id="68648" name="Text Box 37"/>
          <p:cNvSpPr txBox="1">
            <a:spLocks noChangeArrowheads="1"/>
          </p:cNvSpPr>
          <p:nvPr/>
        </p:nvSpPr>
        <p:spPr bwMode="auto">
          <a:xfrm>
            <a:off x="7162800" y="48148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ALUctr[0]</a:t>
            </a:r>
            <a:endParaRPr lang="en-US" sz="2000">
              <a:latin typeface="Calibri" charset="0"/>
            </a:endParaRPr>
          </a:p>
        </p:txBody>
      </p:sp>
      <p:sp>
        <p:nvSpPr>
          <p:cNvPr id="68649" name="Text Box 38"/>
          <p:cNvSpPr txBox="1">
            <a:spLocks noChangeArrowheads="1"/>
          </p:cNvSpPr>
          <p:nvPr/>
        </p:nvSpPr>
        <p:spPr bwMode="auto">
          <a:xfrm>
            <a:off x="7162800" y="51196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ALUctr[1]</a:t>
            </a:r>
            <a:endParaRPr lang="en-US" sz="2000">
              <a:latin typeface="Calibri" charset="0"/>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AND</a:t>
            </a:r>
            <a:r>
              <a:rPr lang="ja-JP" altLang="en-US" sz="2800">
                <a:latin typeface="Calibri" charset="0"/>
              </a:rPr>
              <a:t>”</a:t>
            </a:r>
            <a:r>
              <a:rPr lang="en-US" sz="2800">
                <a:latin typeface="Calibri" charset="0"/>
              </a:rPr>
              <a:t> logic</a:t>
            </a:r>
            <a:endParaRPr lang="en-US" sz="2000">
              <a:latin typeface="Calibri" charset="0"/>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OR</a:t>
            </a:r>
            <a:r>
              <a:rPr lang="ja-JP" altLang="en-US" sz="2800">
                <a:latin typeface="Calibri" charset="0"/>
              </a:rPr>
              <a:t>”</a:t>
            </a:r>
            <a:r>
              <a:rPr lang="en-US" sz="2800">
                <a:latin typeface="Calibri" charset="0"/>
              </a:rPr>
              <a:t> logic</a:t>
            </a:r>
            <a:endParaRPr lang="en-US" sz="2000">
              <a:latin typeface="Calibri" charset="0"/>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29</a:t>
            </a:fld>
            <a:endParaRPr lang="en-US"/>
          </a:p>
        </p:txBody>
      </p:sp>
    </p:spTree>
    <p:extLst>
      <p:ext uri="{BB962C8B-B14F-4D97-AF65-F5344CB8AC3E}">
        <p14:creationId xmlns:p14="http://schemas.microsoft.com/office/powerpoint/2010/main" val="21307184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346200"/>
            <a:ext cx="8686800" cy="4525963"/>
          </a:xfrm>
        </p:spPr>
        <p:txBody>
          <a:bodyPr/>
          <a:lstStyle/>
          <a:p>
            <a:pPr>
              <a:spcBef>
                <a:spcPct val="0"/>
              </a:spcBef>
            </a:pPr>
            <a:r>
              <a:rPr lang="en-US" sz="2400" dirty="0">
                <a:latin typeface="Courier"/>
                <a:ea typeface="ＭＳ Ｐゴシック" charset="0"/>
                <a:cs typeface="Courier"/>
              </a:rPr>
              <a:t>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op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sz="2400" dirty="0" err="1">
                <a:latin typeface="Courier"/>
                <a:ea typeface="ＭＳ Ｐゴシック" charset="0"/>
                <a:cs typeface="Courier"/>
              </a:rPr>
              <a:t>addu</a:t>
            </a:r>
            <a:r>
              <a:rPr lang="en-US" sz="2400" dirty="0">
                <a:latin typeface="Courier"/>
                <a:ea typeface="ＭＳ Ｐゴシック" charset="0"/>
                <a:cs typeface="Courier"/>
              </a:rPr>
              <a:t> </a:t>
            </a:r>
            <a:r>
              <a:rPr lang="en-US" sz="2400" dirty="0" err="1">
                <a:latin typeface="Courier"/>
                <a:ea typeface="ＭＳ Ｐゴシック" charset="0"/>
                <a:cs typeface="Courier"/>
              </a:rPr>
              <a:t>rd,rs,rt</a:t>
            </a:r>
            <a:r>
              <a:rPr lang="en-US" sz="2400" dirty="0">
                <a:latin typeface="Courier"/>
                <a:ea typeface="ＭＳ Ｐゴシック" charset="0"/>
                <a:cs typeface="Courier"/>
              </a:rPr>
              <a:t>)</a:t>
            </a:r>
          </a:p>
          <a:p>
            <a:pPr lvl="1">
              <a:spcBef>
                <a:spcPct val="0"/>
              </a:spcBef>
            </a:pPr>
            <a:r>
              <a:rPr lang="en-US" sz="2400" dirty="0">
                <a:latin typeface="Calibri" charset="0"/>
                <a:ea typeface="ＭＳ Ｐゴシック" charset="0"/>
              </a:rPr>
              <a:t>Ra, </a:t>
            </a:r>
            <a:r>
              <a:rPr lang="en-US" sz="2400" dirty="0" err="1">
                <a:latin typeface="Calibri" charset="0"/>
                <a:ea typeface="ＭＳ Ｐゴシック" charset="0"/>
              </a:rPr>
              <a:t>Rb</a:t>
            </a:r>
            <a:r>
              <a:rPr lang="en-US" sz="2400" dirty="0">
                <a:latin typeface="Calibri" charset="0"/>
                <a:ea typeface="ＭＳ Ｐゴシック" charset="0"/>
              </a:rPr>
              <a:t>, and </a:t>
            </a:r>
            <a:r>
              <a:rPr lang="en-US" sz="2400" dirty="0" err="1">
                <a:latin typeface="Calibri" charset="0"/>
                <a:ea typeface="ＭＳ Ｐゴシック" charset="0"/>
              </a:rPr>
              <a:t>Rw</a:t>
            </a:r>
            <a:r>
              <a:rPr lang="en-US" sz="2400" dirty="0">
                <a:latin typeface="Calibri" charset="0"/>
                <a:ea typeface="ＭＳ Ｐゴシック" charset="0"/>
              </a:rPr>
              <a:t> come from instruction</a:t>
            </a:r>
            <a:r>
              <a:rPr lang="ja-JP" altLang="en-US" sz="2400" dirty="0">
                <a:latin typeface="Calibri" charset="0"/>
                <a:ea typeface="ＭＳ Ｐゴシック" charset="0"/>
              </a:rPr>
              <a:t>’</a:t>
            </a:r>
            <a:r>
              <a:rPr lang="en-US" sz="2400" dirty="0">
                <a:latin typeface="Calibri" charset="0"/>
                <a:ea typeface="ＭＳ Ｐゴシック" charset="0"/>
              </a:rPr>
              <a:t>s </a:t>
            </a:r>
            <a:r>
              <a:rPr lang="en-US" sz="2400" dirty="0" err="1">
                <a:latin typeface="Calibri" charset="0"/>
                <a:ea typeface="ＭＳ Ｐゴシック" charset="0"/>
              </a:rPr>
              <a:t>Rs</a:t>
            </a:r>
            <a:r>
              <a:rPr lang="en-US" sz="2400" dirty="0">
                <a:latin typeface="Calibri" charset="0"/>
                <a:ea typeface="ＭＳ Ｐゴシック" charset="0"/>
              </a:rPr>
              <a:t>, </a:t>
            </a:r>
            <a:r>
              <a:rPr lang="en-US" sz="2400" dirty="0" err="1">
                <a:latin typeface="Calibri" charset="0"/>
                <a:ea typeface="ＭＳ Ｐゴシック" charset="0"/>
              </a:rPr>
              <a:t>Rt</a:t>
            </a:r>
            <a:r>
              <a:rPr lang="en-US" sz="2400" dirty="0">
                <a:latin typeface="Calibri" charset="0"/>
                <a:ea typeface="ＭＳ Ｐゴシック" charset="0"/>
              </a:rPr>
              <a:t>, and Rd fields</a:t>
            </a:r>
          </a:p>
          <a:p>
            <a:pPr lvl="1">
              <a:spcBef>
                <a:spcPct val="0"/>
              </a:spcBef>
              <a:buFont typeface="Arial" charset="0"/>
              <a:buNone/>
            </a:pPr>
            <a:r>
              <a:rPr lang="en-US" dirty="0">
                <a:latin typeface="Calibri" charset="0"/>
                <a:ea typeface="ＭＳ Ｐゴシック" charset="0"/>
              </a:rPr>
              <a:t/>
            </a:r>
            <a:br>
              <a:rPr lang="en-US" dirty="0">
                <a:latin typeface="Calibri" charset="0"/>
                <a:ea typeface="ＭＳ Ｐゴシック" charset="0"/>
              </a:rPr>
            </a:br>
            <a:endParaRPr lang="en-US" dirty="0">
              <a:latin typeface="Calibri" charset="0"/>
              <a:ea typeface="ＭＳ Ｐゴシック" charset="0"/>
            </a:endParaRPr>
          </a:p>
          <a:p>
            <a:pPr lvl="1">
              <a:spcBef>
                <a:spcPct val="0"/>
              </a:spcBef>
            </a:pPr>
            <a:r>
              <a:rPr lang="en-US" sz="2400" dirty="0" err="1">
                <a:solidFill>
                  <a:srgbClr val="FF0000"/>
                </a:solidFill>
                <a:latin typeface="Calibri" charset="0"/>
                <a:ea typeface="ＭＳ Ｐゴシック" charset="0"/>
              </a:rPr>
              <a:t>ALUctr</a:t>
            </a:r>
            <a:r>
              <a:rPr lang="en-US" sz="2400" dirty="0">
                <a:latin typeface="Calibri" charset="0"/>
                <a:ea typeface="ＭＳ Ｐゴシック" charset="0"/>
              </a:rPr>
              <a:t> and</a:t>
            </a:r>
            <a:r>
              <a:rPr lang="en-US" sz="2400" dirty="0">
                <a:solidFill>
                  <a:srgbClr val="FF0000"/>
                </a:solidFill>
                <a:latin typeface="Calibri" charset="0"/>
                <a:ea typeface="ＭＳ Ｐゴシック" charset="0"/>
              </a:rPr>
              <a:t> </a:t>
            </a:r>
            <a:r>
              <a:rPr lang="en-US" sz="2400" dirty="0" err="1">
                <a:solidFill>
                  <a:srgbClr val="FF0000"/>
                </a:solidFill>
                <a:latin typeface="Calibri" charset="0"/>
                <a:ea typeface="ＭＳ Ｐゴシック" charset="0"/>
              </a:rPr>
              <a:t>RegWr</a:t>
            </a:r>
            <a:r>
              <a:rPr lang="en-US" sz="2400" dirty="0">
                <a:latin typeface="Calibri" charset="0"/>
                <a:ea typeface="ＭＳ Ｐゴシック" charset="0"/>
              </a:rPr>
              <a:t>: control logic after decoding the instruction</a:t>
            </a:r>
          </a:p>
          <a:p>
            <a:pPr lvl="1">
              <a:spcBef>
                <a:spcPct val="0"/>
              </a:spcBef>
            </a:pPr>
            <a:endParaRPr lang="en-US" sz="2400" dirty="0">
              <a:latin typeface="Calibri" charset="0"/>
              <a:ea typeface="ＭＳ Ｐゴシック" charset="0"/>
            </a:endParaRPr>
          </a:p>
          <a:p>
            <a:pPr lvl="1">
              <a:spcBef>
                <a:spcPct val="0"/>
              </a:spcBef>
            </a:pPr>
            <a:endParaRPr lang="en-US" sz="2400" dirty="0">
              <a:latin typeface="Calibri" charset="0"/>
              <a:ea typeface="ＭＳ Ｐゴシック" charset="0"/>
            </a:endParaRPr>
          </a:p>
          <a:p>
            <a:pPr lvl="1">
              <a:spcBef>
                <a:spcPct val="0"/>
              </a:spcBef>
            </a:pPr>
            <a:endParaRPr lang="en-US" dirty="0">
              <a:latin typeface="Calibri" charset="0"/>
              <a:ea typeface="ＭＳ Ｐゴシック" charset="0"/>
            </a:endParaRPr>
          </a:p>
          <a:p>
            <a:endParaRPr lang="en-US" dirty="0">
              <a:latin typeface="Calibri" charset="0"/>
              <a:ea typeface="ＭＳ Ｐゴシック" charset="0"/>
              <a:cs typeface="ＭＳ Ｐゴシック" charset="0"/>
            </a:endParaRPr>
          </a:p>
          <a:p>
            <a:pPr>
              <a:buFont typeface="Arial" charset="0"/>
              <a:buNone/>
            </a:pPr>
            <a:endParaRPr lang="en-US" dirty="0">
              <a:latin typeface="Calibri" charset="0"/>
              <a:ea typeface="ＭＳ Ｐゴシック" charset="0"/>
              <a:cs typeface="ＭＳ Ｐゴシック" charset="0"/>
            </a:endParaRPr>
          </a:p>
          <a:p>
            <a:pPr>
              <a:spcBef>
                <a:spcPts val="1600"/>
              </a:spcBef>
            </a:pPr>
            <a:r>
              <a:rPr lang="en-US" sz="2400" dirty="0">
                <a:latin typeface="Calibri" charset="0"/>
                <a:ea typeface="ＭＳ Ｐゴシック" charset="0"/>
                <a:cs typeface="ＭＳ Ｐゴシック" charset="0"/>
              </a:rPr>
              <a:t>… Already defined the register file &amp; ALU             </a:t>
            </a:r>
          </a:p>
        </p:txBody>
      </p:sp>
      <p:sp>
        <p:nvSpPr>
          <p:cNvPr id="46082"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3b: </a:t>
            </a:r>
            <a:r>
              <a:rPr lang="en-US" dirty="0">
                <a:latin typeface="Calibri" charset="0"/>
                <a:ea typeface="ＭＳ Ｐゴシック" charset="0"/>
                <a:cs typeface="ＭＳ Ｐゴシック" charset="0"/>
              </a:rPr>
              <a:t>Add &amp; Subtract</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spAutoFit/>
          </a:bodyPr>
          <a:lstStyle/>
          <a:p>
            <a:pPr>
              <a:defRPr/>
            </a:pPr>
            <a:r>
              <a:rPr lang="en-US" sz="2000">
                <a:solidFill>
                  <a:schemeClr val="accent2"/>
                </a:solidFill>
                <a:latin typeface="+mn-lt"/>
                <a:ea typeface="ＭＳ Ｐゴシック" charset="-128"/>
                <a:cs typeface="ＭＳ Ｐゴシック" charset="-128"/>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Rb</a:t>
            </a:r>
            <a:endParaRPr lang="en-US" sz="2000" dirty="0">
              <a:latin typeface="+mn-lt"/>
              <a:ea typeface="ＭＳ Ｐゴシック" charset="-128"/>
              <a:cs typeface="ＭＳ Ｐゴシック" charset="-128"/>
            </a:endParaRPr>
          </a:p>
        </p:txBody>
      </p:sp>
      <p:sp>
        <p:nvSpPr>
          <p:cNvPr id="46119" name="Rectangle 48"/>
          <p:cNvSpPr>
            <a:spLocks noChangeArrowheads="1"/>
          </p:cNvSpPr>
          <p:nvPr/>
        </p:nvSpPr>
        <p:spPr bwMode="auto">
          <a:xfrm>
            <a:off x="3035300" y="4419600"/>
            <a:ext cx="1287463"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508" name="Rectangle 52"/>
          <p:cNvSpPr>
            <a:spLocks noChangeArrowheads="1"/>
          </p:cNvSpPr>
          <p:nvPr/>
        </p:nvSpPr>
        <p:spPr bwMode="auto">
          <a:xfrm>
            <a:off x="3554413" y="3259138"/>
            <a:ext cx="422275"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Rs</a:t>
            </a:r>
          </a:p>
        </p:txBody>
      </p:sp>
      <p:sp>
        <p:nvSpPr>
          <p:cNvPr id="62509" name="Rectangle 53"/>
          <p:cNvSpPr>
            <a:spLocks noChangeArrowheads="1"/>
          </p:cNvSpPr>
          <p:nvPr/>
        </p:nvSpPr>
        <p:spPr bwMode="auto">
          <a:xfrm>
            <a:off x="4011613" y="3259138"/>
            <a:ext cx="420687" cy="393700"/>
          </a:xfrm>
          <a:prstGeom prst="rect">
            <a:avLst/>
          </a:prstGeom>
          <a:noFill/>
          <a:ln w="12700">
            <a:noFill/>
            <a:miter lim="800000"/>
            <a:headEnd/>
            <a:tailEnd/>
          </a:ln>
        </p:spPr>
        <p:txBody>
          <a:bodyPr wrap="none" lIns="90488" tIns="44450" rIns="90488" bIns="44450">
            <a:spAutoFit/>
          </a:bodyPr>
          <a:lstStyle/>
          <a:p>
            <a:pPr>
              <a:defRPr/>
            </a:pPr>
            <a:r>
              <a:rPr lang="en-US" sz="2000" dirty="0" err="1">
                <a:solidFill>
                  <a:schemeClr val="accent2"/>
                </a:solidFill>
                <a:latin typeface="+mn-lt"/>
                <a:ea typeface="ＭＳ Ｐゴシック" charset="-128"/>
                <a:cs typeface="ＭＳ Ｐゴシック" charset="-128"/>
              </a:rPr>
              <a:t>Rt</a:t>
            </a:r>
            <a:endParaRPr lang="en-US" sz="2000" dirty="0">
              <a:solidFill>
                <a:schemeClr val="accent2"/>
              </a:solidFill>
              <a:latin typeface="+mn-lt"/>
              <a:ea typeface="ＭＳ Ｐゴシック" charset="-128"/>
              <a:cs typeface="ＭＳ Ｐゴシック" charset="-128"/>
            </a:endParaRPr>
          </a:p>
        </p:txBody>
      </p:sp>
      <p:sp>
        <p:nvSpPr>
          <p:cNvPr id="62510" name="Rectangle 54"/>
          <p:cNvSpPr>
            <a:spLocks noChangeArrowheads="1"/>
          </p:cNvSpPr>
          <p:nvPr/>
        </p:nvSpPr>
        <p:spPr bwMode="auto">
          <a:xfrm>
            <a:off x="3173413" y="3259138"/>
            <a:ext cx="457200"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Rd</a:t>
            </a: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spAutoFit/>
          </a:bodyPr>
          <a:lstStyle/>
          <a:p>
            <a:r>
              <a:rPr lang="en-US">
                <a:latin typeface="Calibri" charset="0"/>
              </a:rPr>
              <a:t>ALU</a:t>
            </a:r>
            <a:endParaRPr lang="en-US" sz="2000">
              <a:latin typeface="Calibri" charset="0"/>
            </a:endParaRPr>
          </a:p>
        </p:txBody>
      </p:sp>
      <p:sp>
        <p:nvSpPr>
          <p:cNvPr id="62512" name="Rectangle 56"/>
          <p:cNvSpPr>
            <a:spLocks noChangeArrowheads="1"/>
          </p:cNvSpPr>
          <p:nvPr/>
        </p:nvSpPr>
        <p:spPr bwMode="auto">
          <a:xfrm>
            <a:off x="1691771" y="2408238"/>
            <a:ext cx="6070600"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3" name="Rectangle 57"/>
          <p:cNvSpPr>
            <a:spLocks noChangeArrowheads="1"/>
          </p:cNvSpPr>
          <p:nvPr/>
        </p:nvSpPr>
        <p:spPr bwMode="auto">
          <a:xfrm>
            <a:off x="16854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4" name="Rectangle 58"/>
          <p:cNvSpPr>
            <a:spLocks noChangeArrowheads="1"/>
          </p:cNvSpPr>
          <p:nvPr/>
        </p:nvSpPr>
        <p:spPr bwMode="auto">
          <a:xfrm>
            <a:off x="1998158" y="2332038"/>
            <a:ext cx="458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op</a:t>
            </a:r>
          </a:p>
        </p:txBody>
      </p:sp>
      <p:sp>
        <p:nvSpPr>
          <p:cNvPr id="62515" name="Rectangle 59"/>
          <p:cNvSpPr>
            <a:spLocks noChangeArrowheads="1"/>
          </p:cNvSpPr>
          <p:nvPr/>
        </p:nvSpPr>
        <p:spPr bwMode="auto">
          <a:xfrm>
            <a:off x="27522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6" name="Rectangle 60"/>
          <p:cNvSpPr>
            <a:spLocks noChangeArrowheads="1"/>
          </p:cNvSpPr>
          <p:nvPr/>
        </p:nvSpPr>
        <p:spPr bwMode="auto">
          <a:xfrm>
            <a:off x="3036383" y="2332038"/>
            <a:ext cx="374650"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rs</a:t>
            </a:r>
            <a:endParaRPr lang="en-US" sz="2000" dirty="0">
              <a:latin typeface="+mn-lt"/>
              <a:ea typeface="ＭＳ Ｐゴシック" charset="-128"/>
              <a:cs typeface="ＭＳ Ｐゴシック" charset="-128"/>
            </a:endParaRPr>
          </a:p>
        </p:txBody>
      </p:sp>
      <p:sp>
        <p:nvSpPr>
          <p:cNvPr id="62517" name="Rectangle 61"/>
          <p:cNvSpPr>
            <a:spLocks noChangeArrowheads="1"/>
          </p:cNvSpPr>
          <p:nvPr/>
        </p:nvSpPr>
        <p:spPr bwMode="auto">
          <a:xfrm>
            <a:off x="37428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8" name="Rectangle 62"/>
          <p:cNvSpPr>
            <a:spLocks noChangeArrowheads="1"/>
          </p:cNvSpPr>
          <p:nvPr/>
        </p:nvSpPr>
        <p:spPr bwMode="auto">
          <a:xfrm>
            <a:off x="4026983" y="2332038"/>
            <a:ext cx="363538"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rt</a:t>
            </a:r>
            <a:endParaRPr lang="en-US" sz="2000" dirty="0">
              <a:latin typeface="+mn-lt"/>
              <a:ea typeface="ＭＳ Ｐゴシック" charset="-128"/>
              <a:cs typeface="ＭＳ Ｐゴシック" charset="-128"/>
            </a:endParaRPr>
          </a:p>
        </p:txBody>
      </p:sp>
      <p:sp>
        <p:nvSpPr>
          <p:cNvPr id="62519" name="Rectangle 63"/>
          <p:cNvSpPr>
            <a:spLocks noChangeArrowheads="1"/>
          </p:cNvSpPr>
          <p:nvPr/>
        </p:nvSpPr>
        <p:spPr bwMode="auto">
          <a:xfrm>
            <a:off x="47334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0" name="Rectangle 64"/>
          <p:cNvSpPr>
            <a:spLocks noChangeArrowheads="1"/>
          </p:cNvSpPr>
          <p:nvPr/>
        </p:nvSpPr>
        <p:spPr bwMode="auto">
          <a:xfrm>
            <a:off x="5017583" y="2332038"/>
            <a:ext cx="4079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62521" name="Rectangle 65"/>
          <p:cNvSpPr>
            <a:spLocks noChangeArrowheads="1"/>
          </p:cNvSpPr>
          <p:nvPr/>
        </p:nvSpPr>
        <p:spPr bwMode="auto">
          <a:xfrm>
            <a:off x="57240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2" name="Rectangle 66"/>
          <p:cNvSpPr>
            <a:spLocks noChangeArrowheads="1"/>
          </p:cNvSpPr>
          <p:nvPr/>
        </p:nvSpPr>
        <p:spPr bwMode="auto">
          <a:xfrm>
            <a:off x="5855783" y="2332038"/>
            <a:ext cx="844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shamt</a:t>
            </a:r>
          </a:p>
        </p:txBody>
      </p:sp>
      <p:sp>
        <p:nvSpPr>
          <p:cNvPr id="62523" name="Rectangle 67"/>
          <p:cNvSpPr>
            <a:spLocks noChangeArrowheads="1"/>
          </p:cNvSpPr>
          <p:nvPr/>
        </p:nvSpPr>
        <p:spPr bwMode="auto">
          <a:xfrm>
            <a:off x="67146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4" name="Rectangle 68"/>
          <p:cNvSpPr>
            <a:spLocks noChangeArrowheads="1"/>
          </p:cNvSpPr>
          <p:nvPr/>
        </p:nvSpPr>
        <p:spPr bwMode="auto">
          <a:xfrm>
            <a:off x="7027358" y="2332038"/>
            <a:ext cx="74612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funct</a:t>
            </a:r>
          </a:p>
        </p:txBody>
      </p:sp>
      <p:sp>
        <p:nvSpPr>
          <p:cNvPr id="62525" name="Rectangle 69"/>
          <p:cNvSpPr>
            <a:spLocks noChangeArrowheads="1"/>
          </p:cNvSpPr>
          <p:nvPr/>
        </p:nvSpPr>
        <p:spPr bwMode="auto">
          <a:xfrm>
            <a:off x="7608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0</a:t>
            </a:r>
          </a:p>
        </p:txBody>
      </p:sp>
      <p:sp>
        <p:nvSpPr>
          <p:cNvPr id="62526" name="Rectangle 70"/>
          <p:cNvSpPr>
            <a:spLocks noChangeArrowheads="1"/>
          </p:cNvSpPr>
          <p:nvPr/>
        </p:nvSpPr>
        <p:spPr bwMode="auto">
          <a:xfrm>
            <a:off x="6465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a:t>
            </a:r>
          </a:p>
        </p:txBody>
      </p:sp>
      <p:sp>
        <p:nvSpPr>
          <p:cNvPr id="62527" name="Rectangle 71"/>
          <p:cNvSpPr>
            <a:spLocks noChangeArrowheads="1"/>
          </p:cNvSpPr>
          <p:nvPr/>
        </p:nvSpPr>
        <p:spPr bwMode="auto">
          <a:xfrm>
            <a:off x="539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11</a:t>
            </a:r>
          </a:p>
        </p:txBody>
      </p:sp>
      <p:sp>
        <p:nvSpPr>
          <p:cNvPr id="62528" name="Rectangle 72"/>
          <p:cNvSpPr>
            <a:spLocks noChangeArrowheads="1"/>
          </p:cNvSpPr>
          <p:nvPr/>
        </p:nvSpPr>
        <p:spPr bwMode="auto">
          <a:xfrm>
            <a:off x="44079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16</a:t>
            </a:r>
          </a:p>
        </p:txBody>
      </p:sp>
      <p:sp>
        <p:nvSpPr>
          <p:cNvPr id="62529" name="Rectangle 73"/>
          <p:cNvSpPr>
            <a:spLocks noChangeArrowheads="1"/>
          </p:cNvSpPr>
          <p:nvPr/>
        </p:nvSpPr>
        <p:spPr bwMode="auto">
          <a:xfrm>
            <a:off x="34173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21</a:t>
            </a:r>
          </a:p>
        </p:txBody>
      </p:sp>
      <p:sp>
        <p:nvSpPr>
          <p:cNvPr id="62530" name="Rectangle 74"/>
          <p:cNvSpPr>
            <a:spLocks noChangeArrowheads="1"/>
          </p:cNvSpPr>
          <p:nvPr/>
        </p:nvSpPr>
        <p:spPr bwMode="auto">
          <a:xfrm>
            <a:off x="24267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26</a:t>
            </a:r>
          </a:p>
        </p:txBody>
      </p:sp>
      <p:sp>
        <p:nvSpPr>
          <p:cNvPr id="62531" name="Rectangle 75"/>
          <p:cNvSpPr>
            <a:spLocks noChangeArrowheads="1"/>
          </p:cNvSpPr>
          <p:nvPr/>
        </p:nvSpPr>
        <p:spPr bwMode="auto">
          <a:xfrm>
            <a:off x="158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31</a:t>
            </a:r>
          </a:p>
        </p:txBody>
      </p:sp>
      <p:sp>
        <p:nvSpPr>
          <p:cNvPr id="62532" name="Rectangle 76"/>
          <p:cNvSpPr>
            <a:spLocks noChangeArrowheads="1"/>
          </p:cNvSpPr>
          <p:nvPr/>
        </p:nvSpPr>
        <p:spPr bwMode="auto">
          <a:xfrm>
            <a:off x="19695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3" name="Rectangle 77"/>
          <p:cNvSpPr>
            <a:spLocks noChangeArrowheads="1"/>
          </p:cNvSpPr>
          <p:nvPr/>
        </p:nvSpPr>
        <p:spPr bwMode="auto">
          <a:xfrm>
            <a:off x="6998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4" name="Rectangle 78"/>
          <p:cNvSpPr>
            <a:spLocks noChangeArrowheads="1"/>
          </p:cNvSpPr>
          <p:nvPr/>
        </p:nvSpPr>
        <p:spPr bwMode="auto">
          <a:xfrm>
            <a:off x="59319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5" name="Rectangle 79"/>
          <p:cNvSpPr>
            <a:spLocks noChangeArrowheads="1"/>
          </p:cNvSpPr>
          <p:nvPr/>
        </p:nvSpPr>
        <p:spPr bwMode="auto">
          <a:xfrm>
            <a:off x="49413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6" name="Rectangle 80"/>
          <p:cNvSpPr>
            <a:spLocks noChangeArrowheads="1"/>
          </p:cNvSpPr>
          <p:nvPr/>
        </p:nvSpPr>
        <p:spPr bwMode="auto">
          <a:xfrm>
            <a:off x="3950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7" name="Rectangle 81"/>
          <p:cNvSpPr>
            <a:spLocks noChangeArrowheads="1"/>
          </p:cNvSpPr>
          <p:nvPr/>
        </p:nvSpPr>
        <p:spPr bwMode="auto">
          <a:xfrm>
            <a:off x="29601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a:t>
            </a:fld>
            <a:endParaRPr lang="en-US"/>
          </a:p>
        </p:txBody>
      </p:sp>
    </p:spTree>
    <p:extLst>
      <p:ext uri="{BB962C8B-B14F-4D97-AF65-F5344CB8AC3E}">
        <p14:creationId xmlns:p14="http://schemas.microsoft.com/office/powerpoint/2010/main" val="61282285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73"/>
            <a:ext cx="8229600" cy="1143000"/>
          </a:xfrm>
        </p:spPr>
        <p:txBody>
          <a:bodyPr/>
          <a:lstStyle/>
          <a:p>
            <a:r>
              <a:rPr lang="en-US" dirty="0" smtClean="0"/>
              <a:t>P&amp;H Figure 4.17</a:t>
            </a:r>
            <a:endParaRPr lang="en-US" dirty="0"/>
          </a:p>
        </p:txBody>
      </p:sp>
      <p:pic>
        <p:nvPicPr>
          <p:cNvPr id="7" name="Picture 6" descr="Screen shot 2011-11-02 at 1.43.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1151466"/>
            <a:ext cx="7734300" cy="5033433"/>
          </a:xfrm>
          <a:prstGeom prst="rect">
            <a:avLst/>
          </a:prstGeom>
        </p:spPr>
      </p:pic>
      <p:sp>
        <p:nvSpPr>
          <p:cNvPr id="3" name="Slide Number Placeholder 2"/>
          <p:cNvSpPr>
            <a:spLocks noGrp="1"/>
          </p:cNvSpPr>
          <p:nvPr>
            <p:ph type="sldNum" sz="quarter" idx="12"/>
          </p:nvPr>
        </p:nvSpPr>
        <p:spPr/>
        <p:txBody>
          <a:bodyPr/>
          <a:lstStyle/>
          <a:p>
            <a:pPr>
              <a:defRPr/>
            </a:pPr>
            <a:fld id="{2B3FC65D-271A-A842-B579-8A644641AC8D}" type="slidenum">
              <a:rPr lang="en-US" smtClean="0"/>
              <a:pPr>
                <a:defRPr/>
              </a:pPr>
              <a:t>30</a:t>
            </a:fld>
            <a:endParaRPr lang="en-US"/>
          </a:p>
        </p:txBody>
      </p:sp>
    </p:spTree>
    <p:extLst>
      <p:ext uri="{BB962C8B-B14F-4D97-AF65-F5344CB8AC3E}">
        <p14:creationId xmlns:p14="http://schemas.microsoft.com/office/powerpoint/2010/main" val="387674463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title"/>
          </p:nvPr>
        </p:nvSpPr>
        <p:spPr/>
        <p:txBody>
          <a:bodyPr/>
          <a:lstStyle/>
          <a:p>
            <a:r>
              <a:rPr lang="en-US">
                <a:latin typeface="Calibri" charset="0"/>
                <a:ea typeface="ＭＳ Ｐゴシック" charset="0"/>
                <a:cs typeface="ＭＳ Ｐゴシック" charset="0"/>
              </a:rPr>
              <a:t>Summary: Single-cycle Processor</a:t>
            </a:r>
          </a:p>
        </p:txBody>
      </p:sp>
      <p:sp>
        <p:nvSpPr>
          <p:cNvPr id="70659" name="Content Placeholder 22"/>
          <p:cNvSpPr>
            <a:spLocks noGrp="1"/>
          </p:cNvSpPr>
          <p:nvPr>
            <p:ph idx="1"/>
          </p:nvPr>
        </p:nvSpPr>
        <p:spPr>
          <a:xfrm>
            <a:off x="457200" y="1600200"/>
            <a:ext cx="8229600" cy="4868863"/>
          </a:xfrm>
        </p:spPr>
        <p:txBody>
          <a:bodyPr>
            <a:normAutofit/>
          </a:bodyPr>
          <a:lstStyle/>
          <a:p>
            <a:pPr>
              <a:lnSpc>
                <a:spcPct val="90000"/>
              </a:lnSpc>
            </a:pPr>
            <a:r>
              <a:rPr lang="en-US" sz="2700" dirty="0">
                <a:latin typeface="Calibri" charset="0"/>
                <a:ea typeface="ＭＳ Ｐゴシック" charset="0"/>
                <a:cs typeface="ＭＳ Ｐゴシック" charset="0"/>
              </a:rPr>
              <a:t>Five steps to design a processor:</a:t>
            </a:r>
          </a:p>
          <a:p>
            <a:pPr lvl="1">
              <a:lnSpc>
                <a:spcPct val="90000"/>
              </a:lnSpc>
              <a:buFont typeface="Arial" charset="0"/>
              <a:buNone/>
            </a:pPr>
            <a:r>
              <a:rPr lang="en-US" sz="2400" dirty="0">
                <a:latin typeface="Calibri" charset="0"/>
                <a:ea typeface="ＭＳ Ｐゴシック" charset="0"/>
              </a:rPr>
              <a:t>1. Analyze instruction set </a:t>
            </a:r>
            <a:r>
              <a:rPr lang="en-US" sz="2400" dirty="0">
                <a:latin typeface="Calibri" charset="0"/>
                <a:ea typeface="ＭＳ Ｐゴシック" charset="0"/>
                <a:sym typeface="Wingdings" charset="0"/>
              </a:rPr>
              <a:t></a:t>
            </a:r>
            <a:r>
              <a:rPr lang="en-US" sz="2400" dirty="0">
                <a:latin typeface="Calibri" charset="0"/>
                <a:ea typeface="ＭＳ Ｐゴシック" charset="0"/>
              </a:rPr>
              <a:t> </a:t>
            </a:r>
            <a:br>
              <a:rPr lang="en-US" sz="2400" dirty="0">
                <a:latin typeface="Calibri" charset="0"/>
                <a:ea typeface="ＭＳ Ｐゴシック" charset="0"/>
              </a:rPr>
            </a:br>
            <a:r>
              <a:rPr lang="en-US" sz="2400" dirty="0" err="1">
                <a:latin typeface="Calibri" charset="0"/>
                <a:ea typeface="ＭＳ Ｐゴシック" charset="0"/>
              </a:rPr>
              <a:t>datapath</a:t>
            </a:r>
            <a:r>
              <a:rPr lang="en-US" sz="2400" dirty="0">
                <a:latin typeface="Calibri" charset="0"/>
                <a:ea typeface="ＭＳ Ｐゴシック" charset="0"/>
              </a:rPr>
              <a:t> requirements</a:t>
            </a:r>
          </a:p>
          <a:p>
            <a:pPr lvl="1">
              <a:lnSpc>
                <a:spcPct val="90000"/>
              </a:lnSpc>
              <a:buFont typeface="Arial" charset="0"/>
              <a:buNone/>
            </a:pPr>
            <a:r>
              <a:rPr lang="en-US" sz="2400" dirty="0">
                <a:latin typeface="Calibri" charset="0"/>
                <a:ea typeface="ＭＳ Ｐゴシック" charset="0"/>
              </a:rPr>
              <a:t>2. Select set of </a:t>
            </a:r>
            <a:r>
              <a:rPr lang="en-US" sz="2400" dirty="0" err="1">
                <a:latin typeface="Calibri" charset="0"/>
                <a:ea typeface="ＭＳ Ｐゴシック" charset="0"/>
              </a:rPr>
              <a:t>datapath</a:t>
            </a:r>
            <a:r>
              <a:rPr lang="en-US" sz="2400" dirty="0">
                <a:latin typeface="Calibri" charset="0"/>
                <a:ea typeface="ＭＳ Ｐゴシック" charset="0"/>
              </a:rPr>
              <a:t> </a:t>
            </a:r>
            <a:br>
              <a:rPr lang="en-US" sz="2400" dirty="0">
                <a:latin typeface="Calibri" charset="0"/>
                <a:ea typeface="ＭＳ Ｐゴシック" charset="0"/>
              </a:rPr>
            </a:br>
            <a:r>
              <a:rPr lang="en-US" sz="2400" dirty="0">
                <a:latin typeface="Calibri" charset="0"/>
                <a:ea typeface="ＭＳ Ｐゴシック" charset="0"/>
              </a:rPr>
              <a:t>components &amp; establish </a:t>
            </a:r>
            <a:br>
              <a:rPr lang="en-US" sz="2400" dirty="0">
                <a:latin typeface="Calibri" charset="0"/>
                <a:ea typeface="ＭＳ Ｐゴシック" charset="0"/>
              </a:rPr>
            </a:br>
            <a:r>
              <a:rPr lang="en-US" sz="2400" dirty="0">
                <a:latin typeface="Calibri" charset="0"/>
                <a:ea typeface="ＭＳ Ｐゴシック" charset="0"/>
              </a:rPr>
              <a:t>clock methodology</a:t>
            </a:r>
          </a:p>
          <a:p>
            <a:pPr lvl="1">
              <a:lnSpc>
                <a:spcPct val="90000"/>
              </a:lnSpc>
              <a:buFont typeface="Arial" charset="0"/>
              <a:buNone/>
            </a:pPr>
            <a:r>
              <a:rPr lang="en-US" sz="2400" dirty="0">
                <a:latin typeface="Calibri" charset="0"/>
                <a:ea typeface="ＭＳ Ｐゴシック" charset="0"/>
              </a:rPr>
              <a:t>3. Assemble </a:t>
            </a:r>
            <a:r>
              <a:rPr lang="en-US" sz="2400" dirty="0" err="1">
                <a:latin typeface="Calibri" charset="0"/>
                <a:ea typeface="ＭＳ Ｐゴシック" charset="0"/>
              </a:rPr>
              <a:t>datapath</a:t>
            </a:r>
            <a:r>
              <a:rPr lang="en-US" sz="2400" dirty="0">
                <a:latin typeface="Calibri" charset="0"/>
                <a:ea typeface="ＭＳ Ｐゴシック" charset="0"/>
              </a:rPr>
              <a:t> meeting </a:t>
            </a:r>
            <a:br>
              <a:rPr lang="en-US" sz="2400" dirty="0">
                <a:latin typeface="Calibri" charset="0"/>
                <a:ea typeface="ＭＳ Ｐゴシック" charset="0"/>
              </a:rPr>
            </a:br>
            <a:r>
              <a:rPr lang="en-US" sz="2400" dirty="0">
                <a:latin typeface="Calibri" charset="0"/>
                <a:ea typeface="ＭＳ Ｐゴシック" charset="0"/>
              </a:rPr>
              <a:t>the requirements</a:t>
            </a:r>
          </a:p>
          <a:p>
            <a:pPr lvl="1">
              <a:lnSpc>
                <a:spcPct val="90000"/>
              </a:lnSpc>
              <a:buFont typeface="Arial" charset="0"/>
              <a:buNone/>
            </a:pPr>
            <a:r>
              <a:rPr lang="en-US" sz="2400" dirty="0">
                <a:latin typeface="Calibri" charset="0"/>
                <a:ea typeface="ＭＳ Ｐゴシック" charset="0"/>
              </a:rPr>
              <a:t>4. Analyze implementation of each instruction to determine setting of control points that effects the register transfer.</a:t>
            </a:r>
          </a:p>
          <a:p>
            <a:pPr lvl="1">
              <a:lnSpc>
                <a:spcPct val="90000"/>
              </a:lnSpc>
              <a:buFont typeface="Arial" charset="0"/>
              <a:buNone/>
            </a:pPr>
            <a:r>
              <a:rPr lang="en-US" sz="2400" dirty="0">
                <a:latin typeface="Calibri" charset="0"/>
                <a:ea typeface="ＭＳ Ｐゴシック" charset="0"/>
              </a:rPr>
              <a:t>5. Assemble the control logic</a:t>
            </a:r>
          </a:p>
          <a:p>
            <a:pPr lvl="2">
              <a:lnSpc>
                <a:spcPct val="90000"/>
              </a:lnSpc>
            </a:pPr>
            <a:r>
              <a:rPr lang="en-US" sz="2000" dirty="0">
                <a:latin typeface="Calibri" charset="0"/>
                <a:ea typeface="ＭＳ Ｐゴシック" charset="0"/>
              </a:rPr>
              <a:t>Formulate Logic Equations</a:t>
            </a:r>
          </a:p>
          <a:p>
            <a:pPr lvl="2">
              <a:lnSpc>
                <a:spcPct val="90000"/>
              </a:lnSpc>
            </a:pPr>
            <a:r>
              <a:rPr lang="en-US" sz="2000" dirty="0">
                <a:latin typeface="Calibri" charset="0"/>
                <a:ea typeface="ＭＳ Ｐゴシック" charset="0"/>
              </a:rPr>
              <a:t>Design Circuits</a:t>
            </a:r>
          </a:p>
          <a:p>
            <a:pPr>
              <a:lnSpc>
                <a:spcPct val="90000"/>
              </a:lnSpc>
            </a:pPr>
            <a:endParaRPr lang="en-US" sz="2700" dirty="0">
              <a:latin typeface="Calibri" charset="0"/>
              <a:ea typeface="ＭＳ Ｐゴシック" charset="0"/>
              <a:cs typeface="ＭＳ Ｐゴシック" charset="0"/>
            </a:endParaRPr>
          </a:p>
          <a:p>
            <a:pPr>
              <a:lnSpc>
                <a:spcPct val="90000"/>
              </a:lnSpc>
            </a:pPr>
            <a:endParaRPr lang="en-US" sz="2700" dirty="0">
              <a:latin typeface="Calibri" charset="0"/>
              <a:ea typeface="ＭＳ Ｐゴシック" charset="0"/>
              <a:cs typeface="ＭＳ Ｐゴシック" charset="0"/>
            </a:endParaRPr>
          </a:p>
        </p:txBody>
      </p:sp>
      <p:grpSp>
        <p:nvGrpSpPr>
          <p:cNvPr id="60423"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lstStyle/>
            <a:p>
              <a:pPr algn="ctr">
                <a:defRPr/>
              </a:pPr>
              <a:endParaRPr lang="en-US" sz="2000">
                <a:solidFill>
                  <a:schemeClr val="accent2"/>
                </a:solidFill>
                <a:latin typeface="+mn-lt"/>
                <a:ea typeface="ＭＳ Ｐゴシック" charset="-128"/>
                <a:cs typeface="ＭＳ Ｐゴシック" charset="-128"/>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spAutoFit/>
            </a:bodyPr>
            <a:lstStyle/>
            <a:p>
              <a:r>
                <a:rPr lang="en-US" sz="1600" b="1">
                  <a:solidFill>
                    <a:schemeClr val="accent2"/>
                  </a:solidFill>
                  <a:latin typeface="Calibri" charset="0"/>
                </a:rPr>
                <a:t>Datapath</a:t>
              </a:r>
              <a:endParaRPr lang="en-US" sz="1600" b="1">
                <a:latin typeface="Calibri" charset="0"/>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Output</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31</a:t>
            </a:fld>
            <a:endParaRPr lang="en-US"/>
          </a:p>
        </p:txBody>
      </p:sp>
    </p:spTree>
    <p:extLst>
      <p:ext uri="{BB962C8B-B14F-4D97-AF65-F5344CB8AC3E}">
        <p14:creationId xmlns:p14="http://schemas.microsoft.com/office/powerpoint/2010/main" val="239789000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pPr eaLnBrk="1" hangingPunct="1">
              <a:lnSpc>
                <a:spcPct val="80000"/>
              </a:lnSpc>
            </a:pPr>
            <a:r>
              <a:rPr lang="en-US" sz="4000" smtClean="0"/>
              <a:t>Levels of Representation/Interpretation</a:t>
            </a:r>
          </a:p>
        </p:txBody>
      </p:sp>
      <p:sp>
        <p:nvSpPr>
          <p:cNvPr id="28676" name="Rectangle 18"/>
          <p:cNvSpPr>
            <a:spLocks noGrp="1" noChangeArrowheads="1"/>
          </p:cNvSpPr>
          <p:nvPr>
            <p:ph type="body" sz="half" idx="4294967295"/>
          </p:nvPr>
        </p:nvSpPr>
        <p:spPr>
          <a:xfrm>
            <a:off x="4624389" y="2201864"/>
            <a:ext cx="3848100" cy="896937"/>
          </a:xfrm>
        </p:spPr>
        <p:txBody>
          <a:bodyPr rtlCol="0">
            <a:normAutofit lnSpcReduction="10000"/>
          </a:bodyPr>
          <a:lstStyle/>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$t0, 0($2)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$t1, 4($2)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$t1, 0($2)</a:t>
            </a:r>
          </a:p>
          <a:p>
            <a:pPr eaLnBrk="1" fontAlgn="auto" hangingPunct="1">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$t0, 4($2)</a:t>
            </a:r>
          </a:p>
        </p:txBody>
      </p:sp>
      <p:graphicFrame>
        <p:nvGraphicFramePr>
          <p:cNvPr id="21506" name="Object 2"/>
          <p:cNvGraphicFramePr>
            <a:graphicFrameLocks noGrp="1" noChangeAspect="1"/>
          </p:cNvGraphicFramePr>
          <p:nvPr>
            <p:ph sz="quarter" idx="4294967295"/>
          </p:nvPr>
        </p:nvGraphicFramePr>
        <p:xfrm>
          <a:off x="4624388" y="5549900"/>
          <a:ext cx="1828800" cy="1257300"/>
        </p:xfrm>
        <a:graphic>
          <a:graphicData uri="http://schemas.openxmlformats.org/presentationml/2006/ole">
            <mc:AlternateContent xmlns:mc="http://schemas.openxmlformats.org/markup-compatibility/2006">
              <mc:Choice xmlns:v="urn:schemas-microsoft-com:vml" Requires="v">
                <p:oleObj spid="_x0000_s15406" name="Image" r:id="rId4" imgW="3492063" imgH="2400000" progId="">
                  <p:embed/>
                </p:oleObj>
              </mc:Choice>
              <mc:Fallback>
                <p:oleObj name="Image" r:id="rId4" imgW="3492063" imgH="24000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4388" y="5549900"/>
                        <a:ext cx="1828800" cy="1257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oleObj>
              </mc:Fallback>
            </mc:AlternateContent>
          </a:graphicData>
        </a:graphic>
      </p:graphicFrame>
      <p:sp>
        <p:nvSpPr>
          <p:cNvPr id="21509" name="Rectangle 7"/>
          <p:cNvSpPr>
            <a:spLocks noChangeArrowheads="1"/>
          </p:cNvSpPr>
          <p:nvPr/>
        </p:nvSpPr>
        <p:spPr bwMode="auto">
          <a:xfrm>
            <a:off x="857251" y="143510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High Level Language</a:t>
            </a:r>
            <a:br>
              <a:rPr lang="en-US" b="1">
                <a:latin typeface="Calibri" charset="0"/>
              </a:rPr>
            </a:br>
            <a:r>
              <a:rPr lang="en-US" b="1">
                <a:latin typeface="Calibri" charset="0"/>
              </a:rPr>
              <a:t>Program (e.g., C)</a:t>
            </a:r>
          </a:p>
        </p:txBody>
      </p:sp>
      <p:sp>
        <p:nvSpPr>
          <p:cNvPr id="21510" name="Rectangle 8"/>
          <p:cNvSpPr>
            <a:spLocks noChangeArrowheads="1"/>
          </p:cNvSpPr>
          <p:nvPr/>
        </p:nvSpPr>
        <p:spPr bwMode="auto">
          <a:xfrm>
            <a:off x="857250" y="2381251"/>
            <a:ext cx="2800351"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solidFill>
                  <a:srgbClr val="FF0000"/>
                </a:solidFill>
                <a:latin typeface="Calibri" charset="0"/>
              </a:rPr>
              <a:t>Assembly  Language Program (e.g., MIPS)</a:t>
            </a:r>
          </a:p>
        </p:txBody>
      </p:sp>
      <p:sp>
        <p:nvSpPr>
          <p:cNvPr id="21511" name="Rectangle 9"/>
          <p:cNvSpPr>
            <a:spLocks noChangeArrowheads="1"/>
          </p:cNvSpPr>
          <p:nvPr/>
        </p:nvSpPr>
        <p:spPr bwMode="auto">
          <a:xfrm>
            <a:off x="908051" y="329565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Machine  Language Program (MIPS)</a:t>
            </a:r>
          </a:p>
        </p:txBody>
      </p:sp>
      <p:sp>
        <p:nvSpPr>
          <p:cNvPr id="21512" name="Rectangle 10"/>
          <p:cNvSpPr>
            <a:spLocks noChangeArrowheads="1"/>
          </p:cNvSpPr>
          <p:nvPr/>
        </p:nvSpPr>
        <p:spPr bwMode="auto">
          <a:xfrm>
            <a:off x="304800" y="4667251"/>
            <a:ext cx="40386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3366FF"/>
                </a:solidFill>
                <a:latin typeface="Calibri" charset="0"/>
              </a:rPr>
              <a:t>Hardware Architecture Description</a:t>
            </a:r>
            <a:br>
              <a:rPr lang="en-US" b="1">
                <a:solidFill>
                  <a:srgbClr val="3366FF"/>
                </a:solidFill>
                <a:latin typeface="Calibri" charset="0"/>
              </a:rPr>
            </a:br>
            <a:r>
              <a:rPr lang="en-US" b="1">
                <a:solidFill>
                  <a:srgbClr val="3366FF"/>
                </a:solidFill>
                <a:latin typeface="Calibri" charset="0"/>
              </a:rPr>
              <a:t>(e.g., block diagrams)</a:t>
            </a:r>
            <a:r>
              <a:rPr lang="en-US">
                <a:solidFill>
                  <a:srgbClr val="3366FF"/>
                </a:solidFill>
                <a:latin typeface="Calibri" charset="0"/>
              </a:rPr>
              <a:t> </a:t>
            </a:r>
          </a:p>
        </p:txBody>
      </p:sp>
      <p:sp>
        <p:nvSpPr>
          <p:cNvPr id="21513" name="Line 11"/>
          <p:cNvSpPr>
            <a:spLocks noChangeShapeType="1"/>
          </p:cNvSpPr>
          <p:nvPr/>
        </p:nvSpPr>
        <p:spPr bwMode="auto">
          <a:xfrm>
            <a:off x="2057400" y="198120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4" name="Rectangle 13"/>
          <p:cNvSpPr>
            <a:spLocks noChangeArrowheads="1"/>
          </p:cNvSpPr>
          <p:nvPr/>
        </p:nvSpPr>
        <p:spPr bwMode="auto">
          <a:xfrm>
            <a:off x="2197101" y="2076451"/>
            <a:ext cx="1308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Compiler</a:t>
            </a:r>
          </a:p>
        </p:txBody>
      </p:sp>
      <p:sp>
        <p:nvSpPr>
          <p:cNvPr id="21515" name="Rectangle 14"/>
          <p:cNvSpPr>
            <a:spLocks noChangeArrowheads="1"/>
          </p:cNvSpPr>
          <p:nvPr/>
        </p:nvSpPr>
        <p:spPr bwMode="auto">
          <a:xfrm>
            <a:off x="2222501" y="2990851"/>
            <a:ext cx="1435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Assembler</a:t>
            </a:r>
          </a:p>
        </p:txBody>
      </p:sp>
      <p:sp>
        <p:nvSpPr>
          <p:cNvPr id="21516" name="Line 15"/>
          <p:cNvSpPr>
            <a:spLocks noChangeShapeType="1"/>
          </p:cNvSpPr>
          <p:nvPr/>
        </p:nvSpPr>
        <p:spPr bwMode="auto">
          <a:xfrm>
            <a:off x="2108200" y="3816351"/>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7" name="Rectangle 16"/>
          <p:cNvSpPr>
            <a:spLocks noChangeArrowheads="1"/>
          </p:cNvSpPr>
          <p:nvPr/>
        </p:nvSpPr>
        <p:spPr bwMode="auto">
          <a:xfrm>
            <a:off x="381000" y="4057651"/>
            <a:ext cx="16764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Machine Interpretation</a:t>
            </a:r>
          </a:p>
        </p:txBody>
      </p:sp>
      <p:sp>
        <p:nvSpPr>
          <p:cNvPr id="21518" name="Rectangle 17"/>
          <p:cNvSpPr>
            <a:spLocks noChangeArrowheads="1"/>
          </p:cNvSpPr>
          <p:nvPr/>
        </p:nvSpPr>
        <p:spPr bwMode="auto">
          <a:xfrm>
            <a:off x="4624389" y="1336675"/>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nSpc>
                <a:spcPct val="78000"/>
              </a:lnSpc>
            </a:pPr>
            <a:r>
              <a:rPr lang="en-US" b="1">
                <a:latin typeface="Calibri" charset="0"/>
              </a:rPr>
              <a:t>temp = v[k];</a:t>
            </a:r>
          </a:p>
          <a:p>
            <a:pPr marL="342900" indent="-342900">
              <a:lnSpc>
                <a:spcPct val="78000"/>
              </a:lnSpc>
            </a:pPr>
            <a:r>
              <a:rPr lang="en-US" b="1">
                <a:latin typeface="Calibri" charset="0"/>
              </a:rPr>
              <a:t>v[k] = v[k+1];</a:t>
            </a:r>
          </a:p>
          <a:p>
            <a:pPr marL="342900" indent="-342900">
              <a:lnSpc>
                <a:spcPct val="78000"/>
              </a:lnSpc>
            </a:pPr>
            <a:r>
              <a:rPr lang="en-US" b="1">
                <a:latin typeface="Calibri" charset="0"/>
              </a:rPr>
              <a:t>v[k+1] = temp;</a:t>
            </a:r>
            <a:endParaRPr lang="en-US" sz="1200">
              <a:latin typeface="Calibri" charset="0"/>
            </a:endParaRPr>
          </a:p>
        </p:txBody>
      </p:sp>
      <p:sp>
        <p:nvSpPr>
          <p:cNvPr id="21519" name="Rectangle 19"/>
          <p:cNvSpPr>
            <a:spLocks noChangeArrowheads="1"/>
          </p:cNvSpPr>
          <p:nvPr/>
        </p:nvSpPr>
        <p:spPr bwMode="auto">
          <a:xfrm>
            <a:off x="4624389" y="4298950"/>
            <a:ext cx="2984500" cy="266700"/>
          </a:xfrm>
          <a:prstGeom prst="rect">
            <a:avLst/>
          </a:prstGeom>
          <a:noFill/>
          <a:ln w="12700">
            <a:noFill/>
            <a:miter lim="800000"/>
            <a:headEnd/>
            <a:tailEnd/>
          </a:ln>
        </p:spPr>
        <p:txBody>
          <a:bodyPr wrap="none" anchor="ctr">
            <a:prstTxWarp prst="textNoShape">
              <a:avLst/>
            </a:prstTxWarp>
          </a:bodyPr>
          <a:lstStyle/>
          <a:p>
            <a:endParaRPr lang="en-US">
              <a:latin typeface="Calibri" charset="0"/>
            </a:endParaRPr>
          </a:p>
        </p:txBody>
      </p:sp>
      <p:sp>
        <p:nvSpPr>
          <p:cNvPr id="21520" name="Rectangle 20"/>
          <p:cNvSpPr>
            <a:spLocks noChangeArrowheads="1"/>
          </p:cNvSpPr>
          <p:nvPr/>
        </p:nvSpPr>
        <p:spPr bwMode="auto">
          <a:xfrm>
            <a:off x="4624390" y="3125788"/>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r>
              <a:rPr lang="en-US" sz="1400">
                <a:latin typeface="Courier New" charset="0"/>
              </a:rPr>
              <a:t>0000 1001 1100 0110 1010 1111 0101 1000</a:t>
            </a:r>
          </a:p>
          <a:p>
            <a:r>
              <a:rPr lang="en-US" sz="1400">
                <a:latin typeface="Courier New" charset="0"/>
              </a:rPr>
              <a:t>1010 1111 0101 1000 0000 1001 1100 0110 </a:t>
            </a:r>
          </a:p>
          <a:p>
            <a:r>
              <a:rPr lang="en-US" sz="1400">
                <a:latin typeface="Courier New" charset="0"/>
              </a:rPr>
              <a:t>1100 0110 1010 1111 0101 1000 0000 1001 </a:t>
            </a:r>
          </a:p>
          <a:p>
            <a:r>
              <a:rPr lang="en-US" sz="1400">
                <a:latin typeface="Courier New" charset="0"/>
              </a:rPr>
              <a:t>0101 1000 0000 1001 1100 0110 1010 1111</a:t>
            </a:r>
            <a:r>
              <a:rPr lang="en-US" sz="1400">
                <a:latin typeface="Courier" charset="0"/>
              </a:rPr>
              <a:t> </a:t>
            </a:r>
          </a:p>
        </p:txBody>
      </p:sp>
      <p:sp>
        <p:nvSpPr>
          <p:cNvPr id="21521" name="Rectangle 22"/>
          <p:cNvSpPr>
            <a:spLocks noChangeArrowheads="1"/>
          </p:cNvSpPr>
          <p:nvPr/>
        </p:nvSpPr>
        <p:spPr bwMode="auto">
          <a:xfrm>
            <a:off x="844551" y="3816351"/>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22" name="Line 23"/>
          <p:cNvSpPr>
            <a:spLocks noChangeShapeType="1"/>
          </p:cNvSpPr>
          <p:nvPr/>
        </p:nvSpPr>
        <p:spPr bwMode="auto">
          <a:xfrm>
            <a:off x="2085975" y="2922588"/>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3" name="Rectangle 24"/>
          <p:cNvSpPr>
            <a:spLocks noChangeArrowheads="1"/>
          </p:cNvSpPr>
          <p:nvPr/>
        </p:nvSpPr>
        <p:spPr bwMode="auto">
          <a:xfrm>
            <a:off x="609600" y="6070601"/>
            <a:ext cx="37084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005400"/>
                </a:solidFill>
                <a:latin typeface="Calibri" charset="0"/>
              </a:rPr>
              <a:t>Logic Circuit Description</a:t>
            </a:r>
            <a:br>
              <a:rPr lang="en-US" b="1">
                <a:solidFill>
                  <a:srgbClr val="005400"/>
                </a:solidFill>
                <a:latin typeface="Calibri" charset="0"/>
              </a:rPr>
            </a:br>
            <a:r>
              <a:rPr lang="en-US" b="1">
                <a:solidFill>
                  <a:srgbClr val="005400"/>
                </a:solidFill>
                <a:latin typeface="Calibri" charset="0"/>
              </a:rPr>
              <a:t>(Circuit Schematic Diagrams)</a:t>
            </a:r>
          </a:p>
        </p:txBody>
      </p:sp>
      <p:sp>
        <p:nvSpPr>
          <p:cNvPr id="21524" name="Line 26"/>
          <p:cNvSpPr>
            <a:spLocks noChangeShapeType="1"/>
          </p:cNvSpPr>
          <p:nvPr/>
        </p:nvSpPr>
        <p:spPr bwMode="auto">
          <a:xfrm>
            <a:off x="2286000" y="5224464"/>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5" name="Rectangle 27"/>
          <p:cNvSpPr>
            <a:spLocks noChangeArrowheads="1"/>
          </p:cNvSpPr>
          <p:nvPr/>
        </p:nvSpPr>
        <p:spPr bwMode="auto">
          <a:xfrm>
            <a:off x="381000" y="5368926"/>
            <a:ext cx="19812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Architecture Implementation</a:t>
            </a:r>
          </a:p>
        </p:txBody>
      </p:sp>
      <p:pic>
        <p:nvPicPr>
          <p:cNvPr id="21526" name="Picture 35" descr="Picture 1"/>
          <p:cNvPicPr>
            <a:picLocks noChangeAspect="1" noChangeArrowheads="1"/>
          </p:cNvPicPr>
          <p:nvPr/>
        </p:nvPicPr>
        <p:blipFill>
          <a:blip r:embed="rId6"/>
          <a:srcRect/>
          <a:stretch>
            <a:fillRect/>
          </a:stretch>
        </p:blipFill>
        <p:spPr bwMode="auto">
          <a:xfrm>
            <a:off x="4624389" y="4178301"/>
            <a:ext cx="1638300" cy="1373188"/>
          </a:xfrm>
          <a:prstGeom prst="rect">
            <a:avLst/>
          </a:prstGeom>
          <a:noFill/>
          <a:ln w="9525">
            <a:noFill/>
            <a:miter lim="800000"/>
            <a:headEnd/>
            <a:tailEnd/>
          </a:ln>
        </p:spPr>
      </p:pic>
      <p:sp>
        <p:nvSpPr>
          <p:cNvPr id="21527" name="Rectangle 36"/>
          <p:cNvSpPr>
            <a:spLocks noChangeArrowheads="1"/>
          </p:cNvSpPr>
          <p:nvPr/>
        </p:nvSpPr>
        <p:spPr bwMode="auto">
          <a:xfrm>
            <a:off x="6008688" y="5291139"/>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latin typeface="Calibri" charset="0"/>
            </a:endParaRPr>
          </a:p>
        </p:txBody>
      </p:sp>
      <p:sp>
        <p:nvSpPr>
          <p:cNvPr id="21528" name="TextBox 24"/>
          <p:cNvSpPr txBox="1">
            <a:spLocks noChangeArrowheads="1"/>
          </p:cNvSpPr>
          <p:nvPr/>
        </p:nvSpPr>
        <p:spPr bwMode="auto">
          <a:xfrm>
            <a:off x="6359853" y="2184401"/>
            <a:ext cx="2590473" cy="830997"/>
          </a:xfrm>
          <a:prstGeom prst="rect">
            <a:avLst/>
          </a:prstGeom>
          <a:noFill/>
          <a:ln w="9525">
            <a:noFill/>
            <a:miter lim="800000"/>
            <a:headEnd/>
            <a:tailEnd/>
          </a:ln>
        </p:spPr>
        <p:txBody>
          <a:bodyPr wrap="none">
            <a:prstTxWarp prst="textNoShape">
              <a:avLst/>
            </a:prstTxWarp>
            <a:spAutoFit/>
          </a:bodyPr>
          <a:lstStyle/>
          <a:p>
            <a:pPr algn="r"/>
            <a:r>
              <a:rPr lang="en-US" sz="1600">
                <a:latin typeface="Calibri" charset="0"/>
              </a:rPr>
              <a:t>Anything can be represented</a:t>
            </a:r>
            <a:br>
              <a:rPr lang="en-US" sz="1600">
                <a:latin typeface="Calibri" charset="0"/>
              </a:rPr>
            </a:br>
            <a:r>
              <a:rPr lang="en-US" sz="1600">
                <a:latin typeface="Calibri" charset="0"/>
              </a:rPr>
              <a:t>as a </a:t>
            </a:r>
            <a:r>
              <a:rPr lang="en-US" sz="1600" i="1">
                <a:latin typeface="Calibri" charset="0"/>
              </a:rPr>
              <a:t>number</a:t>
            </a:r>
            <a:r>
              <a:rPr lang="en-US" sz="1600">
                <a:latin typeface="Calibri" charset="0"/>
              </a:rPr>
              <a:t>, </a:t>
            </a:r>
            <a:br>
              <a:rPr lang="en-US" sz="1600">
                <a:latin typeface="Calibri" charset="0"/>
              </a:rPr>
            </a:br>
            <a:r>
              <a:rPr lang="en-US" sz="1600">
                <a:latin typeface="Calibri" charset="0"/>
              </a:rPr>
              <a:t>i.e., data or instructions</a:t>
            </a:r>
          </a:p>
        </p:txBody>
      </p:sp>
      <p:sp>
        <p:nvSpPr>
          <p:cNvPr id="27" name="Slide Number Placeholder 26"/>
          <p:cNvSpPr>
            <a:spLocks noGrp="1"/>
          </p:cNvSpPr>
          <p:nvPr>
            <p:ph type="sldNum" sz="quarter" idx="12"/>
          </p:nvPr>
        </p:nvSpPr>
        <p:spPr/>
        <p:txBody>
          <a:bodyPr/>
          <a:lstStyle/>
          <a:p>
            <a:pPr>
              <a:defRPr/>
            </a:pPr>
            <a:fld id="{5A4513E0-2E5C-2743-9841-8E41BC710CE1}" type="slidenum">
              <a:rPr lang="en-US"/>
              <a:pPr>
                <a:defRPr/>
              </a:pPr>
              <a:t>32</a:t>
            </a:fld>
            <a:endParaRPr lang="en-US"/>
          </a:p>
        </p:txBody>
      </p:sp>
      <p:sp>
        <p:nvSpPr>
          <p:cNvPr id="29" name="Rectangle 28"/>
          <p:cNvSpPr/>
          <p:nvPr/>
        </p:nvSpPr>
        <p:spPr>
          <a:xfrm>
            <a:off x="203200" y="4046538"/>
            <a:ext cx="6637339" cy="2811462"/>
          </a:xfrm>
          <a:prstGeom prst="rect">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62901726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5"/>
          <p:cNvSpPr>
            <a:spLocks noGrp="1" noChangeArrowheads="1"/>
          </p:cNvSpPr>
          <p:nvPr>
            <p:ph type="title"/>
          </p:nvPr>
        </p:nvSpPr>
        <p:spPr/>
        <p:txBody>
          <a:bodyPr/>
          <a:lstStyle/>
          <a:p>
            <a:r>
              <a:rPr lang="en-US" dirty="0" smtClean="0"/>
              <a:t>No More Magic!</a:t>
            </a:r>
            <a:endParaRPr lang="en-US" dirty="0"/>
          </a:p>
        </p:txBody>
      </p:sp>
      <p:sp>
        <p:nvSpPr>
          <p:cNvPr id="45" name="Slide Number Placeholder 44"/>
          <p:cNvSpPr>
            <a:spLocks noGrp="1"/>
          </p:cNvSpPr>
          <p:nvPr>
            <p:ph type="sldNum" sz="quarter" idx="4294967295"/>
          </p:nvPr>
        </p:nvSpPr>
        <p:spPr>
          <a:xfrm>
            <a:off x="6553200" y="6356352"/>
            <a:ext cx="2133600" cy="365125"/>
          </a:xfrm>
        </p:spPr>
        <p:txBody>
          <a:bodyPr/>
          <a:lstStyle/>
          <a:p>
            <a:fld id="{3CC63E4C-4642-794D-A2FD-70F6B81535F5}" type="slidenum">
              <a:rPr lang="en-US" smtClean="0"/>
              <a:pPr/>
              <a:t>33</a:t>
            </a:fld>
            <a:endParaRPr lang="en-US" dirty="0"/>
          </a:p>
        </p:txBody>
      </p:sp>
      <p:sp>
        <p:nvSpPr>
          <p:cNvPr id="26663" name="Oval 3" descr="5%"/>
          <p:cNvSpPr>
            <a:spLocks noChangeArrowheads="1"/>
          </p:cNvSpPr>
          <p:nvPr/>
        </p:nvSpPr>
        <p:spPr bwMode="auto">
          <a:xfrm>
            <a:off x="31036" y="1454025"/>
            <a:ext cx="9042679" cy="5129657"/>
          </a:xfrm>
          <a:prstGeom prst="ellipse">
            <a:avLst/>
          </a:prstGeom>
          <a:pattFill prst="pct5">
            <a:fgClr>
              <a:schemeClr val="hlink"/>
            </a:fgClr>
            <a:bgClr>
              <a:srgbClr val="FFFFFF"/>
            </a:bgClr>
          </a:pattFill>
          <a:ln w="28575">
            <a:solidFill>
              <a:schemeClr val="accent2"/>
            </a:solidFill>
            <a:round/>
            <a:headEnd/>
            <a:tailEnd/>
          </a:ln>
        </p:spPr>
        <p:txBody>
          <a:bodyPr wrap="none" anchor="ctr">
            <a:prstTxWarp prst="textNoShape">
              <a:avLst/>
            </a:prstTxWarp>
          </a:bodyPr>
          <a:lstStyle/>
          <a:p>
            <a:endParaRPr lang="en-US"/>
          </a:p>
        </p:txBody>
      </p:sp>
      <p:sp>
        <p:nvSpPr>
          <p:cNvPr id="26629" name="Rectangle 7"/>
          <p:cNvSpPr>
            <a:spLocks noChangeArrowheads="1"/>
          </p:cNvSpPr>
          <p:nvPr/>
        </p:nvSpPr>
        <p:spPr bwMode="auto">
          <a:xfrm>
            <a:off x="5366522" y="3905387"/>
            <a:ext cx="1396499"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I/O system</a:t>
            </a:r>
          </a:p>
        </p:txBody>
      </p:sp>
      <p:sp>
        <p:nvSpPr>
          <p:cNvPr id="26630" name="Rectangle 8"/>
          <p:cNvSpPr>
            <a:spLocks noChangeArrowheads="1"/>
          </p:cNvSpPr>
          <p:nvPr/>
        </p:nvSpPr>
        <p:spPr bwMode="auto">
          <a:xfrm>
            <a:off x="3555221" y="5445334"/>
            <a:ext cx="27653" cy="303506"/>
          </a:xfrm>
          <a:prstGeom prst="rect">
            <a:avLst/>
          </a:prstGeom>
          <a:noFill/>
          <a:ln w="76200">
            <a:noFill/>
            <a:miter lim="800000"/>
            <a:headEnd/>
            <a:tailEnd/>
          </a:ln>
        </p:spPr>
        <p:txBody>
          <a:bodyPr wrap="none" anchor="ctr">
            <a:prstTxWarp prst="textNoShape">
              <a:avLst/>
            </a:prstTxWarp>
          </a:bodyPr>
          <a:lstStyle/>
          <a:p>
            <a:endParaRPr lang="en-US"/>
          </a:p>
        </p:txBody>
      </p:sp>
      <p:sp>
        <p:nvSpPr>
          <p:cNvPr id="26631" name="Rectangle 9"/>
          <p:cNvSpPr>
            <a:spLocks noChangeArrowheads="1"/>
          </p:cNvSpPr>
          <p:nvPr/>
        </p:nvSpPr>
        <p:spPr bwMode="auto">
          <a:xfrm>
            <a:off x="2960671" y="3905387"/>
            <a:ext cx="1355019"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Processor</a:t>
            </a:r>
          </a:p>
        </p:txBody>
      </p:sp>
      <p:sp>
        <p:nvSpPr>
          <p:cNvPr id="26632" name="Rectangle 10"/>
          <p:cNvSpPr>
            <a:spLocks noChangeArrowheads="1"/>
          </p:cNvSpPr>
          <p:nvPr/>
        </p:nvSpPr>
        <p:spPr bwMode="auto">
          <a:xfrm>
            <a:off x="2877711" y="3898489"/>
            <a:ext cx="4148018" cy="41387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33" name="Line 11"/>
          <p:cNvSpPr>
            <a:spLocks noChangeShapeType="1"/>
          </p:cNvSpPr>
          <p:nvPr/>
        </p:nvSpPr>
        <p:spPr bwMode="auto">
          <a:xfrm>
            <a:off x="5366522" y="3905387"/>
            <a:ext cx="0" cy="403525"/>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34" name="Rectangle 12"/>
          <p:cNvSpPr>
            <a:spLocks noChangeArrowheads="1"/>
          </p:cNvSpPr>
          <p:nvPr/>
        </p:nvSpPr>
        <p:spPr bwMode="auto">
          <a:xfrm>
            <a:off x="3375473" y="2912095"/>
            <a:ext cx="1216752"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Compiler</a:t>
            </a:r>
          </a:p>
        </p:txBody>
      </p:sp>
      <p:sp>
        <p:nvSpPr>
          <p:cNvPr id="26635" name="Rectangle 13"/>
          <p:cNvSpPr>
            <a:spLocks noChangeArrowheads="1"/>
          </p:cNvSpPr>
          <p:nvPr/>
        </p:nvSpPr>
        <p:spPr bwMode="auto">
          <a:xfrm>
            <a:off x="3375473" y="3325967"/>
            <a:ext cx="1410326" cy="358689"/>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36" name="Rectangle 14"/>
          <p:cNvSpPr>
            <a:spLocks noChangeArrowheads="1"/>
          </p:cNvSpPr>
          <p:nvPr/>
        </p:nvSpPr>
        <p:spPr bwMode="auto">
          <a:xfrm>
            <a:off x="5034680" y="2580999"/>
            <a:ext cx="1313539"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Operating</a:t>
            </a:r>
          </a:p>
        </p:txBody>
      </p:sp>
      <p:sp>
        <p:nvSpPr>
          <p:cNvPr id="26637" name="Rectangle 15"/>
          <p:cNvSpPr>
            <a:spLocks noChangeArrowheads="1"/>
          </p:cNvSpPr>
          <p:nvPr/>
        </p:nvSpPr>
        <p:spPr bwMode="auto">
          <a:xfrm>
            <a:off x="5048507" y="2912095"/>
            <a:ext cx="1382673" cy="614071"/>
          </a:xfrm>
          <a:prstGeom prst="rect">
            <a:avLst/>
          </a:prstGeom>
          <a:noFill/>
          <a:ln w="12700">
            <a:noFill/>
            <a:miter lim="800000"/>
            <a:headEnd/>
            <a:tailEnd/>
          </a:ln>
        </p:spPr>
        <p:txBody>
          <a:bodyPr wrap="square" lIns="63500" tIns="25400" rIns="63500" bIns="25400">
            <a:prstTxWarp prst="textNoShape">
              <a:avLst/>
            </a:prstTxWarp>
            <a:spAutoFit/>
          </a:bodyPr>
          <a:lstStyle/>
          <a:p>
            <a:pPr>
              <a:lnSpc>
                <a:spcPct val="102000"/>
              </a:lnSpc>
            </a:pPr>
            <a:r>
              <a:rPr lang="en-US" sz="1800" b="1" dirty="0">
                <a:solidFill>
                  <a:schemeClr val="tx1"/>
                </a:solidFill>
              </a:rPr>
              <a:t>System</a:t>
            </a:r>
          </a:p>
          <a:p>
            <a:pPr>
              <a:lnSpc>
                <a:spcPct val="102000"/>
              </a:lnSpc>
            </a:pPr>
            <a:r>
              <a:rPr lang="en-US" sz="1800" b="1" dirty="0">
                <a:solidFill>
                  <a:schemeClr val="tx1"/>
                </a:solidFill>
              </a:rPr>
              <a:t>(Mac OSX)</a:t>
            </a:r>
          </a:p>
        </p:txBody>
      </p:sp>
      <p:sp>
        <p:nvSpPr>
          <p:cNvPr id="26638" name="Line 16"/>
          <p:cNvSpPr>
            <a:spLocks noChangeShapeType="1"/>
          </p:cNvSpPr>
          <p:nvPr/>
        </p:nvSpPr>
        <p:spPr bwMode="auto">
          <a:xfrm flipV="1">
            <a:off x="4205077" y="2580998"/>
            <a:ext cx="0" cy="38628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39" name="Line 17"/>
          <p:cNvSpPr>
            <a:spLocks noChangeShapeType="1"/>
          </p:cNvSpPr>
          <p:nvPr/>
        </p:nvSpPr>
        <p:spPr bwMode="auto">
          <a:xfrm>
            <a:off x="4211990" y="2580998"/>
            <a:ext cx="239893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0" name="Line 18"/>
          <p:cNvSpPr>
            <a:spLocks noChangeShapeType="1"/>
          </p:cNvSpPr>
          <p:nvPr/>
        </p:nvSpPr>
        <p:spPr bwMode="auto">
          <a:xfrm>
            <a:off x="6610927" y="2580998"/>
            <a:ext cx="0" cy="1145044"/>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1" name="Rectangle 19"/>
          <p:cNvSpPr>
            <a:spLocks noChangeArrowheads="1"/>
          </p:cNvSpPr>
          <p:nvPr/>
        </p:nvSpPr>
        <p:spPr bwMode="auto">
          <a:xfrm>
            <a:off x="3292513" y="2194718"/>
            <a:ext cx="3124840"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Application (ex: browser)</a:t>
            </a:r>
          </a:p>
        </p:txBody>
      </p:sp>
      <p:sp>
        <p:nvSpPr>
          <p:cNvPr id="26642" name="Line 20"/>
          <p:cNvSpPr>
            <a:spLocks noChangeShapeType="1"/>
          </p:cNvSpPr>
          <p:nvPr/>
        </p:nvSpPr>
        <p:spPr bwMode="auto">
          <a:xfrm flipV="1">
            <a:off x="3043632" y="2084352"/>
            <a:ext cx="0" cy="157271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3" name="Line 21"/>
          <p:cNvSpPr>
            <a:spLocks noChangeShapeType="1"/>
          </p:cNvSpPr>
          <p:nvPr/>
        </p:nvSpPr>
        <p:spPr bwMode="auto">
          <a:xfrm>
            <a:off x="6445006" y="2091250"/>
            <a:ext cx="0" cy="4828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4" name="Rectangle 22"/>
          <p:cNvSpPr>
            <a:spLocks noChangeArrowheads="1"/>
          </p:cNvSpPr>
          <p:nvPr/>
        </p:nvSpPr>
        <p:spPr bwMode="auto">
          <a:xfrm>
            <a:off x="3869779" y="4796936"/>
            <a:ext cx="1797474" cy="332165"/>
          </a:xfrm>
          <a:prstGeom prst="rect">
            <a:avLst/>
          </a:prstGeom>
          <a:noFill/>
          <a:ln w="508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Digital Design</a:t>
            </a:r>
          </a:p>
        </p:txBody>
      </p:sp>
      <p:sp>
        <p:nvSpPr>
          <p:cNvPr id="26645" name="Rectangle 23"/>
          <p:cNvSpPr>
            <a:spLocks noChangeArrowheads="1"/>
          </p:cNvSpPr>
          <p:nvPr/>
        </p:nvSpPr>
        <p:spPr bwMode="auto">
          <a:xfrm>
            <a:off x="3365103" y="4800385"/>
            <a:ext cx="2889786" cy="372484"/>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46" name="Rectangle 24"/>
          <p:cNvSpPr>
            <a:spLocks noChangeArrowheads="1"/>
          </p:cNvSpPr>
          <p:nvPr/>
        </p:nvSpPr>
        <p:spPr bwMode="auto">
          <a:xfrm>
            <a:off x="3855952" y="5152175"/>
            <a:ext cx="1825128" cy="332165"/>
          </a:xfrm>
          <a:prstGeom prst="rect">
            <a:avLst/>
          </a:prstGeom>
          <a:noFill/>
          <a:ln w="508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Circuit Design</a:t>
            </a:r>
          </a:p>
        </p:txBody>
      </p:sp>
      <p:sp>
        <p:nvSpPr>
          <p:cNvPr id="26647" name="Rectangle 25"/>
          <p:cNvSpPr>
            <a:spLocks noChangeArrowheads="1"/>
          </p:cNvSpPr>
          <p:nvPr/>
        </p:nvSpPr>
        <p:spPr bwMode="auto">
          <a:xfrm>
            <a:off x="3551764" y="5179767"/>
            <a:ext cx="2447331" cy="331097"/>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48" name="Rectangle 26" descr="50%"/>
          <p:cNvSpPr>
            <a:spLocks noChangeArrowheads="1"/>
          </p:cNvSpPr>
          <p:nvPr/>
        </p:nvSpPr>
        <p:spPr bwMode="auto">
          <a:xfrm>
            <a:off x="1301464" y="3657064"/>
            <a:ext cx="6173633" cy="244874"/>
          </a:xfrm>
          <a:prstGeom prst="rect">
            <a:avLst/>
          </a:prstGeom>
          <a:pattFill prst="pct50">
            <a:fgClr>
              <a:schemeClr val="accent1"/>
            </a:fgClr>
            <a:bgClr>
              <a:schemeClr val="bg1"/>
            </a:bgClr>
          </a:pattFill>
          <a:ln w="12700">
            <a:solidFill>
              <a:schemeClr val="tx1"/>
            </a:solidFill>
            <a:miter lim="800000"/>
            <a:headEnd/>
            <a:tailEnd/>
          </a:ln>
        </p:spPr>
        <p:txBody>
          <a:bodyPr wrap="none" anchor="ctr">
            <a:prstTxWarp prst="textNoShape">
              <a:avLst/>
            </a:prstTxWarp>
          </a:bodyPr>
          <a:lstStyle/>
          <a:p>
            <a:endParaRPr lang="en-US"/>
          </a:p>
        </p:txBody>
      </p:sp>
      <p:sp>
        <p:nvSpPr>
          <p:cNvPr id="26649" name="Rectangle 27"/>
          <p:cNvSpPr>
            <a:spLocks noChangeArrowheads="1"/>
          </p:cNvSpPr>
          <p:nvPr/>
        </p:nvSpPr>
        <p:spPr bwMode="auto">
          <a:xfrm>
            <a:off x="2400685" y="3620077"/>
            <a:ext cx="3992030" cy="293671"/>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85000"/>
              </a:lnSpc>
            </a:pPr>
            <a:r>
              <a:rPr lang="en-US" sz="1800" b="1" dirty="0">
                <a:solidFill>
                  <a:schemeClr val="tx1"/>
                </a:solidFill>
              </a:rPr>
              <a:t>Instruction </a:t>
            </a:r>
            <a:r>
              <a:rPr lang="en-US" sz="1800" b="1" dirty="0" smtClean="0">
                <a:solidFill>
                  <a:schemeClr val="tx1"/>
                </a:solidFill>
              </a:rPr>
              <a:t>Set Architecture</a:t>
            </a:r>
            <a:endParaRPr lang="en-US" sz="1800" b="1" dirty="0">
              <a:solidFill>
                <a:schemeClr val="tx1"/>
              </a:solidFill>
            </a:endParaRPr>
          </a:p>
        </p:txBody>
      </p:sp>
      <p:sp>
        <p:nvSpPr>
          <p:cNvPr id="26650" name="Line 28"/>
          <p:cNvSpPr>
            <a:spLocks noChangeShapeType="1"/>
          </p:cNvSpPr>
          <p:nvPr/>
        </p:nvSpPr>
        <p:spPr bwMode="auto">
          <a:xfrm>
            <a:off x="3050545" y="2084352"/>
            <a:ext cx="3394461"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51" name="Rectangle 29"/>
          <p:cNvSpPr>
            <a:spLocks noChangeArrowheads="1"/>
          </p:cNvSpPr>
          <p:nvPr/>
        </p:nvSpPr>
        <p:spPr bwMode="auto">
          <a:xfrm>
            <a:off x="3525839" y="4367543"/>
            <a:ext cx="2533748" cy="365945"/>
          </a:xfrm>
          <a:prstGeom prst="rect">
            <a:avLst/>
          </a:prstGeom>
          <a:noFill/>
          <a:ln w="12700">
            <a:noFill/>
            <a:miter lim="800000"/>
            <a:headEnd/>
            <a:tailEnd/>
          </a:ln>
        </p:spPr>
        <p:txBody>
          <a:bodyPr wrap="square" lIns="90487" tIns="44450" rIns="90487" bIns="44450">
            <a:prstTxWarp prst="textNoShape">
              <a:avLst/>
            </a:prstTxWarp>
            <a:spAutoFit/>
          </a:bodyPr>
          <a:lstStyle/>
          <a:p>
            <a:pPr algn="l"/>
            <a:r>
              <a:rPr lang="en-US" sz="1800" b="1" dirty="0" err="1">
                <a:solidFill>
                  <a:schemeClr val="tx1"/>
                </a:solidFill>
              </a:rPr>
              <a:t>Datapath</a:t>
            </a:r>
            <a:r>
              <a:rPr lang="en-US" sz="1800" b="1" dirty="0">
                <a:solidFill>
                  <a:schemeClr val="tx1"/>
                </a:solidFill>
              </a:rPr>
              <a:t> &amp; Control </a:t>
            </a:r>
          </a:p>
        </p:txBody>
      </p:sp>
      <p:sp>
        <p:nvSpPr>
          <p:cNvPr id="26652" name="Rectangle 30"/>
          <p:cNvSpPr>
            <a:spLocks noChangeArrowheads="1"/>
          </p:cNvSpPr>
          <p:nvPr/>
        </p:nvSpPr>
        <p:spPr bwMode="auto">
          <a:xfrm>
            <a:off x="3216466" y="4315810"/>
            <a:ext cx="3138667" cy="48285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53" name="Rectangle 31"/>
          <p:cNvSpPr>
            <a:spLocks noChangeArrowheads="1"/>
          </p:cNvSpPr>
          <p:nvPr/>
        </p:nvSpPr>
        <p:spPr bwMode="auto">
          <a:xfrm>
            <a:off x="4039156" y="5479824"/>
            <a:ext cx="1410326" cy="335236"/>
          </a:xfrm>
          <a:prstGeom prst="rect">
            <a:avLst/>
          </a:prstGeom>
          <a:noFill/>
          <a:ln w="12700">
            <a:noFill/>
            <a:miter lim="800000"/>
            <a:headEnd/>
            <a:tailEnd/>
          </a:ln>
        </p:spPr>
        <p:txBody>
          <a:bodyPr wrap="square" lIns="90487" tIns="44450" rIns="90487" bIns="44450">
            <a:prstTxWarp prst="textNoShape">
              <a:avLst/>
            </a:prstTxWarp>
            <a:spAutoFit/>
          </a:bodyPr>
          <a:lstStyle/>
          <a:p>
            <a:r>
              <a:rPr lang="en-US" sz="1600" b="1">
                <a:solidFill>
                  <a:schemeClr val="tx1"/>
                </a:solidFill>
              </a:rPr>
              <a:t>transistors</a:t>
            </a:r>
          </a:p>
        </p:txBody>
      </p:sp>
      <p:sp>
        <p:nvSpPr>
          <p:cNvPr id="26654" name="Rectangle 32"/>
          <p:cNvSpPr>
            <a:spLocks noChangeArrowheads="1"/>
          </p:cNvSpPr>
          <p:nvPr/>
        </p:nvSpPr>
        <p:spPr bwMode="auto">
          <a:xfrm>
            <a:off x="3641638" y="5517762"/>
            <a:ext cx="2226103" cy="324199"/>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55" name="Line 33"/>
          <p:cNvSpPr>
            <a:spLocks noChangeShapeType="1"/>
          </p:cNvSpPr>
          <p:nvPr/>
        </p:nvSpPr>
        <p:spPr bwMode="auto">
          <a:xfrm>
            <a:off x="4288037" y="3905387"/>
            <a:ext cx="0" cy="41387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56" name="Rectangle 34"/>
          <p:cNvSpPr>
            <a:spLocks noChangeArrowheads="1"/>
          </p:cNvSpPr>
          <p:nvPr/>
        </p:nvSpPr>
        <p:spPr bwMode="auto">
          <a:xfrm>
            <a:off x="4274210" y="3905387"/>
            <a:ext cx="1092311"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Memory</a:t>
            </a:r>
          </a:p>
        </p:txBody>
      </p:sp>
      <p:sp>
        <p:nvSpPr>
          <p:cNvPr id="26657" name="Text Box 35"/>
          <p:cNvSpPr txBox="1">
            <a:spLocks noChangeArrowheads="1"/>
          </p:cNvSpPr>
          <p:nvPr/>
        </p:nvSpPr>
        <p:spPr bwMode="auto">
          <a:xfrm>
            <a:off x="1218504" y="3822614"/>
            <a:ext cx="1460449" cy="399212"/>
          </a:xfrm>
          <a:prstGeom prst="rect">
            <a:avLst/>
          </a:prstGeom>
          <a:noFill/>
          <a:ln w="12700">
            <a:noFill/>
            <a:miter lim="800000"/>
            <a:headEnd/>
            <a:tailEnd/>
          </a:ln>
        </p:spPr>
        <p:txBody>
          <a:bodyPr wrap="square">
            <a:prstTxWarp prst="textNoShape">
              <a:avLst/>
            </a:prstTxWarp>
            <a:spAutoFit/>
          </a:bodyPr>
          <a:lstStyle/>
          <a:p>
            <a:pPr algn="l"/>
            <a:r>
              <a:rPr lang="en-US" sz="2000" b="1"/>
              <a:t>Hardware</a:t>
            </a:r>
          </a:p>
        </p:txBody>
      </p:sp>
      <p:sp>
        <p:nvSpPr>
          <p:cNvPr id="26658" name="Text Box 36"/>
          <p:cNvSpPr txBox="1">
            <a:spLocks noChangeArrowheads="1"/>
          </p:cNvSpPr>
          <p:nvPr/>
        </p:nvSpPr>
        <p:spPr bwMode="auto">
          <a:xfrm>
            <a:off x="1218504" y="3243193"/>
            <a:ext cx="1368846" cy="399212"/>
          </a:xfrm>
          <a:prstGeom prst="rect">
            <a:avLst/>
          </a:prstGeom>
          <a:noFill/>
          <a:ln w="12700">
            <a:noFill/>
            <a:miter lim="800000"/>
            <a:headEnd/>
            <a:tailEnd/>
          </a:ln>
        </p:spPr>
        <p:txBody>
          <a:bodyPr wrap="square">
            <a:prstTxWarp prst="textNoShape">
              <a:avLst/>
            </a:prstTxWarp>
            <a:spAutoFit/>
          </a:bodyPr>
          <a:lstStyle/>
          <a:p>
            <a:pPr algn="l"/>
            <a:r>
              <a:rPr lang="en-US" sz="2000" b="1"/>
              <a:t>Software</a:t>
            </a:r>
          </a:p>
        </p:txBody>
      </p:sp>
      <p:sp>
        <p:nvSpPr>
          <p:cNvPr id="26659" name="Line 37"/>
          <p:cNvSpPr>
            <a:spLocks noChangeShapeType="1"/>
          </p:cNvSpPr>
          <p:nvPr/>
        </p:nvSpPr>
        <p:spPr bwMode="auto">
          <a:xfrm flipV="1">
            <a:off x="2711790" y="2580998"/>
            <a:ext cx="0" cy="1076066"/>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60" name="Line 38"/>
          <p:cNvSpPr>
            <a:spLocks noChangeShapeType="1"/>
          </p:cNvSpPr>
          <p:nvPr/>
        </p:nvSpPr>
        <p:spPr bwMode="auto">
          <a:xfrm>
            <a:off x="2711790" y="3900214"/>
            <a:ext cx="0" cy="115884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61" name="Rectangle 39"/>
          <p:cNvSpPr>
            <a:spLocks noChangeArrowheads="1"/>
          </p:cNvSpPr>
          <p:nvPr/>
        </p:nvSpPr>
        <p:spPr bwMode="auto">
          <a:xfrm>
            <a:off x="3389300" y="2967278"/>
            <a:ext cx="1244405" cy="358689"/>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62" name="Rectangle 40"/>
          <p:cNvSpPr>
            <a:spLocks noChangeArrowheads="1"/>
          </p:cNvSpPr>
          <p:nvPr/>
        </p:nvSpPr>
        <p:spPr bwMode="auto">
          <a:xfrm>
            <a:off x="3375473" y="3325967"/>
            <a:ext cx="1493286" cy="332165"/>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Assembler</a:t>
            </a:r>
          </a:p>
        </p:txBody>
      </p:sp>
    </p:spTree>
    <p:extLst>
      <p:ext uri="{BB962C8B-B14F-4D97-AF65-F5344CB8AC3E}">
        <p14:creationId xmlns:p14="http://schemas.microsoft.com/office/powerpoint/2010/main" val="1475873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3c: Logical Op (or) </a:t>
            </a:r>
            <a:r>
              <a:rPr lang="en-US" dirty="0">
                <a:latin typeface="Calibri" charset="0"/>
                <a:ea typeface="ＭＳ Ｐゴシック" charset="0"/>
                <a:cs typeface="ＭＳ Ｐゴシック" charset="0"/>
              </a:rPr>
              <a:t>with Immediate</a:t>
            </a:r>
          </a:p>
        </p:txBody>
      </p:sp>
      <p:sp>
        <p:nvSpPr>
          <p:cNvPr id="57350" name="Rectangle 3"/>
          <p:cNvSpPr>
            <a:spLocks noGrp="1" noChangeArrowheads="1"/>
          </p:cNvSpPr>
          <p:nvPr>
            <p:ph type="body" idx="4294967295"/>
          </p:nvPr>
        </p:nvSpPr>
        <p:spPr>
          <a:xfrm>
            <a:off x="952500" y="1176338"/>
            <a:ext cx="8191500" cy="415925"/>
          </a:xfrm>
        </p:spPr>
        <p:txBody>
          <a:bodyPr/>
          <a:lstStyle/>
          <a:p>
            <a:r>
              <a:rPr lang="en-US">
                <a:latin typeface="Calibri" charset="0"/>
                <a:ea typeface="ＭＳ Ｐゴシック" charset="0"/>
                <a:cs typeface="ＭＳ Ｐゴシック" charset="0"/>
              </a:rPr>
              <a:t>R[</a:t>
            </a:r>
            <a:r>
              <a:rPr lang="en-US" u="sng">
                <a:solidFill>
                  <a:schemeClr val="accent1"/>
                </a:solidFill>
                <a:latin typeface="Calibri" charset="0"/>
                <a:ea typeface="ＭＳ Ｐゴシック" charset="0"/>
                <a:cs typeface="ＭＳ Ｐゴシック" charset="0"/>
              </a:rPr>
              <a:t>rt</a:t>
            </a:r>
            <a:r>
              <a:rPr lang="en-US">
                <a:latin typeface="Calibri" charset="0"/>
                <a:ea typeface="ＭＳ Ｐゴシック" charset="0"/>
                <a:cs typeface="ＭＳ Ｐゴシック" charset="0"/>
              </a:rPr>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35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735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735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nvGrpSpPr>
          <p:cNvPr id="57366"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0 0 0 0 0 0 0 0 0 0 0 0 0 0 0 0</a:t>
              </a:r>
            </a:p>
          </p:txBody>
        </p:sp>
      </p:grpSp>
      <p:sp>
        <p:nvSpPr>
          <p:cNvPr id="32791" name="Rectangle 36"/>
          <p:cNvSpPr>
            <a:spLocks noChangeArrowheads="1"/>
          </p:cNvSpPr>
          <p:nvPr/>
        </p:nvSpPr>
        <p:spPr bwMode="auto">
          <a:xfrm>
            <a:off x="6156325" y="4737100"/>
            <a:ext cx="2682875" cy="620683"/>
          </a:xfrm>
          <a:prstGeom prst="rect">
            <a:avLst/>
          </a:prstGeom>
          <a:noFill/>
          <a:ln w="12700">
            <a:noFill/>
            <a:miter lim="800000"/>
            <a:headEnd/>
            <a:tailEnd/>
          </a:ln>
        </p:spPr>
        <p:txBody>
          <a:bodyPr wrap="square" lIns="63500" tIns="25400" rIns="63500" bIns="25400">
            <a:spAutoFit/>
          </a:bodyPr>
          <a:lstStyle/>
          <a:p>
            <a:pPr>
              <a:lnSpc>
                <a:spcPct val="75000"/>
              </a:lnSpc>
              <a:spcBef>
                <a:spcPct val="65000"/>
              </a:spcBef>
              <a:buSzPct val="100000"/>
            </a:pPr>
            <a:r>
              <a:rPr lang="en-US" sz="2400" b="1" i="1" dirty="0" smtClean="0">
                <a:solidFill>
                  <a:schemeClr val="accent2"/>
                </a:solidFill>
                <a:latin typeface="Calibri" charset="0"/>
              </a:rPr>
              <a:t>What </a:t>
            </a:r>
            <a:r>
              <a:rPr lang="en-US" sz="2400" b="1" i="1" dirty="0">
                <a:solidFill>
                  <a:schemeClr val="accent2"/>
                </a:solidFill>
                <a:latin typeface="Calibri" charset="0"/>
              </a:rPr>
              <a:t>about </a:t>
            </a:r>
            <a:r>
              <a:rPr lang="en-US" sz="2400" b="1" i="1" dirty="0" err="1">
                <a:solidFill>
                  <a:schemeClr val="accent2"/>
                </a:solidFill>
                <a:latin typeface="Calibri" charset="0"/>
              </a:rPr>
              <a:t>Rt</a:t>
            </a:r>
            <a:r>
              <a:rPr lang="en-US" sz="2400" b="1" i="1" dirty="0">
                <a:solidFill>
                  <a:schemeClr val="accent2"/>
                </a:solidFill>
                <a:latin typeface="Calibri" charset="0"/>
              </a:rPr>
              <a:t> Read?</a:t>
            </a: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2796" name="Rectangle 41"/>
          <p:cNvSpPr>
            <a:spLocks noChangeArrowheads="1"/>
          </p:cNvSpPr>
          <p:nvPr/>
        </p:nvSpPr>
        <p:spPr bwMode="auto">
          <a:xfrm>
            <a:off x="1174750" y="3606800"/>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2814" name="Rectangle 59"/>
          <p:cNvSpPr>
            <a:spLocks noChangeArrowheads="1"/>
          </p:cNvSpPr>
          <p:nvPr/>
        </p:nvSpPr>
        <p:spPr bwMode="auto">
          <a:xfrm>
            <a:off x="2359025" y="36068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2815" name="Rectangle 60"/>
          <p:cNvSpPr>
            <a:spLocks noChangeArrowheads="1"/>
          </p:cNvSpPr>
          <p:nvPr/>
        </p:nvSpPr>
        <p:spPr bwMode="auto">
          <a:xfrm>
            <a:off x="2190750" y="28448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2816" name="Rectangle 61"/>
          <p:cNvSpPr>
            <a:spLocks noChangeArrowheads="1"/>
          </p:cNvSpPr>
          <p:nvPr/>
        </p:nvSpPr>
        <p:spPr bwMode="auto">
          <a:xfrm>
            <a:off x="2740025" y="36068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2817" name="Rectangle 62"/>
          <p:cNvSpPr>
            <a:spLocks noChangeArrowheads="1"/>
          </p:cNvSpPr>
          <p:nvPr/>
        </p:nvSpPr>
        <p:spPr bwMode="auto">
          <a:xfrm>
            <a:off x="1758950" y="28448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825" name="Rectangle 70"/>
          <p:cNvSpPr>
            <a:spLocks noChangeArrowheads="1"/>
          </p:cNvSpPr>
          <p:nvPr/>
        </p:nvSpPr>
        <p:spPr bwMode="auto">
          <a:xfrm>
            <a:off x="4340225" y="6121400"/>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409"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06" name="Text Box 77"/>
          <p:cNvSpPr txBox="1">
            <a:spLocks noChangeArrowheads="1"/>
          </p:cNvSpPr>
          <p:nvPr/>
        </p:nvSpPr>
        <p:spPr bwMode="auto">
          <a:xfrm>
            <a:off x="3674533" y="3226326"/>
            <a:ext cx="4226813" cy="46166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smtClean="0">
                <a:solidFill>
                  <a:schemeClr val="accent2"/>
                </a:solidFill>
                <a:latin typeface="Calibri" charset="0"/>
              </a:rPr>
              <a:t>Writing </a:t>
            </a:r>
            <a:r>
              <a:rPr lang="en-US" b="1" i="1" dirty="0">
                <a:solidFill>
                  <a:schemeClr val="accent2"/>
                </a:solidFill>
                <a:latin typeface="Calibri" charset="0"/>
              </a:rPr>
              <a:t>to </a:t>
            </a:r>
            <a:r>
              <a:rPr lang="en-US" b="1" i="1" dirty="0" err="1">
                <a:solidFill>
                  <a:schemeClr val="accent2"/>
                </a:solidFill>
                <a:latin typeface="Calibri" charset="0"/>
              </a:rPr>
              <a:t>Rt</a:t>
            </a:r>
            <a:r>
              <a:rPr lang="en-US" b="1" i="1" dirty="0">
                <a:solidFill>
                  <a:schemeClr val="accent2"/>
                </a:solidFill>
                <a:latin typeface="Calibri" charset="0"/>
              </a:rPr>
              <a:t> </a:t>
            </a:r>
            <a:r>
              <a:rPr lang="en-US" b="1" i="1" dirty="0" smtClean="0">
                <a:solidFill>
                  <a:schemeClr val="accent2"/>
                </a:solidFill>
                <a:latin typeface="Calibri" charset="0"/>
              </a:rPr>
              <a:t>register (not Rd)!!</a:t>
            </a:r>
            <a:endParaRPr lang="en-US" b="1" dirty="0">
              <a:solidFill>
                <a:schemeClr val="accent2"/>
              </a:solidFill>
              <a:latin typeface="Calibri" charset="0"/>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4</a:t>
            </a:fld>
            <a:endParaRPr lang="en-US"/>
          </a:p>
        </p:txBody>
      </p:sp>
    </p:spTree>
    <p:extLst>
      <p:ext uri="{BB962C8B-B14F-4D97-AF65-F5344CB8AC3E}">
        <p14:creationId xmlns:p14="http://schemas.microsoft.com/office/powerpoint/2010/main" val="1574587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wipe(left)">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wipe(left)">
                                      <p:cBhvr>
                                        <p:cTn id="12" dur="500"/>
                                        <p:tgtEl>
                                          <p:spTgt spid="32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1" grpId="0"/>
      <p:bldP spid="1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grpSp>
        <p:nvGrpSpPr>
          <p:cNvPr id="61447"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54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grpSp>
          <p:nvGrpSpPr>
            <p:cNvPr id="6154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154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6" name="Rectangle 30"/>
          <p:cNvSpPr>
            <a:spLocks noChangeArrowheads="1"/>
          </p:cNvSpPr>
          <p:nvPr/>
        </p:nvSpPr>
        <p:spPr bwMode="auto">
          <a:xfrm>
            <a:off x="1892300" y="3494088"/>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6894" name="Rectangle 48"/>
          <p:cNvSpPr>
            <a:spLocks noChangeArrowheads="1"/>
          </p:cNvSpPr>
          <p:nvPr/>
        </p:nvSpPr>
        <p:spPr bwMode="auto">
          <a:xfrm>
            <a:off x="3076575" y="3494088"/>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895" name="Rectangle 49"/>
          <p:cNvSpPr>
            <a:spLocks noChangeArrowheads="1"/>
          </p:cNvSpPr>
          <p:nvPr/>
        </p:nvSpPr>
        <p:spPr bwMode="auto">
          <a:xfrm>
            <a:off x="2908300" y="2732088"/>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6896" name="Rectangle 50"/>
          <p:cNvSpPr>
            <a:spLocks noChangeArrowheads="1"/>
          </p:cNvSpPr>
          <p:nvPr/>
        </p:nvSpPr>
        <p:spPr bwMode="auto">
          <a:xfrm>
            <a:off x="3457575" y="3494088"/>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897" name="Rectangle 51"/>
          <p:cNvSpPr>
            <a:spLocks noChangeArrowheads="1"/>
          </p:cNvSpPr>
          <p:nvPr/>
        </p:nvSpPr>
        <p:spPr bwMode="auto">
          <a:xfrm>
            <a:off x="2476500" y="27320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906" name="Rectangle 60"/>
          <p:cNvSpPr>
            <a:spLocks noChangeArrowheads="1"/>
          </p:cNvSpPr>
          <p:nvPr/>
        </p:nvSpPr>
        <p:spPr bwMode="auto">
          <a:xfrm>
            <a:off x="4524375" y="6161088"/>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6907" name="Rectangle 61"/>
          <p:cNvSpPr>
            <a:spLocks noChangeArrowheads="1"/>
          </p:cNvSpPr>
          <p:nvPr/>
        </p:nvSpPr>
        <p:spPr bwMode="auto">
          <a:xfrm>
            <a:off x="2847975" y="6237288"/>
            <a:ext cx="825698"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09" name="Rectangle 63"/>
          <p:cNvSpPr>
            <a:spLocks noChangeArrowheads="1"/>
          </p:cNvSpPr>
          <p:nvPr/>
        </p:nvSpPr>
        <p:spPr bwMode="auto">
          <a:xfrm>
            <a:off x="6962775" y="2655888"/>
            <a:ext cx="1366586"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1492"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494"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1495"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5</a:t>
            </a:fld>
            <a:endParaRPr lang="en-US"/>
          </a:p>
        </p:txBody>
      </p:sp>
    </p:spTree>
    <p:extLst>
      <p:ext uri="{BB962C8B-B14F-4D97-AF65-F5344CB8AC3E}">
        <p14:creationId xmlns:p14="http://schemas.microsoft.com/office/powerpoint/2010/main" val="914817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44"/>
              <a:ext cx="624" cy="250"/>
              <a:chOff x="1104" y="944"/>
              <a:chExt cx="624" cy="250"/>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44"/>
                <a:ext cx="289"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mn-lt"/>
                  </a:rPr>
                  <a:t>op</a:t>
                </a:r>
              </a:p>
            </p:txBody>
          </p:sp>
        </p:grpSp>
        <p:grpSp>
          <p:nvGrpSpPr>
            <p:cNvPr id="10340" name="Group 9"/>
            <p:cNvGrpSpPr>
              <a:grpSpLocks/>
            </p:cNvGrpSpPr>
            <p:nvPr/>
          </p:nvGrpSpPr>
          <p:grpSpPr bwMode="auto">
            <a:xfrm>
              <a:off x="1736" y="944"/>
              <a:ext cx="580" cy="250"/>
              <a:chOff x="1736" y="944"/>
              <a:chExt cx="580" cy="250"/>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44"/>
                <a:ext cx="235"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rs</a:t>
                </a:r>
              </a:p>
            </p:txBody>
          </p:sp>
        </p:grpSp>
        <p:grpSp>
          <p:nvGrpSpPr>
            <p:cNvPr id="10341" name="Group 12"/>
            <p:cNvGrpSpPr>
              <a:grpSpLocks/>
            </p:cNvGrpSpPr>
            <p:nvPr/>
          </p:nvGrpSpPr>
          <p:grpSpPr bwMode="auto">
            <a:xfrm>
              <a:off x="2324" y="944"/>
              <a:ext cx="579" cy="250"/>
              <a:chOff x="2324" y="944"/>
              <a:chExt cx="579" cy="250"/>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44"/>
                <a:ext cx="228"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4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0279"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410200" y="5334000"/>
            <a:ext cx="944671"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chemeClr val="accent2"/>
                </a:solidFill>
                <a:latin typeface="Times" charset="0"/>
              </a:rPr>
              <a:t>Data In</a:t>
            </a: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accent2"/>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err="1">
                <a:solidFill>
                  <a:srgbClr val="DA1F28"/>
                </a:solidFill>
                <a:latin typeface="Times" charset="0"/>
              </a:rPr>
              <a:t>WrEn</a:t>
            </a:r>
            <a:endParaRPr lang="en-US" sz="1600" dirty="0">
              <a:solidFill>
                <a:srgbClr val="DA1F28"/>
              </a:solidFill>
              <a:latin typeface="Times" charset="0"/>
            </a:endParaRP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6</a:t>
            </a:fld>
            <a:endParaRPr lang="en-US"/>
          </a:p>
        </p:txBody>
      </p:sp>
      <p:sp>
        <p:nvSpPr>
          <p:cNvPr id="121" name="Rectangle 2"/>
          <p:cNvSpPr txBox="1">
            <a:spLocks noChangeArrowheads="1"/>
          </p:cNvSpPr>
          <p:nvPr/>
        </p:nvSpPr>
        <p:spPr bwMode="auto">
          <a:xfrm>
            <a:off x="800100" y="228600"/>
            <a:ext cx="7768167" cy="4746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a:lstStyle>
          <a:p>
            <a:r>
              <a:rPr lang="en-US" smtClean="0"/>
              <a:t>3e: Store Operations</a:t>
            </a:r>
            <a:endParaRPr lang="en-US" dirty="0"/>
          </a:p>
        </p:txBody>
      </p:sp>
    </p:spTree>
    <p:extLst>
      <p:ext uri="{BB962C8B-B14F-4D97-AF65-F5344CB8AC3E}">
        <p14:creationId xmlns:p14="http://schemas.microsoft.com/office/powerpoint/2010/main" val="24211658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7768167" cy="474663"/>
          </a:xfrm>
          <a:noFill/>
        </p:spPr>
        <p:txBody>
          <a:bodyPr/>
          <a:lstStyle/>
          <a:p>
            <a:r>
              <a:rPr lang="en-US" dirty="0"/>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dirty="0" err="1"/>
              <a:t>Mem</a:t>
            </a:r>
            <a:r>
              <a:rPr lang="en-US" sz="2800" dirty="0"/>
              <a:t>[ R[</a:t>
            </a:r>
            <a:r>
              <a:rPr lang="en-US" sz="2800" dirty="0" err="1"/>
              <a:t>rs</a:t>
            </a:r>
            <a:r>
              <a:rPr lang="en-US" sz="2800" dirty="0"/>
              <a:t>] + </a:t>
            </a:r>
            <a:r>
              <a:rPr lang="en-US" sz="2800" dirty="0" err="1"/>
              <a:t>SignExt</a:t>
            </a:r>
            <a:r>
              <a:rPr lang="en-US" sz="2800" dirty="0"/>
              <a:t>[imm16] ] = R[</a:t>
            </a:r>
            <a:r>
              <a:rPr lang="en-US" sz="2800" dirty="0" err="1"/>
              <a:t>rt</a:t>
            </a:r>
            <a:r>
              <a:rPr lang="en-US" sz="2800" dirty="0"/>
              <a:t>]	</a:t>
            </a:r>
            <a:br>
              <a:rPr lang="en-US" sz="2800" dirty="0"/>
            </a:br>
            <a:r>
              <a:rPr lang="en-US" sz="2800" dirty="0"/>
              <a:t>Ex.: </a:t>
            </a:r>
            <a:r>
              <a:rPr lang="en-US" sz="2800" dirty="0" err="1">
                <a:latin typeface="Courier"/>
              </a:rPr>
              <a:t>sw</a:t>
            </a:r>
            <a:r>
              <a:rPr lang="en-US" sz="2800" dirty="0">
                <a:latin typeface="Courier"/>
              </a:rPr>
              <a:t> </a:t>
            </a:r>
            <a:r>
              <a:rPr lang="en-US" sz="2800" dirty="0" err="1">
                <a:latin typeface="Courier"/>
              </a:rPr>
              <a:t>rt</a:t>
            </a:r>
            <a:r>
              <a:rPr lang="en-US" sz="2800" dirty="0">
                <a:latin typeface="Courier"/>
              </a:rPr>
              <a:t>, </a:t>
            </a:r>
            <a:r>
              <a:rPr lang="en-US" sz="2800" dirty="0" err="1">
                <a:latin typeface="Courier"/>
              </a:rPr>
              <a:t>rs</a:t>
            </a:r>
            <a:r>
              <a:rPr lang="en-US" sz="2800" dirty="0">
                <a:latin typeface="Courier"/>
              </a:rPr>
              <a:t>, imm16</a:t>
            </a:r>
            <a:endParaRPr lang="en-US" dirty="0"/>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44"/>
              <a:ext cx="624" cy="250"/>
              <a:chOff x="1104" y="944"/>
              <a:chExt cx="624" cy="250"/>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44"/>
                <a:ext cx="289"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mn-lt"/>
                  </a:rPr>
                  <a:t>op</a:t>
                </a:r>
              </a:p>
            </p:txBody>
          </p:sp>
        </p:grpSp>
        <p:grpSp>
          <p:nvGrpSpPr>
            <p:cNvPr id="11365" name="Group 9"/>
            <p:cNvGrpSpPr>
              <a:grpSpLocks/>
            </p:cNvGrpSpPr>
            <p:nvPr/>
          </p:nvGrpSpPr>
          <p:grpSpPr bwMode="auto">
            <a:xfrm>
              <a:off x="1736" y="944"/>
              <a:ext cx="580" cy="250"/>
              <a:chOff x="1736" y="944"/>
              <a:chExt cx="580" cy="250"/>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44"/>
                <a:ext cx="235"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rs</a:t>
                </a:r>
              </a:p>
            </p:txBody>
          </p:sp>
        </p:grpSp>
        <p:grpSp>
          <p:nvGrpSpPr>
            <p:cNvPr id="11366" name="Group 12"/>
            <p:cNvGrpSpPr>
              <a:grpSpLocks/>
            </p:cNvGrpSpPr>
            <p:nvPr/>
          </p:nvGrpSpPr>
          <p:grpSpPr bwMode="auto">
            <a:xfrm>
              <a:off x="2324" y="944"/>
              <a:ext cx="579" cy="250"/>
              <a:chOff x="2324" y="944"/>
              <a:chExt cx="579" cy="250"/>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44"/>
                <a:ext cx="228"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4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7</a:t>
            </a:fld>
            <a:endParaRPr lang="en-US"/>
          </a:p>
        </p:txBody>
      </p:sp>
    </p:spTree>
    <p:extLst>
      <p:ext uri="{BB962C8B-B14F-4D97-AF65-F5344CB8AC3E}">
        <p14:creationId xmlns:p14="http://schemas.microsoft.com/office/powerpoint/2010/main" val="356443798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7683500" cy="474663"/>
          </a:xfrm>
          <a:noFill/>
        </p:spPr>
        <p:txBody>
          <a:bodyPr/>
          <a:lstStyle/>
          <a:p>
            <a:r>
              <a:rPr lang="en-US" dirty="0"/>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dirty="0">
                <a:latin typeface="Courier"/>
              </a:rPr>
              <a:t> </a:t>
            </a:r>
            <a:r>
              <a:rPr lang="en-US" dirty="0" err="1">
                <a:latin typeface="Courier"/>
              </a:rPr>
              <a:t>beq</a:t>
            </a:r>
            <a:r>
              <a:rPr lang="en-US" dirty="0">
                <a:latin typeface="Courier"/>
              </a:rPr>
              <a:t> </a:t>
            </a:r>
            <a:r>
              <a:rPr lang="en-US" dirty="0" err="1">
                <a:latin typeface="Courier"/>
              </a:rPr>
              <a:t>rs</a:t>
            </a:r>
            <a:r>
              <a:rPr lang="en-US" dirty="0">
                <a:latin typeface="Courier"/>
              </a:rPr>
              <a:t>, </a:t>
            </a:r>
            <a:r>
              <a:rPr lang="en-US" dirty="0" err="1">
                <a:latin typeface="Courier"/>
              </a:rPr>
              <a:t>rt</a:t>
            </a:r>
            <a:r>
              <a:rPr lang="en-US" dirty="0">
                <a:latin typeface="Courier"/>
              </a:rPr>
              <a:t>, imm16</a:t>
            </a:r>
          </a:p>
          <a:p>
            <a:pPr marL="508000" lvl="1"/>
            <a:r>
              <a:rPr lang="en-US" dirty="0" err="1"/>
              <a:t>mem</a:t>
            </a:r>
            <a:r>
              <a:rPr lang="en-US" dirty="0"/>
              <a:t>[PC] Fetch the instruction from memory</a:t>
            </a:r>
          </a:p>
          <a:p>
            <a:pPr marL="508000" lvl="1"/>
            <a:r>
              <a:rPr lang="en-US" dirty="0"/>
              <a:t>Equal </a:t>
            </a:r>
            <a:r>
              <a:rPr lang="en-US" dirty="0" smtClean="0"/>
              <a:t>= (R</a:t>
            </a:r>
            <a:r>
              <a:rPr lang="en-US" dirty="0"/>
              <a:t>[</a:t>
            </a:r>
            <a:r>
              <a:rPr lang="en-US" dirty="0" err="1"/>
              <a:t>rs</a:t>
            </a:r>
            <a:r>
              <a:rPr lang="en-US" dirty="0"/>
              <a:t>] == R[</a:t>
            </a:r>
            <a:r>
              <a:rPr lang="en-US" dirty="0" err="1"/>
              <a:t>rt</a:t>
            </a:r>
            <a:r>
              <a:rPr lang="en-US" dirty="0" smtClean="0"/>
              <a:t>])  </a:t>
            </a:r>
            <a:r>
              <a:rPr lang="en-US" dirty="0"/>
              <a:t>Calculate branch condition</a:t>
            </a:r>
          </a:p>
          <a:p>
            <a:pPr marL="508000" lvl="1"/>
            <a:r>
              <a:rPr lang="en-US" dirty="0"/>
              <a:t>if (Equal) Calculate the next instruction’s address</a:t>
            </a:r>
          </a:p>
          <a:p>
            <a:pPr marL="965200" lvl="2"/>
            <a:r>
              <a:rPr lang="en-US" dirty="0"/>
              <a:t>PC  =  PC + 4 + ( </a:t>
            </a:r>
            <a:r>
              <a:rPr lang="en-US" dirty="0" err="1"/>
              <a:t>SignExt</a:t>
            </a:r>
            <a:r>
              <a:rPr lang="en-US" dirty="0"/>
              <a:t>(imm16) x 4 )</a:t>
            </a:r>
          </a:p>
          <a:p>
            <a:pPr marL="508000" lvl="1">
              <a:buFontTx/>
              <a:buNone/>
            </a:pPr>
            <a:r>
              <a:rPr lang="en-US" dirty="0"/>
              <a:t>	else</a:t>
            </a:r>
          </a:p>
          <a:p>
            <a:pPr marL="965200" lvl="2"/>
            <a:r>
              <a:rPr lang="en-US" dirty="0"/>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latin typeface="+mn-lt"/>
              </a:endParaRPr>
            </a:p>
          </p:txBody>
        </p:sp>
        <p:grpSp>
          <p:nvGrpSpPr>
            <p:cNvPr id="12294" name="Group 6"/>
            <p:cNvGrpSpPr>
              <a:grpSpLocks/>
            </p:cNvGrpSpPr>
            <p:nvPr/>
          </p:nvGrpSpPr>
          <p:grpSpPr bwMode="auto">
            <a:xfrm>
              <a:off x="1200" y="664"/>
              <a:ext cx="624" cy="250"/>
              <a:chOff x="1200" y="664"/>
              <a:chExt cx="624" cy="250"/>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9"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mn-lt"/>
                  </a:rPr>
                  <a:t>op</a:t>
                </a:r>
              </a:p>
            </p:txBody>
          </p:sp>
        </p:grpSp>
        <p:grpSp>
          <p:nvGrpSpPr>
            <p:cNvPr id="12295" name="Group 9"/>
            <p:cNvGrpSpPr>
              <a:grpSpLocks/>
            </p:cNvGrpSpPr>
            <p:nvPr/>
          </p:nvGrpSpPr>
          <p:grpSpPr bwMode="auto">
            <a:xfrm>
              <a:off x="1832" y="664"/>
              <a:ext cx="580" cy="250"/>
              <a:chOff x="1832" y="664"/>
              <a:chExt cx="580" cy="250"/>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35"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rs</a:t>
                </a:r>
              </a:p>
            </p:txBody>
          </p:sp>
        </p:grpSp>
        <p:grpSp>
          <p:nvGrpSpPr>
            <p:cNvPr id="12296" name="Group 12"/>
            <p:cNvGrpSpPr>
              <a:grpSpLocks/>
            </p:cNvGrpSpPr>
            <p:nvPr/>
          </p:nvGrpSpPr>
          <p:grpSpPr bwMode="auto">
            <a:xfrm>
              <a:off x="2420" y="664"/>
              <a:ext cx="579" cy="250"/>
              <a:chOff x="2420" y="664"/>
              <a:chExt cx="579" cy="250"/>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28" cy="2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mn-lt"/>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8</a:t>
            </a:fld>
            <a:endParaRPr lang="en-US"/>
          </a:p>
        </p:txBody>
      </p:sp>
    </p:spTree>
    <p:extLst>
      <p:ext uri="{BB962C8B-B14F-4D97-AF65-F5344CB8AC3E}">
        <p14:creationId xmlns:p14="http://schemas.microsoft.com/office/powerpoint/2010/main" val="17329951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7785100" cy="474663"/>
          </a:xfrm>
          <a:noFill/>
        </p:spPr>
        <p:txBody>
          <a:bodyPr/>
          <a:lstStyle/>
          <a:p>
            <a:r>
              <a:rPr lang="en-US" dirty="0" err="1"/>
              <a:t>Datapath</a:t>
            </a:r>
            <a:r>
              <a:rPr lang="en-US" dirty="0"/>
              <a:t> for Branch Operations</a:t>
            </a:r>
          </a:p>
        </p:txBody>
      </p:sp>
      <p:sp>
        <p:nvSpPr>
          <p:cNvPr id="13315" name="Rectangle 3"/>
          <p:cNvSpPr>
            <a:spLocks noGrp="1" noChangeArrowheads="1"/>
          </p:cNvSpPr>
          <p:nvPr>
            <p:ph type="body" idx="1"/>
          </p:nvPr>
        </p:nvSpPr>
        <p:spPr>
          <a:xfrm>
            <a:off x="381000" y="431805"/>
            <a:ext cx="8191500" cy="781050"/>
          </a:xfrm>
          <a:noFill/>
        </p:spPr>
        <p:txBody>
          <a:bodyPr/>
          <a:lstStyle/>
          <a:p>
            <a:pPr marL="0" indent="0">
              <a:lnSpc>
                <a:spcPct val="150000"/>
              </a:lnSpc>
              <a:spcBef>
                <a:spcPts val="968"/>
              </a:spcBef>
              <a:buNone/>
            </a:pPr>
            <a:r>
              <a:rPr lang="en-US" dirty="0" smtClean="0"/>
              <a:t>					</a:t>
            </a:r>
            <a:r>
              <a:rPr lang="en-US" dirty="0" err="1" smtClean="0"/>
              <a:t>beq</a:t>
            </a:r>
            <a:r>
              <a:rPr lang="en-US" dirty="0" smtClean="0"/>
              <a:t>    </a:t>
            </a:r>
            <a:r>
              <a:rPr lang="en-US" dirty="0" err="1"/>
              <a:t>rs</a:t>
            </a:r>
            <a:r>
              <a:rPr lang="en-US" dirty="0"/>
              <a:t>, </a:t>
            </a:r>
            <a:r>
              <a:rPr lang="en-US" dirty="0" err="1"/>
              <a:t>rt</a:t>
            </a:r>
            <a:r>
              <a:rPr lang="en-US" dirty="0"/>
              <a:t>, imm16		</a:t>
            </a:r>
            <a:br>
              <a:rPr lang="en-US" dirty="0"/>
            </a:br>
            <a:endParaRPr lang="en-US" dirty="0">
              <a:solidFill>
                <a:schemeClr val="accent1"/>
              </a:solidFill>
            </a:endParaRPr>
          </a:p>
          <a:p>
            <a:pPr marL="0" indent="0">
              <a:buNone/>
            </a:pPr>
            <a:r>
              <a:rPr lang="en-US" dirty="0" err="1" smtClean="0">
                <a:solidFill>
                  <a:schemeClr val="accent1"/>
                </a:solidFill>
              </a:rPr>
              <a:t>Datapath</a:t>
            </a:r>
            <a:r>
              <a:rPr lang="en-US" dirty="0" smtClean="0">
                <a:solidFill>
                  <a:schemeClr val="accent1"/>
                </a:solidFill>
              </a:rPr>
              <a:t> </a:t>
            </a:r>
            <a:r>
              <a:rPr lang="en-US" dirty="0">
                <a:solidFill>
                  <a:schemeClr val="accent1"/>
                </a:solidFill>
              </a:rPr>
              <a:t>generates condition </a:t>
            </a:r>
            <a:r>
              <a:rPr lang="en-US" dirty="0" smtClean="0">
                <a:solidFill>
                  <a:schemeClr val="accent1"/>
                </a:solidFill>
              </a:rPr>
              <a:t>(Equal</a:t>
            </a:r>
            <a:r>
              <a:rPr lang="en-US" dirty="0">
                <a:solidFill>
                  <a:schemeClr val="accent1"/>
                </a:solidFill>
              </a:rPr>
              <a:t>)</a:t>
            </a:r>
          </a:p>
        </p:txBody>
      </p:sp>
      <p:grpSp>
        <p:nvGrpSpPr>
          <p:cNvPr id="13316" name="Group 4"/>
          <p:cNvGrpSpPr>
            <a:grpSpLocks/>
          </p:cNvGrpSpPr>
          <p:nvPr/>
        </p:nvGrpSpPr>
        <p:grpSpPr bwMode="auto">
          <a:xfrm>
            <a:off x="1655763" y="1141419"/>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dirty="0">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rgbClr val="DA1F28"/>
                </a:solidFill>
                <a:latin typeface="+mn-lt"/>
                <a:ea typeface="ＭＳ Ｐゴシック" charset="-128"/>
                <a:cs typeface="ＭＳ Ｐゴシック" charset="-128"/>
              </a:rPr>
              <a:t>Equal</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9</a:t>
            </a:fld>
            <a:endParaRPr lang="en-US"/>
          </a:p>
        </p:txBody>
      </p:sp>
      <p:sp>
        <p:nvSpPr>
          <p:cNvPr id="98" name="Rectangle 41"/>
          <p:cNvSpPr>
            <a:spLocks noChangeArrowheads="1"/>
          </p:cNvSpPr>
          <p:nvPr/>
        </p:nvSpPr>
        <p:spPr bwMode="auto">
          <a:xfrm>
            <a:off x="2128838" y="5315744"/>
            <a:ext cx="466725"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clk</a:t>
            </a:r>
            <a:endParaRPr lang="en-US" sz="2000" dirty="0">
              <a:latin typeface="+mn-lt"/>
              <a:ea typeface="ＭＳ Ｐゴシック" charset="-128"/>
              <a:cs typeface="ＭＳ Ｐゴシック" charset="-128"/>
            </a:endParaRPr>
          </a:p>
        </p:txBody>
      </p:sp>
      <p:grpSp>
        <p:nvGrpSpPr>
          <p:cNvPr id="99" name="Group 78"/>
          <p:cNvGrpSpPr>
            <a:grpSpLocks/>
          </p:cNvGrpSpPr>
          <p:nvPr/>
        </p:nvGrpSpPr>
        <p:grpSpPr bwMode="auto">
          <a:xfrm>
            <a:off x="2311400" y="5036344"/>
            <a:ext cx="152400" cy="381000"/>
            <a:chOff x="2084917" y="5338763"/>
            <a:chExt cx="152400" cy="381000"/>
          </a:xfrm>
        </p:grpSpPr>
        <p:grpSp>
          <p:nvGrpSpPr>
            <p:cNvPr id="100" name="Group 135"/>
            <p:cNvGrpSpPr>
              <a:grpSpLocks/>
            </p:cNvGrpSpPr>
            <p:nvPr/>
          </p:nvGrpSpPr>
          <p:grpSpPr bwMode="auto">
            <a:xfrm rot="-5400000">
              <a:off x="2084917" y="5338763"/>
              <a:ext cx="152400" cy="152400"/>
              <a:chOff x="7143750" y="6113463"/>
              <a:chExt cx="152400" cy="152400"/>
            </a:xfrm>
          </p:grpSpPr>
          <p:sp>
            <p:nvSpPr>
              <p:cNvPr id="10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0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10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p14="http://schemas.microsoft.com/office/powerpoint/2010/main" val="29196770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26400</TotalTime>
  <Words>5359</Words>
  <Application>Microsoft Macintosh PowerPoint</Application>
  <PresentationFormat>On-screen Show (4:3)</PresentationFormat>
  <Paragraphs>1515</Paragraphs>
  <Slides>33</Slides>
  <Notes>31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Calibri</vt:lpstr>
      <vt:lpstr>Courier</vt:lpstr>
      <vt:lpstr>Courier New</vt:lpstr>
      <vt:lpstr>ＭＳ Ｐゴシック</vt:lpstr>
      <vt:lpstr>Symbol</vt:lpstr>
      <vt:lpstr>Times</vt:lpstr>
      <vt:lpstr>Wingdings</vt:lpstr>
      <vt:lpstr>Arial</vt:lpstr>
      <vt:lpstr>Office Theme</vt:lpstr>
      <vt:lpstr>Worksheet</vt:lpstr>
      <vt:lpstr>Image</vt:lpstr>
      <vt:lpstr>CS 110 Computer Architecture  Lecture 11:   Single-Cycle CPU Datapath &amp; Control  </vt:lpstr>
      <vt:lpstr>A Single Cycle Datapath</vt:lpstr>
      <vt:lpstr>Step 3b: Add &amp; Subtract</vt:lpstr>
      <vt:lpstr>3c: Logical Op (or) with Immediate</vt:lpstr>
      <vt:lpstr>3d: Load Operations</vt:lpstr>
      <vt:lpstr>PowerPoint Presentation</vt:lpstr>
      <vt:lpstr>3e: Store Operations</vt:lpstr>
      <vt:lpstr>3f: The Branch Instruction</vt:lpstr>
      <vt:lpstr>Datapath for Branch Operations</vt:lpstr>
      <vt:lpstr>Instruction Fetch Unit including Branch</vt:lpstr>
      <vt:lpstr>Putting it All Together:A Single Cycle Datapath</vt:lpstr>
      <vt:lpstr>Question</vt:lpstr>
      <vt:lpstr>Administrivia</vt:lpstr>
      <vt:lpstr>Processor Design: 5 steps</vt:lpstr>
      <vt:lpstr>Datapath Control Signals</vt:lpstr>
      <vt:lpstr>Given Datapath: RTL  Control</vt:lpstr>
      <vt:lpstr>RTL: The Add Instruction</vt:lpstr>
      <vt:lpstr>Instruction Fetch Unit at the Beginning of Add</vt:lpstr>
      <vt:lpstr>Single Cycle Datapath during Add</vt:lpstr>
      <vt:lpstr>Instruction Fetch Unit at End of Add</vt:lpstr>
      <vt:lpstr>Single Cycle Datapath during Jump</vt:lpstr>
      <vt:lpstr>Single Cycle Datapath during Jump</vt:lpstr>
      <vt:lpstr>Instruction Fetch Unit at the End of  Jump</vt:lpstr>
      <vt:lpstr>Instruction Fetch Unit at the End of  Jump</vt:lpstr>
      <vt:lpstr>Question</vt:lpstr>
      <vt:lpstr>Summary of the Control Signals (1/2)</vt:lpstr>
      <vt:lpstr>Summary of the Control Signals (2/2)</vt:lpstr>
      <vt:lpstr>Boolean Expressions for Controller</vt:lpstr>
      <vt:lpstr>Controller Implementation</vt:lpstr>
      <vt:lpstr>P&amp;H Figure 4.17</vt:lpstr>
      <vt:lpstr>Summary: Single-cycle Processor</vt:lpstr>
      <vt:lpstr>Levels of Representation/Interpretation</vt:lpstr>
      <vt:lpstr>No More Magic!</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Soeren Schwertfeger</cp:lastModifiedBy>
  <cp:revision>253</cp:revision>
  <cp:lastPrinted>2014-04-09T08:37:39Z</cp:lastPrinted>
  <dcterms:created xsi:type="dcterms:W3CDTF">2014-04-09T08:07:52Z</dcterms:created>
  <dcterms:modified xsi:type="dcterms:W3CDTF">2016-03-29T05:12:26Z</dcterms:modified>
</cp:coreProperties>
</file>