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446" r:id="rId3"/>
    <p:sldId id="371" r:id="rId4"/>
    <p:sldId id="357" r:id="rId5"/>
    <p:sldId id="355" r:id="rId6"/>
    <p:sldId id="309" r:id="rId7"/>
    <p:sldId id="310" r:id="rId8"/>
    <p:sldId id="311" r:id="rId9"/>
    <p:sldId id="312" r:id="rId10"/>
    <p:sldId id="313" r:id="rId11"/>
    <p:sldId id="315" r:id="rId12"/>
    <p:sldId id="328" r:id="rId13"/>
    <p:sldId id="316" r:id="rId14"/>
    <p:sldId id="448" r:id="rId15"/>
    <p:sldId id="449" r:id="rId16"/>
    <p:sldId id="408" r:id="rId17"/>
    <p:sldId id="409" r:id="rId18"/>
    <p:sldId id="410" r:id="rId19"/>
    <p:sldId id="411" r:id="rId20"/>
    <p:sldId id="412" r:id="rId21"/>
    <p:sldId id="413" r:id="rId22"/>
    <p:sldId id="417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45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32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79736" autoAdjust="0"/>
  </p:normalViewPr>
  <p:slideViewPr>
    <p:cSldViewPr snapToGrid="0">
      <p:cViewPr varScale="1">
        <p:scale>
          <a:sx n="126" d="100"/>
          <a:sy n="126" d="100"/>
        </p:scale>
        <p:origin x="2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-4536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4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B0CD0-8C84-1049-956F-16497922AA20}" type="slidenum">
              <a:rPr lang="en-US"/>
              <a:pPr/>
              <a:t>19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5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8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1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99" tIns="44949" rIns="89899" bIns="44949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952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3578679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5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1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5788"/>
            <a:ext cx="455295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6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E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44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6212" y="4347454"/>
            <a:ext cx="5910839" cy="41119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5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7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0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DE24-C025-3A4C-8243-423BDA851E43}" type="slidenum">
              <a:rPr lang="en-US"/>
              <a:pPr/>
              <a:t>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7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67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6212" y="4347454"/>
            <a:ext cx="5910839" cy="41119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8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7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smtClean="0"/>
              <a:t>may also </a:t>
            </a:r>
            <a:r>
              <a:rPr lang="en-US" dirty="0" smtClean="0"/>
              <a:t>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A: 1ns</a:t>
            </a:r>
            <a:r>
              <a:rPr lang="en-US" sz="1200" baseline="0" dirty="0" smtClean="0">
                <a:solidFill>
                  <a:schemeClr val="folHlink"/>
                </a:solidFill>
              </a:rPr>
              <a:t> * 2 * 1000 = 2us</a:t>
            </a:r>
          </a:p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B: 0.5ns * 5*800</a:t>
            </a:r>
            <a:r>
              <a:rPr lang="en-US" sz="1200" baseline="0" dirty="0" smtClean="0">
                <a:solidFill>
                  <a:schemeClr val="folHlink"/>
                </a:solidFill>
              </a:rPr>
              <a:t> = 2us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C: 2ns*1.25*400 = 1us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D: 0.2ns*10*2000 = 4us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ns 10^-9   </a:t>
            </a:r>
            <a:r>
              <a:rPr lang="en-US" sz="1200" dirty="0" err="1" smtClean="0">
                <a:solidFill>
                  <a:schemeClr val="folHlink"/>
                </a:solidFill>
              </a:rPr>
              <a:t>nano</a:t>
            </a:r>
            <a:r>
              <a:rPr lang="en-US" sz="1200" dirty="0" smtClean="0">
                <a:solidFill>
                  <a:schemeClr val="folHlink"/>
                </a:solidFill>
              </a:rPr>
              <a:t> second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µs</a:t>
            </a:r>
            <a:r>
              <a:rPr lang="en-US" sz="1200" dirty="0" smtClean="0">
                <a:solidFill>
                  <a:schemeClr val="folHlink"/>
                </a:solidFill>
              </a:rPr>
              <a:t> 10^-6</a:t>
            </a:r>
            <a:r>
              <a:rPr lang="en-US" sz="1200" baseline="0" dirty="0" smtClean="0">
                <a:solidFill>
                  <a:schemeClr val="folHlink"/>
                </a:solidFill>
              </a:rPr>
              <a:t>   micro second</a:t>
            </a:r>
            <a:endParaRPr lang="en-US" sz="1200" dirty="0" smtClean="0">
              <a:solidFill>
                <a:schemeClr val="folHlink"/>
              </a:solidFill>
            </a:endParaRPr>
          </a:p>
          <a:p>
            <a:pPr algn="l"/>
            <a:r>
              <a:rPr lang="en-US" sz="1200" dirty="0" err="1" smtClean="0">
                <a:solidFill>
                  <a:schemeClr val="folHlink"/>
                </a:solidFill>
              </a:rPr>
              <a:t>ms</a:t>
            </a:r>
            <a:r>
              <a:rPr lang="en-US" sz="1200" dirty="0" smtClean="0">
                <a:solidFill>
                  <a:schemeClr val="folHlink"/>
                </a:solidFill>
              </a:rPr>
              <a:t> 10^-3  </a:t>
            </a:r>
            <a:r>
              <a:rPr lang="en-US" sz="1200" dirty="0" err="1" smtClean="0">
                <a:solidFill>
                  <a:schemeClr val="folHlink"/>
                </a:solidFill>
              </a:rPr>
              <a:t>milli</a:t>
            </a:r>
            <a:r>
              <a:rPr lang="en-US" sz="1200" dirty="0" smtClean="0">
                <a:solidFill>
                  <a:schemeClr val="folHlink"/>
                </a:solidFill>
              </a:rPr>
              <a:t> second</a:t>
            </a:r>
          </a:p>
          <a:p>
            <a:pPr algn="l"/>
            <a:endParaRPr lang="en-US" sz="1200" dirty="0" smtClean="0">
              <a:solidFill>
                <a:schemeClr val="folHlink"/>
              </a:solidFill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A</a:t>
            </a:r>
            <a:r>
              <a:rPr lang="en-US" sz="1200" dirty="0" smtClean="0">
                <a:solidFill>
                  <a:schemeClr val="folHlink"/>
                </a:solidFill>
              </a:rPr>
              <a:t>: 1ns</a:t>
            </a:r>
            <a:r>
              <a:rPr lang="en-US" sz="1200" baseline="0" dirty="0" smtClean="0">
                <a:solidFill>
                  <a:schemeClr val="folHlink"/>
                </a:solidFill>
              </a:rPr>
              <a:t> * 2 * 1000 = 2us</a:t>
            </a:r>
          </a:p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B: 0.5ns * 5*800</a:t>
            </a:r>
            <a:r>
              <a:rPr lang="en-US" sz="1200" baseline="0" dirty="0" smtClean="0">
                <a:solidFill>
                  <a:schemeClr val="folHlink"/>
                </a:solidFill>
              </a:rPr>
              <a:t> = 2us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C: 2ns*1.25*400 = 1us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D: 0.2ns*10*2000 = 4us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200 or 300 cycles away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A919-69E6-DE4D-BFDC-229DC6488E88}" type="slidenum">
              <a:rPr lang="en-US"/>
              <a:pPr/>
              <a:t>18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5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31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92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10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98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3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11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02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441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9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07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3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CS61C </a:t>
            </a:r>
            <a:r>
              <a:rPr lang="en-US" sz="1000" b="1">
                <a:solidFill>
                  <a:srgbClr val="063DE8"/>
                </a:solidFill>
                <a:latin typeface="Helvetica" charset="0"/>
              </a:rPr>
              <a:t>L15 Floating Point I </a:t>
            </a:r>
            <a:r>
              <a:rPr lang="en-US" sz="1000" b="1">
                <a:solidFill>
                  <a:srgbClr val="000000"/>
                </a:solidFill>
                <a:latin typeface="Helvetica" charset="0"/>
              </a:rPr>
              <a:t>(</a:t>
            </a:r>
            <a:fld id="{B202E75B-9348-BE48-95E6-46E96AF94A3C}" type="slidenum">
              <a:rPr lang="en-US" sz="1000" b="1">
                <a:solidFill>
                  <a:srgbClr val="000000"/>
                </a:solidFill>
                <a:latin typeface="Helvetic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b="1">
                <a:solidFill>
                  <a:srgbClr val="000000"/>
                </a:solidFill>
                <a:latin typeface="Helvetica" charset="0"/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593183" y="6651625"/>
            <a:ext cx="158415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Garcia, Fall 2014 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01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htech.org/courses/c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350" y="1635150"/>
            <a:ext cx="835025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110</a:t>
            </a:r>
            <a:br>
              <a:rPr lang="en-US" dirty="0" smtClean="0"/>
            </a:br>
            <a:r>
              <a:rPr lang="en-US" dirty="0" smtClean="0"/>
              <a:t>Computer Architecture 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 </a:t>
            </a:r>
            <a:r>
              <a:rPr lang="en-US" sz="4000" i="1" dirty="0"/>
              <a:t>Performance and Floating Point Arithmetic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29" y="3886201"/>
            <a:ext cx="8817042" cy="224366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b="1" dirty="0" smtClean="0"/>
              <a:t>Sören Schwertfeger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3027" b="1" dirty="0" smtClean="0">
                <a:latin typeface="Courier"/>
                <a:cs typeface="Courier"/>
                <a:hlinkClick r:id="rId3"/>
              </a:rPr>
              <a:t>http://shtech.org/courses/ca/</a:t>
            </a:r>
            <a:endParaRPr lang="en-US" sz="3027" b="1" dirty="0" smtClean="0">
              <a:latin typeface="Courier"/>
              <a:cs typeface="Courier"/>
            </a:endParaRPr>
          </a:p>
          <a:p>
            <a:endParaRPr lang="en-US" sz="3027" b="1" dirty="0">
              <a:latin typeface="Courier"/>
              <a:cs typeface="Courier"/>
            </a:endParaRPr>
          </a:p>
          <a:p>
            <a:r>
              <a:rPr lang="en-US" sz="3027" b="1" dirty="0" smtClean="0">
                <a:latin typeface="Courier"/>
                <a:cs typeface="Courier"/>
              </a:rPr>
              <a:t>School of Information Science and Technology SIST</a:t>
            </a:r>
          </a:p>
          <a:p>
            <a:endParaRPr lang="en-US" sz="3027" b="1" dirty="0">
              <a:latin typeface="Courier"/>
              <a:cs typeface="Courier"/>
            </a:endParaRPr>
          </a:p>
          <a:p>
            <a:r>
              <a:rPr lang="en-US" sz="3027" b="1" dirty="0" smtClean="0">
                <a:latin typeface="Courier"/>
                <a:cs typeface="Courier"/>
              </a:rPr>
              <a:t>ShanghaiTech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AutoShape 2" descr="John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JohnW.png"/>
          <p:cNvSpPr>
            <a:spLocks noChangeAspect="1" noChangeArrowheads="1"/>
          </p:cNvSpPr>
          <p:nvPr/>
        </p:nvSpPr>
        <p:spPr bwMode="auto">
          <a:xfrm>
            <a:off x="-1286054" y="7937"/>
            <a:ext cx="1898829" cy="189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3954" y="6129868"/>
            <a:ext cx="8817042" cy="4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schemeClr val="tx1"/>
                </a:solidFill>
                <a:latin typeface="Courier"/>
                <a:cs typeface="Courier"/>
              </a:rPr>
              <a:t>Slides based on UC Berkley's CS61C</a:t>
            </a:r>
          </a:p>
        </p:txBody>
      </p:sp>
    </p:spTree>
    <p:extLst>
      <p:ext uri="{BB962C8B-B14F-4D97-AF65-F5344CB8AC3E}">
        <p14:creationId xmlns:p14="http://schemas.microsoft.com/office/powerpoint/2010/main" val="1513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Restating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752600"/>
            <a:ext cx="8502009" cy="4525963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Instruction		 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2349500"/>
            <a:ext cx="1943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946400"/>
            <a:ext cx="7251700" cy="610176"/>
            <a:chOff x="1485900" y="2438400"/>
            <a:chExt cx="7251700" cy="6101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26" y="274638"/>
            <a:ext cx="85903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Affects Each Component? </a:t>
            </a:r>
            <a:r>
              <a:rPr lang="en-US" dirty="0" smtClean="0"/>
              <a:t>A)Instruction </a:t>
            </a:r>
            <a:r>
              <a:rPr lang="en-US" dirty="0" smtClean="0"/>
              <a:t>Count, B)CPI, C)Clock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294604"/>
              </p:ext>
            </p:extLst>
          </p:nvPr>
        </p:nvGraphicFramePr>
        <p:xfrm>
          <a:off x="125834" y="1600200"/>
          <a:ext cx="895105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610"/>
                <a:gridCol w="4538444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</a:t>
                      </a:r>
                      <a:r>
                        <a:rPr lang="en-US" sz="2800" dirty="0" smtClean="0"/>
                        <a:t>?</a:t>
                      </a:r>
                    </a:p>
                    <a:p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Architecture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686159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Clock Rate, CPI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865615"/>
            <a:ext cx="8502242" cy="1260548"/>
          </a:xfrm>
        </p:spPr>
        <p:txBody>
          <a:bodyPr/>
          <a:lstStyle/>
          <a:p>
            <a:r>
              <a:rPr lang="en-US" dirty="0" smtClean="0"/>
              <a:t>Which computer has the highest performance for a given program?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13</a:t>
            </a:fld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90230"/>
              </p:ext>
            </p:extLst>
          </p:nvPr>
        </p:nvGraphicFramePr>
        <p:xfrm>
          <a:off x="660400" y="1560352"/>
          <a:ext cx="7813040" cy="258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/>
                <a:gridCol w="1155366"/>
                <a:gridCol w="1442248"/>
                <a:gridCol w="1473376"/>
                <a:gridCol w="2593970"/>
              </a:tblGrid>
              <a:tr h="721155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</a:t>
                      </a:r>
                      <a:r>
                        <a:rPr lang="en-US" baseline="0" dirty="0" smtClean="0"/>
                        <a:t> cycles per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#instructions per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865615"/>
            <a:ext cx="8502242" cy="1260548"/>
          </a:xfrm>
        </p:spPr>
        <p:txBody>
          <a:bodyPr/>
          <a:lstStyle/>
          <a:p>
            <a:r>
              <a:rPr lang="en-US" dirty="0" smtClean="0"/>
              <a:t>Which computer has the highest performance for a given program?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14</a:t>
            </a:fld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14299"/>
              </p:ext>
            </p:extLst>
          </p:nvPr>
        </p:nvGraphicFramePr>
        <p:xfrm>
          <a:off x="660400" y="1560352"/>
          <a:ext cx="7813040" cy="258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/>
                <a:gridCol w="1155366"/>
                <a:gridCol w="1442248"/>
                <a:gridCol w="1473376"/>
                <a:gridCol w="2593970"/>
              </a:tblGrid>
              <a:tr h="721155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</a:t>
                      </a:r>
                      <a:r>
                        <a:rPr lang="en-US" baseline="0" dirty="0" smtClean="0"/>
                        <a:t> cycles per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#instructions per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Calculation</a:t>
                      </a:r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1ns * 2 * 1000 = 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</a:t>
                      </a:r>
                      <a:endParaRPr lang="en-US" dirty="0" smtClean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0.5ns  5 *800 = 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</a:t>
                      </a:r>
                      <a:endParaRPr lang="en-US" dirty="0" smtClean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2ns  1.25 * 400 = 1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</a:t>
                      </a:r>
                      <a:endParaRPr lang="en-US" dirty="0" smtClean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0.2ns * 10 * 2000 = 4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and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Workload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Set of programs run on a computer </a:t>
            </a:r>
          </a:p>
          <a:p>
            <a:pPr lvl="1"/>
            <a:r>
              <a:rPr lang="en-US" dirty="0" smtClean="0"/>
              <a:t>Actual collection of applications run or made from real programs to approximate such a mix </a:t>
            </a:r>
          </a:p>
          <a:p>
            <a:pPr lvl="1"/>
            <a:r>
              <a:rPr lang="en-US" dirty="0" smtClean="0"/>
              <a:t>Specifies programs, inputs, and relative frequencies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Benchmark: </a:t>
            </a:r>
            <a:r>
              <a:rPr lang="en-US" dirty="0" smtClean="0"/>
              <a:t>Program selected for use in comparing computer performance</a:t>
            </a:r>
          </a:p>
          <a:p>
            <a:pPr lvl="1"/>
            <a:r>
              <a:rPr lang="en-US" dirty="0" smtClean="0"/>
              <a:t>Benchmarks form a workload</a:t>
            </a:r>
          </a:p>
          <a:p>
            <a:pPr lvl="1"/>
            <a:r>
              <a:rPr lang="en-US" dirty="0" smtClean="0"/>
              <a:t>Usually standardized so that many use them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7" y="274638"/>
            <a:ext cx="88133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 </a:t>
            </a:r>
            <a:br>
              <a:rPr lang="en-US" dirty="0" smtClean="0"/>
            </a:br>
            <a:r>
              <a:rPr lang="en-US" sz="4000" dirty="0" smtClean="0"/>
              <a:t>(System Performance Evaluation Cooperative)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Vendor cooperative for benchmarks, started in 1989</a:t>
            </a:r>
          </a:p>
          <a:p>
            <a:r>
              <a:rPr lang="en-US" dirty="0" smtClean="0"/>
              <a:t>SPECCPU2006</a:t>
            </a:r>
          </a:p>
          <a:p>
            <a:pPr lvl="1"/>
            <a:r>
              <a:rPr lang="en-US" dirty="0" smtClean="0"/>
              <a:t>12 Integer Programs</a:t>
            </a:r>
          </a:p>
          <a:p>
            <a:pPr lvl="1"/>
            <a:r>
              <a:rPr lang="en-US" dirty="0" smtClean="0"/>
              <a:t>17 Floating-Point Programs</a:t>
            </a:r>
          </a:p>
          <a:p>
            <a:r>
              <a:rPr lang="en-US" dirty="0" smtClean="0"/>
              <a:t>Often turn into number where bigger is faster</a:t>
            </a:r>
          </a:p>
          <a:p>
            <a:r>
              <a:rPr lang="en-US" i="1" dirty="0" err="1" smtClean="0">
                <a:solidFill>
                  <a:srgbClr val="000000"/>
                </a:solidFill>
              </a:rPr>
              <a:t>SPECratio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reference execution time on old reference computer divide by execution time on new computer to get an effective speed-up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901700"/>
          </a:xfrm>
        </p:spPr>
        <p:txBody>
          <a:bodyPr/>
          <a:lstStyle/>
          <a:p>
            <a:r>
              <a:rPr lang="en-US" dirty="0" smtClean="0"/>
              <a:t>SPECINT2006 on AMD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313274"/>
              </p:ext>
            </p:extLst>
          </p:nvPr>
        </p:nvGraphicFramePr>
        <p:xfrm>
          <a:off x="176169" y="882313"/>
          <a:ext cx="8790031" cy="584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231"/>
                <a:gridCol w="1282700"/>
                <a:gridCol w="698500"/>
                <a:gridCol w="1257300"/>
                <a:gridCol w="1181100"/>
                <a:gridCol w="1168400"/>
                <a:gridCol w="812800"/>
              </a:tblGrid>
              <a:tr h="622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Description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Instruc-tion</a:t>
                      </a:r>
                      <a:r>
                        <a:rPr lang="en-US" sz="2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Count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CPI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Clock cycle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ps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Execu-tion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Refer-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ence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SPEC-ratio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Interpreted string processing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9,770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15.3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Block-sorting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817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9,650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GNU C compiler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Combinatorial optimization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10.0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1,345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Go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10,490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Search gene sequence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2,783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10.5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Chess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12,100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14.5</a:t>
                      </a:r>
                    </a:p>
                  </a:txBody>
                  <a:tcPr marL="12700" marR="12700" marT="12700" marB="0" anchor="b"/>
                </a:tc>
              </a:tr>
              <a:tr h="4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Quantum computer simulation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20,720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19.8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Video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3,102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22,130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22.3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Discrete event simulation library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6,250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Games/path finding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7,020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XML parsing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2.70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6,900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6.0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EB2-242F-CC43-810C-EE3579874E97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34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Summarizing </a:t>
            </a:r>
            <a:r>
              <a:rPr lang="en-US" dirty="0" smtClean="0"/>
              <a:t>Performance …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278" y="2946688"/>
            <a:ext cx="5649240" cy="584776"/>
          </a:xfrm>
          <a:noFill/>
          <a:ln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3200" i="1" dirty="0" smtClean="0"/>
              <a:t>Clickers: Which </a:t>
            </a:r>
            <a:r>
              <a:rPr lang="en-US" sz="3200" i="1" dirty="0"/>
              <a:t>system is faster?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5806" y="1198247"/>
            <a:ext cx="6172200" cy="1600200"/>
            <a:chOff x="1200" y="1296"/>
            <a:chExt cx="3888" cy="1008"/>
          </a:xfrm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2112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49607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49608" name="Rectangle 8"/>
            <p:cNvSpPr>
              <a:spLocks noChangeArrowheads="1"/>
            </p:cNvSpPr>
            <p:nvPr/>
          </p:nvSpPr>
          <p:spPr bwMode="auto">
            <a:xfrm>
              <a:off x="1200" y="1632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600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200" y="1968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9612" name="Rectangle 12"/>
            <p:cNvSpPr>
              <a:spLocks noChangeArrowheads="1"/>
            </p:cNvSpPr>
            <p:nvPr/>
          </p:nvSpPr>
          <p:spPr bwMode="auto">
            <a:xfrm>
              <a:off x="2112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600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41223" y="3643175"/>
            <a:ext cx="638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A: System A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B: System B</a:t>
            </a:r>
          </a:p>
          <a:p>
            <a:r>
              <a:rPr lang="en-US" sz="3600" b="1" dirty="0" smtClean="0">
                <a:solidFill>
                  <a:schemeClr val="accent3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C: Same performance</a:t>
            </a:r>
          </a:p>
          <a:p>
            <a:r>
              <a:rPr lang="en-US" sz="3600" b="1" dirty="0" smtClean="0">
                <a:solidFill>
                  <a:srgbClr val="F900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D: Unanswerable question!</a:t>
            </a:r>
            <a:endParaRPr lang="en-US" sz="3600" b="1" dirty="0">
              <a:solidFill>
                <a:srgbClr val="F900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1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9D2-4FA8-4A48-963C-641F04BB694C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</p:spPr>
        <p:txBody>
          <a:bodyPr/>
          <a:lstStyle/>
          <a:p>
            <a:r>
              <a:rPr lang="en-US" dirty="0"/>
              <a:t>…</a:t>
            </a:r>
            <a:r>
              <a:rPr lang="en-US" dirty="0" smtClean="0"/>
              <a:t> Depends Who’s Selling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1553" y="1285116"/>
            <a:ext cx="6110288" cy="1146175"/>
            <a:chOff x="1296" y="911"/>
            <a:chExt cx="3849" cy="722"/>
          </a:xfrm>
        </p:grpSpPr>
        <p:sp>
          <p:nvSpPr>
            <p:cNvPr id="1050628" name="Rectangle 4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29" name="Rectangle 5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30" name="Rectangle 6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31" name="Rectangle 7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32" name="Rectangle 8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3" name="Rectangle 9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4" name="Rectangle 10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35" name="Rectangle 11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6" name="Rectangle 12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7" name="Rectangle 13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38" name="Rectangle 14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050640" name="Text Box 16"/>
          <p:cNvSpPr txBox="1">
            <a:spLocks noChangeArrowheads="1"/>
          </p:cNvSpPr>
          <p:nvPr/>
        </p:nvSpPr>
        <p:spPr bwMode="auto">
          <a:xfrm>
            <a:off x="3019353" y="24281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Average throughput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71553" y="2885316"/>
            <a:ext cx="6110288" cy="1146175"/>
            <a:chOff x="1296" y="911"/>
            <a:chExt cx="3849" cy="722"/>
          </a:xfrm>
        </p:grpSpPr>
        <p:sp>
          <p:nvSpPr>
            <p:cNvPr id="1050642" name="Rectangle 18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43" name="Rectangle 19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44" name="Rectangle 20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45" name="Rectangle 21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46" name="Rectangle 22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47" name="Rectangle 23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48" name="Rectangle 24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49" name="Rectangle 25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0" name="Rectangle 26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1" name="Rectangle 27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52" name="Rectangle 28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  <p:sp>
          <p:nvSpPr>
            <p:cNvPr id="1050653" name="Rectangle 29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</p:grpSp>
      <p:sp>
        <p:nvSpPr>
          <p:cNvPr id="1050654" name="Text Box 30"/>
          <p:cNvSpPr txBox="1">
            <a:spLocks noChangeArrowheads="1"/>
          </p:cNvSpPr>
          <p:nvPr/>
        </p:nvSpPr>
        <p:spPr bwMode="auto">
          <a:xfrm>
            <a:off x="3095553" y="40283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B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71553" y="4637916"/>
            <a:ext cx="6110288" cy="1146175"/>
            <a:chOff x="1296" y="911"/>
            <a:chExt cx="3849" cy="722"/>
          </a:xfrm>
        </p:grpSpPr>
        <p:sp>
          <p:nvSpPr>
            <p:cNvPr id="1050656" name="Rectangle 32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57" name="Rectangle 33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58" name="Rectangle 34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59" name="Rectangle 35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60" name="Rectangle 36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1" name="Rectangle 37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2" name="Rectangle 38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63" name="Rectangle 39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64" name="Rectangle 40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65" name="Rectangle 41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66" name="Rectangle 42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7" name="Rectangle 43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</p:grpSp>
      <p:sp>
        <p:nvSpPr>
          <p:cNvPr id="1050668" name="Text Box 44"/>
          <p:cNvSpPr txBox="1">
            <a:spLocks noChangeArrowheads="1"/>
          </p:cNvSpPr>
          <p:nvPr/>
        </p:nvSpPr>
        <p:spPr bwMode="auto">
          <a:xfrm>
            <a:off x="3095553" y="57809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A</a:t>
            </a:r>
          </a:p>
        </p:txBody>
      </p:sp>
    </p:spTree>
    <p:extLst>
      <p:ext uri="{BB962C8B-B14F-4D97-AF65-F5344CB8AC3E}">
        <p14:creationId xmlns:p14="http://schemas.microsoft.com/office/powerpoint/2010/main" val="39426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25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1" name="Group 64"/>
          <p:cNvGrpSpPr/>
          <p:nvPr/>
        </p:nvGrpSpPr>
        <p:grpSpPr>
          <a:xfrm>
            <a:off x="2597167" y="2423531"/>
            <a:ext cx="2627501" cy="1012993"/>
            <a:chOff x="7090963" y="2946400"/>
            <a:chExt cx="2627501" cy="1012993"/>
          </a:xfrm>
        </p:grpSpPr>
        <p:sp>
          <p:nvSpPr>
            <p:cNvPr id="62" name="Rectangle 61"/>
            <p:cNvSpPr/>
            <p:nvPr/>
          </p:nvSpPr>
          <p:spPr>
            <a:xfrm>
              <a:off x="7090963" y="3406794"/>
              <a:ext cx="1509901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84770" y="2946400"/>
              <a:ext cx="1133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How do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we know?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517754" y="4614300"/>
            <a:ext cx="2455951" cy="55259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SPEC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37100"/>
          </a:xfrm>
        </p:spPr>
        <p:txBody>
          <a:bodyPr>
            <a:normAutofit/>
          </a:bodyPr>
          <a:lstStyle/>
          <a:p>
            <a:r>
              <a:rPr lang="en-US" dirty="0" smtClean="0"/>
              <a:t>Varies from 6x to 22x faster than reference computer</a:t>
            </a:r>
          </a:p>
          <a:p>
            <a:r>
              <a:rPr lang="en-US" i="1" dirty="0" smtClean="0"/>
              <a:t>Geometric mean </a:t>
            </a:r>
            <a:r>
              <a:rPr lang="en-US" dirty="0" smtClean="0"/>
              <a:t>of ratios: </a:t>
            </a:r>
            <a:br>
              <a:rPr lang="en-US" dirty="0" smtClean="0"/>
            </a:br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root of product </a:t>
            </a:r>
            <a:br>
              <a:rPr lang="en-US" dirty="0" smtClean="0"/>
            </a:br>
            <a:r>
              <a:rPr lang="en-US" dirty="0" smtClean="0"/>
              <a:t>of N ratios</a:t>
            </a:r>
          </a:p>
          <a:p>
            <a:pPr lvl="1"/>
            <a:r>
              <a:rPr lang="en-US" dirty="0" smtClean="0"/>
              <a:t>Geometric Mean gives same relative answer no matter what computer is used as reference</a:t>
            </a:r>
          </a:p>
          <a:p>
            <a:r>
              <a:rPr lang="en-US" dirty="0" smtClean="0"/>
              <a:t>Geometric Mean for Barcelona is 11.7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26" y="2753021"/>
            <a:ext cx="3184319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860"/>
            <a:ext cx="8229600" cy="1143000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Proj</a:t>
            </a:r>
            <a:r>
              <a:rPr lang="en-US" dirty="0" smtClean="0"/>
              <a:t> 2.1 will be posted tomorrow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weeks lab:</a:t>
            </a:r>
          </a:p>
          <a:p>
            <a:pPr lvl="1"/>
            <a:r>
              <a:rPr lang="en-US" dirty="0" smtClean="0"/>
              <a:t>Lab 8 will be posted tomorrow</a:t>
            </a:r>
          </a:p>
          <a:p>
            <a:pPr lvl="1"/>
            <a:r>
              <a:rPr lang="en-US" dirty="0" smtClean="0"/>
              <a:t>In parallel: Project checkup!</a:t>
            </a:r>
          </a:p>
          <a:p>
            <a:pPr lvl="1"/>
            <a:endParaRPr lang="en-US" dirty="0"/>
          </a:p>
          <a:p>
            <a:r>
              <a:rPr lang="en-US" dirty="0" smtClean="0"/>
              <a:t>HW 6 will come soon, too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Numbers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Computers are made to deal with numbers</a:t>
            </a:r>
          </a:p>
          <a:p>
            <a:r>
              <a:rPr lang="en-US" dirty="0"/>
              <a:t>What can we represent in N bits?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baseline="30000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things, and no more! </a:t>
            </a:r>
            <a:r>
              <a:rPr lang="en-US" dirty="0"/>
              <a:t>They could be…</a:t>
            </a:r>
          </a:p>
          <a:p>
            <a:pPr lvl="1"/>
            <a:r>
              <a:rPr lang="en-US" dirty="0"/>
              <a:t>Unsigned integers:</a:t>
            </a:r>
          </a:p>
          <a:p>
            <a:pPr lvl="1">
              <a:buFontTx/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en-US" dirty="0"/>
              <a:t>	to	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N </a:t>
            </a:r>
            <a:r>
              <a:rPr lang="en-US" dirty="0">
                <a:solidFill>
                  <a:schemeClr val="accent2"/>
                </a:solidFill>
              </a:rPr>
              <a:t>- 1</a:t>
            </a:r>
          </a:p>
          <a:p>
            <a:pPr lvl="1">
              <a:buFontTx/>
              <a:buNone/>
            </a:pPr>
            <a:r>
              <a:rPr lang="en-US" b="0" dirty="0">
                <a:solidFill>
                  <a:srgbClr val="800080"/>
                </a:solidFill>
              </a:rPr>
              <a:t>(for N=32,  2</a:t>
            </a:r>
            <a:r>
              <a:rPr lang="en-US" b="0" baseline="30000" dirty="0">
                <a:solidFill>
                  <a:srgbClr val="800080"/>
                </a:solidFill>
              </a:rPr>
              <a:t>N</a:t>
            </a:r>
            <a:r>
              <a:rPr lang="en-US" b="0" dirty="0">
                <a:solidFill>
                  <a:srgbClr val="800080"/>
                </a:solidFill>
              </a:rPr>
              <a:t>–1</a:t>
            </a:r>
            <a:r>
              <a:rPr lang="en-US" b="0" baseline="30000" dirty="0">
                <a:solidFill>
                  <a:srgbClr val="800080"/>
                </a:solidFill>
              </a:rPr>
              <a:t> </a:t>
            </a:r>
            <a:r>
              <a:rPr lang="en-US" b="0" dirty="0">
                <a:solidFill>
                  <a:srgbClr val="800080"/>
                </a:solidFill>
              </a:rPr>
              <a:t> = 4,294,967,295)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Signed Integers (Two’s Complement)</a:t>
            </a:r>
          </a:p>
          <a:p>
            <a:pPr lvl="1">
              <a:buFontTx/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-2</a:t>
            </a:r>
            <a:r>
              <a:rPr lang="en-US" baseline="30000" dirty="0">
                <a:solidFill>
                  <a:schemeClr val="accent2"/>
                </a:solidFill>
              </a:rPr>
              <a:t>(N-1)</a:t>
            </a:r>
            <a:r>
              <a:rPr lang="en-US" baseline="30000" dirty="0"/>
              <a:t>	</a:t>
            </a:r>
            <a:r>
              <a:rPr lang="en-US" dirty="0"/>
              <a:t>	to	 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(N-1)  </a:t>
            </a:r>
            <a:r>
              <a:rPr lang="en-US" dirty="0">
                <a:solidFill>
                  <a:schemeClr val="accent2"/>
                </a:solidFill>
              </a:rPr>
              <a:t>- 1</a:t>
            </a:r>
          </a:p>
          <a:p>
            <a:pPr lvl="1">
              <a:buFontTx/>
              <a:buNone/>
            </a:pPr>
            <a:r>
              <a:rPr lang="en-US" b="0" dirty="0">
                <a:solidFill>
                  <a:srgbClr val="800080"/>
                </a:solidFill>
              </a:rPr>
              <a:t>(for N=32,  2</a:t>
            </a:r>
            <a:r>
              <a:rPr lang="en-US" b="0" baseline="30000" dirty="0">
                <a:solidFill>
                  <a:srgbClr val="800080"/>
                </a:solidFill>
              </a:rPr>
              <a:t>(N-1) </a:t>
            </a:r>
            <a:r>
              <a:rPr lang="en-US" b="0" dirty="0">
                <a:solidFill>
                  <a:srgbClr val="800080"/>
                </a:solidFill>
              </a:rPr>
              <a:t> = 2,147,483,648)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176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other numbers?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 dirty="0"/>
              <a:t>Very large numbers? 	(seconds/millennium)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  <a:sym typeface="Symbol" charset="2"/>
              </a:rPr>
              <a:t>=&gt;</a:t>
            </a:r>
            <a:r>
              <a:rPr lang="en-US" sz="2400" dirty="0" smtClean="0"/>
              <a:t> </a:t>
            </a:r>
            <a:r>
              <a:rPr lang="en-US" sz="2400" dirty="0"/>
              <a:t>31,556,926,000</a:t>
            </a:r>
            <a:r>
              <a:rPr lang="en-US" sz="2400" baseline="-25000" dirty="0"/>
              <a:t>10</a:t>
            </a:r>
            <a:r>
              <a:rPr lang="en-US" sz="2400" dirty="0"/>
              <a:t> (3.1556926</a:t>
            </a:r>
            <a:r>
              <a:rPr lang="en-US" sz="2400" baseline="-25000" dirty="0"/>
              <a:t>10</a:t>
            </a:r>
            <a:r>
              <a:rPr lang="en-US" sz="2400" dirty="0"/>
              <a:t> x 10</a:t>
            </a:r>
            <a:r>
              <a:rPr lang="en-US" sz="2400" baseline="30000" dirty="0"/>
              <a:t>10</a:t>
            </a:r>
            <a:r>
              <a:rPr lang="en-US" sz="2400" dirty="0"/>
              <a:t>)</a:t>
            </a:r>
          </a:p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 dirty="0"/>
              <a:t>Very small numbers? (Bohr radius)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  <a:latin typeface="Symbol" charset="2"/>
                <a:sym typeface="Symbol" charset="2"/>
              </a:rPr>
              <a:t>=&gt;</a:t>
            </a:r>
            <a:r>
              <a:rPr lang="en-US" sz="2400" dirty="0" smtClean="0"/>
              <a:t> </a:t>
            </a:r>
            <a:r>
              <a:rPr lang="en-US" sz="2400" dirty="0"/>
              <a:t>0.0000000000529177</a:t>
            </a:r>
            <a:r>
              <a:rPr lang="en-US" sz="2400" baseline="-25000" dirty="0"/>
              <a:t>10</a:t>
            </a:r>
            <a:r>
              <a:rPr lang="en-US" sz="2400" dirty="0"/>
              <a:t>m (5.29177</a:t>
            </a:r>
            <a:r>
              <a:rPr lang="en-US" sz="2400" baseline="-25000" dirty="0"/>
              <a:t>10</a:t>
            </a:r>
            <a:r>
              <a:rPr lang="en-US" sz="2400" dirty="0"/>
              <a:t> x 10</a:t>
            </a:r>
            <a:r>
              <a:rPr lang="en-US" sz="2400" baseline="30000" dirty="0"/>
              <a:t>-11</a:t>
            </a:r>
            <a:r>
              <a:rPr lang="en-US" sz="2400" dirty="0"/>
              <a:t>) </a:t>
            </a:r>
          </a:p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 dirty="0"/>
              <a:t>Numbers with </a:t>
            </a:r>
            <a:r>
              <a:rPr lang="en-US" sz="2400" u="sng" dirty="0"/>
              <a:t>both</a:t>
            </a:r>
            <a:r>
              <a:rPr lang="en-US" sz="2400" dirty="0"/>
              <a:t> integer &amp; fractional parts?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  <a:latin typeface="Symbol" charset="2"/>
                <a:sym typeface="Symbol" charset="2"/>
              </a:rPr>
              <a:t>=&gt;</a:t>
            </a:r>
            <a:r>
              <a:rPr lang="en-US" sz="2400" dirty="0" smtClean="0"/>
              <a:t> </a:t>
            </a:r>
            <a:r>
              <a:rPr lang="en-US" sz="2400" dirty="0"/>
              <a:t>1.5 </a:t>
            </a:r>
          </a:p>
          <a:p>
            <a:pPr marL="609600" indent="-609600">
              <a:lnSpc>
                <a:spcPct val="95000"/>
              </a:lnSpc>
              <a:buFont typeface="Times" charset="0"/>
              <a:buNone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800" i="1" dirty="0">
                <a:solidFill>
                  <a:schemeClr val="accent2"/>
                </a:solidFill>
              </a:rPr>
              <a:t>First consider #3.  </a:t>
            </a:r>
          </a:p>
          <a:p>
            <a:pPr marL="609600" indent="-609600">
              <a:lnSpc>
                <a:spcPct val="95000"/>
              </a:lnSpc>
              <a:buFont typeface="Times" charset="0"/>
              <a:buNone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800" i="1" dirty="0">
                <a:solidFill>
                  <a:schemeClr val="accent2"/>
                </a:solidFill>
              </a:rPr>
              <a:t>…our solution will also help with </a:t>
            </a:r>
            <a:r>
              <a:rPr lang="en-US" sz="2800" i="1" dirty="0" smtClean="0">
                <a:solidFill>
                  <a:schemeClr val="accent2"/>
                </a:solidFill>
              </a:rPr>
              <a:t>#1 </a:t>
            </a:r>
            <a:r>
              <a:rPr lang="en-US" sz="2800" i="1" dirty="0">
                <a:solidFill>
                  <a:schemeClr val="accent2"/>
                </a:solidFill>
              </a:rPr>
              <a:t>and </a:t>
            </a:r>
            <a:r>
              <a:rPr lang="en-US" sz="2800" i="1" dirty="0" smtClean="0">
                <a:solidFill>
                  <a:schemeClr val="accent2"/>
                </a:solidFill>
              </a:rPr>
              <a:t>#2</a:t>
            </a:r>
            <a:r>
              <a:rPr lang="en-US" sz="2800" i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7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/>
              <a:t>Representation of Fractions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Helvetica" charset="0"/>
              </a:rPr>
              <a:t>“Binary Point” like decimal point signifies boundary between integer and fractional parts: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960813" y="1600200"/>
            <a:ext cx="3582987" cy="1651000"/>
            <a:chOff x="1584" y="1008"/>
            <a:chExt cx="2257" cy="1040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100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63DE8"/>
                  </a:solidFill>
                  <a:latin typeface="Helvetica" charset="0"/>
                </a:rPr>
                <a:t>xx</a:t>
              </a:r>
              <a:r>
                <a:rPr lang="en-US" sz="5400">
                  <a:solidFill>
                    <a:srgbClr val="063DE8"/>
                  </a:solidFill>
                  <a:latin typeface="Helvetica" charset="0"/>
                </a:rPr>
                <a:t>.</a:t>
              </a:r>
              <a:r>
                <a:rPr lang="en-US" sz="3600">
                  <a:solidFill>
                    <a:srgbClr val="063DE8"/>
                  </a:solidFill>
                  <a:latin typeface="Helvetica" charset="0"/>
                </a:rPr>
                <a:t>yyyy</a:t>
              </a:r>
            </a:p>
          </p:txBody>
        </p:sp>
        <p:sp>
          <p:nvSpPr>
            <p:cNvPr id="24585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6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7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8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89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90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4591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3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-1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4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-2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5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-3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4596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Helvetica" charset="0"/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  <a:latin typeface="Helvetica" charset="0"/>
                </a:rPr>
                <a:t>-4</a:t>
              </a:r>
              <a:endParaRPr lang="en-US" sz="240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838200" y="1949450"/>
            <a:ext cx="2971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Helvetica" charset="0"/>
              </a:rPr>
              <a:t>Example 6-bit representation:</a:t>
            </a:r>
          </a:p>
        </p:txBody>
      </p:sp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838200" y="3429000"/>
            <a:ext cx="762629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Helvetica" charset="0"/>
              </a:rPr>
              <a:t>10.1010</a:t>
            </a:r>
            <a:r>
              <a:rPr lang="en-US" sz="2800" b="1" baseline="-25000" dirty="0" smtClean="0">
                <a:solidFill>
                  <a:srgbClr val="000000"/>
                </a:solidFill>
                <a:latin typeface="Helvetica" charset="0"/>
              </a:rPr>
              <a:t>two</a:t>
            </a:r>
            <a:r>
              <a:rPr lang="en-US" sz="28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Helvetica" charset="0"/>
              </a:rPr>
              <a:t>= 1x2</a:t>
            </a:r>
            <a:r>
              <a:rPr lang="en-US" sz="2800" b="1" baseline="30000" dirty="0">
                <a:solidFill>
                  <a:srgbClr val="000000"/>
                </a:solidFill>
                <a:latin typeface="Helvetica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Helvetica" charset="0"/>
              </a:rPr>
              <a:t> + 1x2</a:t>
            </a:r>
            <a:r>
              <a:rPr lang="en-US" sz="2800" b="1" baseline="30000" dirty="0">
                <a:solidFill>
                  <a:srgbClr val="000000"/>
                </a:solidFill>
                <a:latin typeface="Helvetica" charset="0"/>
              </a:rPr>
              <a:t>-1</a:t>
            </a:r>
            <a:r>
              <a:rPr lang="en-US" sz="2800" b="1" dirty="0">
                <a:solidFill>
                  <a:srgbClr val="000000"/>
                </a:solidFill>
                <a:latin typeface="Helvetica" charset="0"/>
              </a:rPr>
              <a:t> + 1x2</a:t>
            </a:r>
            <a:r>
              <a:rPr lang="en-US" sz="2800" b="1" baseline="30000" dirty="0">
                <a:solidFill>
                  <a:srgbClr val="000000"/>
                </a:solidFill>
                <a:latin typeface="Helvetica" charset="0"/>
              </a:rPr>
              <a:t>-3</a:t>
            </a:r>
            <a:r>
              <a:rPr lang="en-US" sz="2800" b="1" dirty="0">
                <a:solidFill>
                  <a:srgbClr val="000000"/>
                </a:solidFill>
                <a:latin typeface="Helvetica" charset="0"/>
              </a:rPr>
              <a:t> = </a:t>
            </a:r>
            <a:r>
              <a:rPr lang="en-US" sz="2800" b="1" dirty="0" smtClean="0">
                <a:solidFill>
                  <a:srgbClr val="000000"/>
                </a:solidFill>
                <a:latin typeface="Helvetica" charset="0"/>
              </a:rPr>
              <a:t>2.625</a:t>
            </a:r>
            <a:r>
              <a:rPr lang="en-US" sz="2800" b="1" baseline="-25000" dirty="0" smtClean="0">
                <a:solidFill>
                  <a:srgbClr val="000000"/>
                </a:solidFill>
                <a:latin typeface="Helvetica" charset="0"/>
              </a:rPr>
              <a:t>ten </a:t>
            </a:r>
            <a:endParaRPr lang="en-US" sz="2800" b="1" baseline="-250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838200" y="4191000"/>
            <a:ext cx="78486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Helvetica" charset="0"/>
              </a:rPr>
              <a:t>If we assume “fixed binary point”, range of 6-bit representations with this format: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Helvetica" charset="0"/>
              </a:rPr>
              <a:t>			0 to 3.9375 (almost 4)</a:t>
            </a:r>
          </a:p>
        </p:txBody>
      </p:sp>
    </p:spTree>
    <p:extLst>
      <p:ext uri="{BB962C8B-B14F-4D97-AF65-F5344CB8AC3E}">
        <p14:creationId xmlns:p14="http://schemas.microsoft.com/office/powerpoint/2010/main" val="649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525"/>
          </a:xfrm>
        </p:spPr>
        <p:txBody>
          <a:bodyPr>
            <a:normAutofit fontScale="90000"/>
          </a:bodyPr>
          <a:lstStyle/>
          <a:p>
            <a:r>
              <a:rPr lang="en-US"/>
              <a:t>Fractional Powers of 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64327" y="1371600"/>
            <a:ext cx="3198813" cy="501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	1.0	1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0.5		1/2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0.25	1/4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0.125	1/8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0.0625	1/16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0.03125	1/32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0.015625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0.0078125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0.00390625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0.001953125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0.0009765625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0.00048828125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0.000244140625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0.0001220703125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0.00006103515625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0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0.000030517578125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11952" y="914400"/>
            <a:ext cx="901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C0128"/>
                </a:solidFill>
                <a:latin typeface="Helvetica" charset="0"/>
              </a:rPr>
              <a:t>i    2</a:t>
            </a:r>
            <a:r>
              <a:rPr lang="en-US" sz="2400" b="1" baseline="30000">
                <a:solidFill>
                  <a:srgbClr val="FC0128"/>
                </a:solidFill>
                <a:latin typeface="Helvetica" charset="0"/>
              </a:rPr>
              <a:t>-i</a:t>
            </a:r>
            <a:endParaRPr lang="en-US" sz="2400" b="1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940527" y="13716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321527" y="9906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Representation of Fractions with Fixed Pt.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Helvetica" charset="0"/>
              </a:rPr>
              <a:t>What about addition and multiplication?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838200" y="1863725"/>
            <a:ext cx="5311775" cy="1220788"/>
            <a:chOff x="528" y="1174"/>
            <a:chExt cx="3346" cy="769"/>
          </a:xfrm>
        </p:grpSpPr>
        <p:grpSp>
          <p:nvGrpSpPr>
            <p:cNvPr id="28687" name="Group 5"/>
            <p:cNvGrpSpPr>
              <a:grpSpLocks/>
            </p:cNvGrpSpPr>
            <p:nvPr/>
          </p:nvGrpSpPr>
          <p:grpSpPr bwMode="auto">
            <a:xfrm>
              <a:off x="528" y="1174"/>
              <a:ext cx="3346" cy="769"/>
              <a:chOff x="528" y="1174"/>
              <a:chExt cx="3346" cy="769"/>
            </a:xfrm>
          </p:grpSpPr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528" y="1228"/>
                <a:ext cx="1872" cy="5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Helvetica" charset="0"/>
                  </a:rPr>
                  <a:t>Addition is straightforward:</a:t>
                </a:r>
              </a:p>
            </p:txBody>
          </p:sp>
          <p:sp>
            <p:nvSpPr>
              <p:cNvPr id="28690" name="Text Box 7"/>
              <p:cNvSpPr txBox="1">
                <a:spLocks noChangeArrowheads="1"/>
              </p:cNvSpPr>
              <p:nvPr/>
            </p:nvSpPr>
            <p:spPr bwMode="auto">
              <a:xfrm>
                <a:off x="2304" y="1174"/>
                <a:ext cx="1570" cy="7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063DE8"/>
                    </a:solidFill>
                    <a:latin typeface="Courier"/>
                  </a:rPr>
                  <a:t>  01.100  </a:t>
                </a:r>
                <a:r>
                  <a:rPr lang="en-US" sz="2000" b="1" dirty="0" smtClean="0">
                    <a:solidFill>
                      <a:srgbClr val="063DE8"/>
                    </a:solidFill>
                    <a:latin typeface="Courier"/>
                  </a:rPr>
                  <a:t>1.5</a:t>
                </a:r>
                <a:r>
                  <a:rPr lang="en-US" sz="2000" b="1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0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063DE8"/>
                    </a:solidFill>
                    <a:latin typeface="Courier"/>
                  </a:rPr>
                  <a:t>+ 00.100  </a:t>
                </a:r>
                <a:r>
                  <a:rPr lang="en-US" sz="2000" b="1" dirty="0" smtClean="0">
                    <a:solidFill>
                      <a:srgbClr val="063DE8"/>
                    </a:solidFill>
                    <a:latin typeface="Courier"/>
                  </a:rPr>
                  <a:t>0.5</a:t>
                </a:r>
                <a:r>
                  <a:rPr lang="en-US" sz="2000" b="1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0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063DE8"/>
                    </a:solidFill>
                    <a:latin typeface="Courier"/>
                  </a:rPr>
                  <a:t>  10.000  </a:t>
                </a:r>
                <a:r>
                  <a:rPr lang="en-US" sz="2000" b="1" dirty="0" smtClean="0">
                    <a:solidFill>
                      <a:srgbClr val="063DE8"/>
                    </a:solidFill>
                    <a:latin typeface="Courier"/>
                  </a:rPr>
                  <a:t>2.0</a:t>
                </a:r>
                <a:r>
                  <a:rPr lang="en-US" sz="2000" b="1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0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baseline="-25000" dirty="0">
                  <a:solidFill>
                    <a:srgbClr val="FC0128"/>
                  </a:solidFill>
                  <a:latin typeface="Courier"/>
                </a:endParaRPr>
              </a:p>
            </p:txBody>
          </p:sp>
        </p:grpSp>
        <p:sp>
          <p:nvSpPr>
            <p:cNvPr id="28688" name="Line 8"/>
            <p:cNvSpPr>
              <a:spLocks noChangeShapeType="1"/>
            </p:cNvSpPr>
            <p:nvPr/>
          </p:nvSpPr>
          <p:spPr bwMode="auto">
            <a:xfrm>
              <a:off x="2362" y="1584"/>
              <a:ext cx="75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2438400"/>
            <a:ext cx="8305800" cy="3608388"/>
            <a:chOff x="336" y="1536"/>
            <a:chExt cx="5232" cy="2273"/>
          </a:xfrm>
        </p:grpSpPr>
        <p:sp>
          <p:nvSpPr>
            <p:cNvPr id="28679" name="Text Box 10"/>
            <p:cNvSpPr txBox="1">
              <a:spLocks noChangeArrowheads="1"/>
            </p:cNvSpPr>
            <p:nvPr/>
          </p:nvSpPr>
          <p:spPr bwMode="auto">
            <a:xfrm>
              <a:off x="336" y="2112"/>
              <a:ext cx="355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Helvetica" charset="0"/>
                </a:rPr>
                <a:t>Multiplication a bit more complex:</a:t>
              </a:r>
            </a:p>
          </p:txBody>
        </p:sp>
        <p:grpSp>
          <p:nvGrpSpPr>
            <p:cNvPr id="28680" name="Group 11"/>
            <p:cNvGrpSpPr>
              <a:grpSpLocks/>
            </p:cNvGrpSpPr>
            <p:nvPr/>
          </p:nvGrpSpPr>
          <p:grpSpPr bwMode="auto">
            <a:xfrm>
              <a:off x="3312" y="1536"/>
              <a:ext cx="2256" cy="2273"/>
              <a:chOff x="3072" y="1968"/>
              <a:chExt cx="2256" cy="2273"/>
            </a:xfrm>
          </p:grpSpPr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3072" y="1968"/>
                <a:ext cx="2256" cy="22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063DE8"/>
                    </a:solidFill>
                    <a:latin typeface="Helvetica" charset="0"/>
                  </a:rPr>
                  <a:t>         </a:t>
                </a: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01.100  </a:t>
                </a:r>
                <a:r>
                  <a:rPr lang="en-US" sz="2400" b="1" dirty="0" smtClean="0">
                    <a:solidFill>
                      <a:srgbClr val="063DE8"/>
                    </a:solidFill>
                    <a:latin typeface="Courier"/>
                  </a:rPr>
                  <a:t>1.5</a:t>
                </a:r>
                <a:r>
                  <a:rPr lang="en-US" sz="2400" b="1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4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     00.100  </a:t>
                </a:r>
                <a:r>
                  <a:rPr lang="en-US" sz="2400" b="1" dirty="0" smtClean="0">
                    <a:solidFill>
                      <a:srgbClr val="063DE8"/>
                    </a:solidFill>
                    <a:latin typeface="Courier"/>
                  </a:rPr>
                  <a:t>0.5</a:t>
                </a:r>
                <a:r>
                  <a:rPr lang="en-US" sz="2400" b="1" baseline="-25000" dirty="0" smtClean="0">
                    <a:solidFill>
                      <a:srgbClr val="063DE8"/>
                    </a:solidFill>
                    <a:latin typeface="Courier"/>
                  </a:rPr>
                  <a:t>ten </a:t>
                </a:r>
                <a:endParaRPr lang="en-US" sz="24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     00 000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    000 00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   0110 0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  00000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 00000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063DE8"/>
                    </a:solidFill>
                    <a:latin typeface="Courier"/>
                  </a:rPr>
                  <a:t>0000110000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aseline="-25000" dirty="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3696" y="2496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3168" y="3648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192402" name="Text Box 18"/>
          <p:cNvSpPr txBox="1">
            <a:spLocks noChangeArrowheads="1"/>
          </p:cNvSpPr>
          <p:nvPr/>
        </p:nvSpPr>
        <p:spPr bwMode="auto">
          <a:xfrm>
            <a:off x="914400" y="5943600"/>
            <a:ext cx="7696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C0128"/>
                </a:solidFill>
                <a:latin typeface="Helvetica" charset="0"/>
              </a:rPr>
              <a:t>Where’s the answer, </a:t>
            </a:r>
            <a:r>
              <a:rPr lang="en-US" sz="2000" b="1">
                <a:solidFill>
                  <a:srgbClr val="000000"/>
                </a:solidFill>
                <a:latin typeface="Courier"/>
              </a:rPr>
              <a:t>0.11</a:t>
            </a:r>
            <a:r>
              <a:rPr lang="en-US" sz="2000" b="1">
                <a:solidFill>
                  <a:srgbClr val="FC0128"/>
                </a:solidFill>
                <a:latin typeface="Helvetica" charset="0"/>
              </a:rPr>
              <a:t>? (need to remember where point is)</a:t>
            </a:r>
          </a:p>
        </p:txBody>
      </p:sp>
    </p:spTree>
    <p:extLst>
      <p:ext uri="{BB962C8B-B14F-4D97-AF65-F5344CB8AC3E}">
        <p14:creationId xmlns:p14="http://schemas.microsoft.com/office/powerpoint/2010/main" val="13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40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571"/>
            <a:ext cx="8229600" cy="282197"/>
          </a:xfrm>
        </p:spPr>
        <p:txBody>
          <a:bodyPr>
            <a:normAutofit fontScale="90000"/>
          </a:bodyPr>
          <a:lstStyle/>
          <a:p>
            <a:r>
              <a:rPr lang="en-US"/>
              <a:t>Representation of Fractions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399" y="685800"/>
            <a:ext cx="84008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So far, in our examples we used a “fixed” binary </a:t>
            </a:r>
            <a:r>
              <a:rPr lang="en-US" sz="2400" b="1" dirty="0" smtClean="0">
                <a:solidFill>
                  <a:srgbClr val="000000"/>
                </a:solidFill>
                <a:latin typeface="Helvetica" charset="0"/>
              </a:rPr>
              <a:t>point. What </a:t>
            </a: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we really want is to “float” the binary point.  Why?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6645275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Helvetica" charset="0"/>
              </a:rPr>
              <a:t>Floating binary point most effective use of our limited bits (and thus more accuracy in our number representation):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67000" y="2971800"/>
            <a:ext cx="3376613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63DE8"/>
                </a:solidFill>
                <a:latin typeface="Helvetica" charset="0"/>
              </a:rPr>
              <a:t>… 000000.001010100000…</a:t>
            </a:r>
            <a:endParaRPr lang="en-US" sz="2000" baseline="-25000">
              <a:solidFill>
                <a:srgbClr val="063DE8"/>
              </a:solidFill>
              <a:latin typeface="Helvetic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28800" y="4267200"/>
            <a:ext cx="464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Any other solution would lose accuracy!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6264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C0128"/>
                </a:solidFill>
                <a:latin typeface="Helvetica" charset="0"/>
              </a:rPr>
              <a:t>example: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  put 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0.1640625</a:t>
            </a:r>
            <a:r>
              <a:rPr lang="en-US" sz="2000" baseline="-25000" dirty="0" smtClean="0">
                <a:solidFill>
                  <a:srgbClr val="000000"/>
                </a:solidFill>
                <a:latin typeface="Helvetica" charset="0"/>
              </a:rPr>
              <a:t>ten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into binary.  Represent 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with 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5-bits choosing where to put the binary point.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24194">
            <a:off x="4541838" y="313055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514600" y="3505200"/>
            <a:ext cx="518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Store these bits and keep track of the binary point 2 places to the left of the MSB</a:t>
            </a:r>
          </a:p>
        </p:txBody>
      </p:sp>
      <p:sp>
        <p:nvSpPr>
          <p:cNvPr id="2194442" name="Text Box 10"/>
          <p:cNvSpPr txBox="1">
            <a:spLocks noChangeArrowheads="1"/>
          </p:cNvSpPr>
          <p:nvPr/>
        </p:nvSpPr>
        <p:spPr bwMode="auto">
          <a:xfrm>
            <a:off x="152400" y="4724400"/>
            <a:ext cx="8991600" cy="19389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With </a:t>
            </a:r>
            <a:r>
              <a:rPr lang="en-US" sz="2400" b="1" dirty="0" smtClean="0">
                <a:solidFill>
                  <a:srgbClr val="000000"/>
                </a:solidFill>
                <a:latin typeface="Helvetica" charset="0"/>
              </a:rPr>
              <a:t>floating-point </a:t>
            </a: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rep., each numeral carries </a:t>
            </a:r>
            <a:r>
              <a:rPr lang="en-US" sz="2400" b="1" dirty="0" smtClean="0">
                <a:solidFill>
                  <a:srgbClr val="000000"/>
                </a:solidFill>
                <a:latin typeface="Helvetica" charset="0"/>
              </a:rPr>
              <a:t>an </a:t>
            </a: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exponent field recording the whereabouts of its binary point.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Helvetic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The binary point </a:t>
            </a:r>
            <a:r>
              <a:rPr lang="en-US" sz="2400" b="1" dirty="0">
                <a:solidFill>
                  <a:srgbClr val="800080"/>
                </a:solidFill>
                <a:latin typeface="Helvetica" charset="0"/>
              </a:rPr>
              <a:t>can be outside</a:t>
            </a:r>
            <a:r>
              <a:rPr lang="en-US" sz="2400" b="1" dirty="0">
                <a:solidFill>
                  <a:srgbClr val="000000"/>
                </a:solidFill>
                <a:latin typeface="Helvetica" charset="0"/>
              </a:rPr>
              <a:t> the stored bits, so very large and small numbers can be represented.</a:t>
            </a:r>
          </a:p>
        </p:txBody>
      </p:sp>
    </p:spTree>
    <p:extLst>
      <p:ext uri="{BB962C8B-B14F-4D97-AF65-F5344CB8AC3E}">
        <p14:creationId xmlns:p14="http://schemas.microsoft.com/office/powerpoint/2010/main" val="42417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/>
      <p:bldP spid="30726" grpId="0"/>
      <p:bldP spid="30727" grpId="0"/>
      <p:bldP spid="30728" grpId="0" animBg="1"/>
      <p:bldP spid="30729" grpId="0"/>
      <p:bldP spid="21944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2653"/>
          </a:xfrm>
          <a:noFill/>
        </p:spPr>
        <p:txBody>
          <a:bodyPr>
            <a:normAutofit fontScale="90000"/>
          </a:bodyPr>
          <a:lstStyle/>
          <a:p>
            <a:r>
              <a:rPr lang="en-US"/>
              <a:t>Scientific Notation (in 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457200" y="3430774"/>
            <a:ext cx="8229600" cy="2695389"/>
          </a:xfrm>
          <a:noFill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/>
              <a:t>Normalized form: no leadings 0s </a:t>
            </a:r>
            <a:br>
              <a:rPr lang="en-US" sz="2400" dirty="0"/>
            </a:br>
            <a:r>
              <a:rPr lang="en-US" sz="2400" dirty="0"/>
              <a:t>(exactly one digit to left of decimal point)</a:t>
            </a:r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/>
              <a:t>Alternatives to representing 1/1,000,000,000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Normalized: 	1.0 x 10</a:t>
            </a:r>
            <a:r>
              <a:rPr lang="en-US" sz="2400" baseline="30000" dirty="0">
                <a:solidFill>
                  <a:schemeClr val="accent2"/>
                </a:solidFill>
              </a:rPr>
              <a:t>-9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/>
              <a:t>Not normalized: 	0.1 x 10</a:t>
            </a:r>
            <a:r>
              <a:rPr lang="en-US" sz="2400" baseline="30000" dirty="0"/>
              <a:t>-8</a:t>
            </a:r>
            <a:r>
              <a:rPr lang="en-US" sz="2400" dirty="0"/>
              <a:t>,10.0 x 10</a:t>
            </a:r>
            <a:r>
              <a:rPr lang="en-US" sz="2400" baseline="30000" dirty="0"/>
              <a:t>-10</a:t>
            </a:r>
            <a:r>
              <a:rPr lang="en-US" sz="2400" dirty="0"/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90800" y="1689100"/>
            <a:ext cx="2550378" cy="469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Helvetica" charset="0"/>
              </a:rPr>
              <a:t>6.02</a:t>
            </a:r>
            <a:r>
              <a:rPr lang="en-US" sz="3200" b="1" baseline="-25000" dirty="0" smtClean="0">
                <a:solidFill>
                  <a:srgbClr val="0070C0"/>
                </a:solidFill>
                <a:latin typeface="Helvetica" charset="0"/>
              </a:rPr>
              <a:t>ten</a:t>
            </a:r>
            <a:r>
              <a:rPr lang="en-US" sz="32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x </a:t>
            </a:r>
            <a:r>
              <a:rPr lang="en-US" sz="3200" b="1" dirty="0">
                <a:solidFill>
                  <a:srgbClr val="0070C0"/>
                </a:solidFill>
                <a:latin typeface="Helvetica" charset="0"/>
              </a:rPr>
              <a:t>10</a:t>
            </a:r>
            <a:r>
              <a:rPr lang="en-US" sz="3200" b="1" baseline="30000" dirty="0">
                <a:solidFill>
                  <a:srgbClr val="000000"/>
                </a:solidFill>
                <a:latin typeface="Helvetica" charset="0"/>
              </a:rPr>
              <a:t>23</a:t>
            </a:r>
            <a:endParaRPr lang="en-US" sz="3200" b="1" dirty="0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4525962" y="2125662"/>
            <a:ext cx="2789238" cy="846138"/>
            <a:chOff x="2688" y="1296"/>
            <a:chExt cx="1757" cy="533"/>
          </a:xfrm>
        </p:grpSpPr>
        <p:sp>
          <p:nvSpPr>
            <p:cNvPr id="32786" name="Rectangle 5"/>
            <p:cNvSpPr>
              <a:spLocks noChangeArrowheads="1"/>
            </p:cNvSpPr>
            <p:nvPr/>
          </p:nvSpPr>
          <p:spPr bwMode="auto">
            <a:xfrm>
              <a:off x="2928" y="1536"/>
              <a:ext cx="1517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radix (base)</a:t>
              </a:r>
            </a:p>
          </p:txBody>
        </p:sp>
        <p:sp>
          <p:nvSpPr>
            <p:cNvPr id="32787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1483470" y="2079813"/>
            <a:ext cx="2746375" cy="922338"/>
            <a:chOff x="912" y="1296"/>
            <a:chExt cx="1730" cy="581"/>
          </a:xfrm>
        </p:grpSpPr>
        <p:sp>
          <p:nvSpPr>
            <p:cNvPr id="32784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73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Helvetica" charset="0"/>
                </a:rPr>
                <a:t>decimal point</a:t>
              </a:r>
            </a:p>
          </p:txBody>
        </p:sp>
        <p:sp>
          <p:nvSpPr>
            <p:cNvPr id="32785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2774" name="Group 10"/>
          <p:cNvGrpSpPr>
            <a:grpSpLocks/>
          </p:cNvGrpSpPr>
          <p:nvPr/>
        </p:nvGrpSpPr>
        <p:grpSpPr bwMode="auto">
          <a:xfrm>
            <a:off x="0" y="838200"/>
            <a:ext cx="2590800" cy="1066800"/>
            <a:chOff x="0" y="528"/>
            <a:chExt cx="1632" cy="672"/>
          </a:xfrm>
        </p:grpSpPr>
        <p:sp>
          <p:nvSpPr>
            <p:cNvPr id="32781" name="Rectangle 11"/>
            <p:cNvSpPr>
              <a:spLocks noChangeArrowheads="1"/>
            </p:cNvSpPr>
            <p:nvPr/>
          </p:nvSpPr>
          <p:spPr bwMode="auto">
            <a:xfrm>
              <a:off x="432" y="763"/>
              <a:ext cx="119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mantissa</a:t>
              </a:r>
              <a:endParaRPr lang="en-US" sz="3200" b="1" i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2783" name="Rectangle 13"/>
            <p:cNvSpPr>
              <a:spLocks noChangeArrowheads="1"/>
            </p:cNvSpPr>
            <p:nvPr/>
          </p:nvSpPr>
          <p:spPr bwMode="auto">
            <a:xfrm>
              <a:off x="0" y="528"/>
              <a:ext cx="8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AU" sz="32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5000625" y="830263"/>
            <a:ext cx="2466975" cy="846137"/>
            <a:chOff x="3150" y="523"/>
            <a:chExt cx="1554" cy="533"/>
          </a:xfrm>
        </p:grpSpPr>
        <p:sp>
          <p:nvSpPr>
            <p:cNvPr id="32777" name="Line 15"/>
            <p:cNvSpPr>
              <a:spLocks noChangeShapeType="1"/>
            </p:cNvSpPr>
            <p:nvPr/>
          </p:nvSpPr>
          <p:spPr bwMode="auto">
            <a:xfrm flipV="1">
              <a:off x="3150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grpSp>
          <p:nvGrpSpPr>
            <p:cNvPr id="32778" name="Group 16"/>
            <p:cNvGrpSpPr>
              <a:grpSpLocks/>
            </p:cNvGrpSpPr>
            <p:nvPr/>
          </p:nvGrpSpPr>
          <p:grpSpPr bwMode="auto">
            <a:xfrm>
              <a:off x="3408" y="523"/>
              <a:ext cx="1296" cy="533"/>
              <a:chOff x="3408" y="523"/>
              <a:chExt cx="1296" cy="533"/>
            </a:xfrm>
          </p:grpSpPr>
          <p:sp>
            <p:nvSpPr>
              <p:cNvPr id="32779" name="Rectangle 17"/>
              <p:cNvSpPr>
                <a:spLocks noChangeArrowheads="1"/>
              </p:cNvSpPr>
              <p:nvPr/>
            </p:nvSpPr>
            <p:spPr bwMode="auto">
              <a:xfrm>
                <a:off x="3486" y="763"/>
                <a:ext cx="1218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000000"/>
                    </a:solidFill>
                    <a:latin typeface="Helvetica" charset="0"/>
                  </a:rPr>
                  <a:t>exponent</a:t>
                </a:r>
                <a:endParaRPr lang="en-US" sz="3200" b="1" i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32780" name="Rectangle 18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AU" sz="32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36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8545"/>
          </a:xfrm>
          <a:noFill/>
        </p:spPr>
        <p:txBody>
          <a:bodyPr>
            <a:normAutofit fontScale="90000"/>
          </a:bodyPr>
          <a:lstStyle/>
          <a:p>
            <a:r>
              <a:rPr lang="en-US"/>
              <a:t>Scientific Notation (in 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3383380"/>
            <a:ext cx="8229600" cy="2742783"/>
          </a:xfrm>
          <a:noFill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Computer arithmetic that supports it called </a:t>
            </a:r>
            <a:r>
              <a:rPr lang="en-US" u="sng" dirty="0">
                <a:solidFill>
                  <a:schemeClr val="accent1"/>
                </a:solidFill>
              </a:rPr>
              <a:t>floating point</a:t>
            </a:r>
            <a:r>
              <a:rPr lang="en-US" dirty="0"/>
              <a:t>, because it represents numbers where the binary point is not fixed, as it is for integers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>
                <a:latin typeface="Courier"/>
              </a:rPr>
              <a:t>float</a:t>
            </a:r>
          </a:p>
          <a:p>
            <a:pPr lvl="2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800" dirty="0" smtClean="0">
                <a:solidFill>
                  <a:srgbClr val="0D407F"/>
                </a:solidFill>
                <a:latin typeface="Courier"/>
                <a:cs typeface="Courier"/>
              </a:rPr>
              <a:t>double</a:t>
            </a:r>
            <a:r>
              <a:rPr lang="en-US" sz="2800" dirty="0" smtClean="0">
                <a:solidFill>
                  <a:srgbClr val="0D407F"/>
                </a:solidFill>
              </a:rPr>
              <a:t> </a:t>
            </a:r>
            <a:r>
              <a:rPr lang="en-US" sz="2800" dirty="0">
                <a:solidFill>
                  <a:srgbClr val="0D407F"/>
                </a:solidFill>
              </a:rPr>
              <a:t>for double precision.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90800" y="1689100"/>
            <a:ext cx="2325689" cy="4821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1.01</a:t>
            </a:r>
            <a:r>
              <a:rPr lang="en-US" sz="3200" b="1" baseline="-25000">
                <a:solidFill>
                  <a:srgbClr val="FC0128"/>
                </a:solidFill>
                <a:latin typeface="Helvetica" charset="0"/>
              </a:rPr>
              <a:t>two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x </a:t>
            </a:r>
            <a:r>
              <a:rPr lang="en-US" sz="3200" b="1">
                <a:solidFill>
                  <a:srgbClr val="FC0128"/>
                </a:solidFill>
                <a:latin typeface="Helvetica" charset="0"/>
              </a:rPr>
              <a:t>2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-1</a:t>
            </a:r>
            <a:endParaRPr lang="en-US" sz="32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602163" y="2125663"/>
            <a:ext cx="2789238" cy="846138"/>
            <a:chOff x="2899" y="1339"/>
            <a:chExt cx="1757" cy="533"/>
          </a:xfrm>
        </p:grpSpPr>
        <p:sp>
          <p:nvSpPr>
            <p:cNvPr id="34834" name="Rectangle 5"/>
            <p:cNvSpPr>
              <a:spLocks noChangeArrowheads="1"/>
            </p:cNvSpPr>
            <p:nvPr/>
          </p:nvSpPr>
          <p:spPr bwMode="auto">
            <a:xfrm>
              <a:off x="3139" y="1579"/>
              <a:ext cx="1517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radix (base)</a:t>
              </a:r>
            </a:p>
          </p:txBody>
        </p:sp>
        <p:sp>
          <p:nvSpPr>
            <p:cNvPr id="34835" name="Line 6"/>
            <p:cNvSpPr>
              <a:spLocks noChangeShapeType="1"/>
            </p:cNvSpPr>
            <p:nvPr/>
          </p:nvSpPr>
          <p:spPr bwMode="auto">
            <a:xfrm>
              <a:off x="2899" y="1339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1492626" y="2125662"/>
            <a:ext cx="2859088" cy="922338"/>
            <a:chOff x="912" y="1296"/>
            <a:chExt cx="1801" cy="581"/>
          </a:xfrm>
        </p:grpSpPr>
        <p:sp>
          <p:nvSpPr>
            <p:cNvPr id="34832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801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“</a:t>
              </a:r>
              <a:r>
                <a:rPr lang="en-US" sz="3200" b="1">
                  <a:solidFill>
                    <a:srgbClr val="FC0128"/>
                  </a:solidFill>
                  <a:latin typeface="Helvetica" charset="0"/>
                </a:rPr>
                <a:t>binary point</a:t>
              </a: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”</a:t>
              </a:r>
            </a:p>
          </p:txBody>
        </p:sp>
        <p:sp>
          <p:nvSpPr>
            <p:cNvPr id="34833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4848225" y="830263"/>
            <a:ext cx="2466975" cy="846137"/>
            <a:chOff x="3054" y="523"/>
            <a:chExt cx="1554" cy="533"/>
          </a:xfrm>
        </p:grpSpPr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 flipV="1">
              <a:off x="3054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grpSp>
          <p:nvGrpSpPr>
            <p:cNvPr id="34829" name="Group 12"/>
            <p:cNvGrpSpPr>
              <a:grpSpLocks/>
            </p:cNvGrpSpPr>
            <p:nvPr/>
          </p:nvGrpSpPr>
          <p:grpSpPr bwMode="auto">
            <a:xfrm>
              <a:off x="3390" y="523"/>
              <a:ext cx="1218" cy="533"/>
              <a:chOff x="3390" y="523"/>
              <a:chExt cx="1218" cy="533"/>
            </a:xfrm>
          </p:grpSpPr>
          <p:sp>
            <p:nvSpPr>
              <p:cNvPr id="34830" name="Rectangle 13"/>
              <p:cNvSpPr>
                <a:spLocks noChangeArrowheads="1"/>
              </p:cNvSpPr>
              <p:nvPr/>
            </p:nvSpPr>
            <p:spPr bwMode="auto">
              <a:xfrm>
                <a:off x="3390" y="763"/>
                <a:ext cx="1218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000000"/>
                    </a:solidFill>
                    <a:latin typeface="Helvetica" charset="0"/>
                  </a:rPr>
                  <a:t>exponent</a:t>
                </a:r>
                <a:endParaRPr lang="en-US" sz="3200" b="1" i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  <p:sp>
            <p:nvSpPr>
              <p:cNvPr id="34831" name="Rectangle 14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AU" sz="32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</p:grpSp>
      <p:grpSp>
        <p:nvGrpSpPr>
          <p:cNvPr id="34824" name="Group 16"/>
          <p:cNvGrpSpPr>
            <a:grpSpLocks/>
          </p:cNvGrpSpPr>
          <p:nvPr/>
        </p:nvGrpSpPr>
        <p:grpSpPr bwMode="auto">
          <a:xfrm>
            <a:off x="0" y="838200"/>
            <a:ext cx="2590800" cy="1066800"/>
            <a:chOff x="0" y="528"/>
            <a:chExt cx="1632" cy="672"/>
          </a:xfrm>
        </p:grpSpPr>
        <p:sp>
          <p:nvSpPr>
            <p:cNvPr id="34825" name="Rectangle 17"/>
            <p:cNvSpPr>
              <a:spLocks noChangeArrowheads="1"/>
            </p:cNvSpPr>
            <p:nvPr/>
          </p:nvSpPr>
          <p:spPr bwMode="auto">
            <a:xfrm>
              <a:off x="432" y="763"/>
              <a:ext cx="119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  <a:latin typeface="Helvetica" charset="0"/>
                </a:rPr>
                <a:t>mantissa</a:t>
              </a:r>
              <a:endParaRPr lang="en-US" sz="3200" b="1" i="1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4826" name="Line 18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4827" name="Rectangle 19"/>
            <p:cNvSpPr>
              <a:spLocks noChangeArrowheads="1"/>
            </p:cNvSpPr>
            <p:nvPr/>
          </p:nvSpPr>
          <p:spPr bwMode="auto">
            <a:xfrm>
              <a:off x="0" y="528"/>
              <a:ext cx="8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AU" sz="32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798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Performance?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Latency </a:t>
            </a:r>
            <a:r>
              <a:rPr lang="en-US" dirty="0" smtClean="0"/>
              <a:t>(or </a:t>
            </a:r>
            <a:r>
              <a:rPr lang="en-US" i="1" dirty="0" smtClean="0"/>
              <a:t>response time </a:t>
            </a:r>
            <a:r>
              <a:rPr lang="en-US" dirty="0" smtClean="0"/>
              <a:t>or </a:t>
            </a:r>
            <a:r>
              <a:rPr lang="en-US" i="1" dirty="0" smtClean="0"/>
              <a:t>execution 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Time to complete one task</a:t>
            </a:r>
          </a:p>
          <a:p>
            <a:r>
              <a:rPr lang="en-US" i="1" dirty="0" smtClean="0"/>
              <a:t>Bandwidth </a:t>
            </a:r>
            <a:r>
              <a:rPr lang="en-US" dirty="0" smtClean="0"/>
              <a:t>(or </a:t>
            </a:r>
            <a:r>
              <a:rPr lang="en-US" i="1" dirty="0" smtClean="0"/>
              <a:t>throughput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Tasks completed per unit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2C0-DC77-E64D-ACD4-9D571498FD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Floating-Point </a:t>
            </a:r>
            <a:r>
              <a:rPr lang="en-US" dirty="0"/>
              <a:t>Representation (1/2)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8560"/>
            <a:ext cx="8229600" cy="4947603"/>
          </a:xfrm>
        </p:spPr>
        <p:txBody>
          <a:bodyPr/>
          <a:lstStyle/>
          <a:p>
            <a:r>
              <a:rPr lang="en-US" b="1" dirty="0"/>
              <a:t>Normal format: </a:t>
            </a:r>
            <a:r>
              <a:rPr lang="en-US" b="1" dirty="0">
                <a:solidFill>
                  <a:srgbClr val="0070C0"/>
                </a:solidFill>
              </a:rPr>
              <a:t>+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/>
              <a:t>.</a:t>
            </a:r>
            <a:r>
              <a:rPr lang="en-US" b="1" dirty="0">
                <a:solidFill>
                  <a:srgbClr val="92D050"/>
                </a:solidFill>
              </a:rPr>
              <a:t>xxx…</a:t>
            </a:r>
            <a:r>
              <a:rPr lang="en-US" b="1" dirty="0" err="1">
                <a:solidFill>
                  <a:srgbClr val="92D050"/>
                </a:solidFill>
              </a:rPr>
              <a:t>x</a:t>
            </a:r>
            <a:r>
              <a:rPr lang="en-US" b="1" baseline="-25000" dirty="0" err="1"/>
              <a:t>two</a:t>
            </a:r>
            <a:r>
              <a:rPr lang="en-US" b="1" dirty="0"/>
              <a:t>*2</a:t>
            </a:r>
            <a:r>
              <a:rPr lang="en-US" b="1" baseline="30000" dirty="0">
                <a:solidFill>
                  <a:srgbClr val="FF0000"/>
                </a:solidFill>
              </a:rPr>
              <a:t>yyy…</a:t>
            </a:r>
            <a:r>
              <a:rPr lang="en-US" b="1" baseline="30000" dirty="0" err="1">
                <a:solidFill>
                  <a:srgbClr val="FF0000"/>
                </a:solidFill>
              </a:rPr>
              <a:t>y</a:t>
            </a:r>
            <a:r>
              <a:rPr lang="en-US" sz="2400" b="1" dirty="0" err="1"/>
              <a:t>two</a:t>
            </a:r>
            <a:endParaRPr lang="en-US" b="1" dirty="0"/>
          </a:p>
          <a:p>
            <a:r>
              <a:rPr lang="en-US" b="1" dirty="0"/>
              <a:t>Multiple of Word Size (32 bits)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81000" y="2362200"/>
            <a:ext cx="7926388" cy="1433513"/>
            <a:chOff x="240" y="1488"/>
            <a:chExt cx="4993" cy="903"/>
          </a:xfrm>
        </p:grpSpPr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4992" y="1528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24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432" y="1728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70C0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114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Helvetica" charset="0"/>
                </a:rPr>
                <a:t>Exponent</a:t>
              </a:r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528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6878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36879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133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92D050"/>
                  </a:solidFill>
                  <a:latin typeface="Helvetica" charset="0"/>
                </a:rPr>
                <a:t>Significand</a:t>
              </a:r>
            </a:p>
          </p:txBody>
        </p:sp>
        <p:sp>
          <p:nvSpPr>
            <p:cNvPr id="36881" name="Text Box 16"/>
            <p:cNvSpPr txBox="1">
              <a:spLocks noChangeArrowheads="1"/>
            </p:cNvSpPr>
            <p:nvPr/>
          </p:nvSpPr>
          <p:spPr bwMode="auto">
            <a:xfrm>
              <a:off x="288" y="2064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36882" name="Text Box 17"/>
            <p:cNvSpPr txBox="1">
              <a:spLocks noChangeArrowheads="1"/>
            </p:cNvSpPr>
            <p:nvPr/>
          </p:nvSpPr>
          <p:spPr bwMode="auto">
            <a:xfrm>
              <a:off x="1056" y="2064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3264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609600" y="3978275"/>
            <a:ext cx="8001000" cy="22180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Helvetica" charset="0"/>
              </a:rPr>
              <a:t>S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 represents </a:t>
            </a:r>
            <a:r>
              <a:rPr lang="en-US" sz="3200" b="1" dirty="0">
                <a:solidFill>
                  <a:srgbClr val="0070C0"/>
                </a:solidFill>
                <a:latin typeface="Helvetica" charset="0"/>
              </a:rPr>
              <a:t>Sign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				</a:t>
            </a:r>
            <a:r>
              <a:rPr lang="en-US" sz="3200" b="1" dirty="0">
                <a:solidFill>
                  <a:srgbClr val="FF0000"/>
                </a:solidFill>
                <a:latin typeface="Helvetica" charset="0"/>
              </a:rPr>
              <a:t>Exponent 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represents </a:t>
            </a:r>
            <a:r>
              <a:rPr lang="en-US" sz="3200" b="1" dirty="0">
                <a:solidFill>
                  <a:srgbClr val="FC0128"/>
                </a:solidFill>
                <a:latin typeface="Helvetica" charset="0"/>
              </a:rPr>
              <a:t>y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’s			</a:t>
            </a:r>
            <a:r>
              <a:rPr lang="en-US" sz="3200" b="1" dirty="0">
                <a:solidFill>
                  <a:srgbClr val="92D050"/>
                </a:solidFill>
                <a:latin typeface="Helvetica" charset="0"/>
              </a:rPr>
              <a:t>Significand 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represents </a:t>
            </a:r>
            <a:r>
              <a:rPr lang="en-US" sz="3200" b="1" dirty="0">
                <a:solidFill>
                  <a:srgbClr val="92D050"/>
                </a:solidFill>
                <a:latin typeface="Helvetica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’s</a:t>
            </a:r>
          </a:p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Represent numbers as small as </a:t>
            </a:r>
            <a:br>
              <a:rPr lang="en-US" sz="3200" b="1" dirty="0">
                <a:solidFill>
                  <a:srgbClr val="000000"/>
                </a:solidFill>
                <a:latin typeface="Helvetica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Helvetica" charset="0"/>
              </a:rPr>
              <a:t>2.0</a:t>
            </a:r>
            <a:r>
              <a:rPr lang="en-US" sz="3200" b="1" baseline="-25000" dirty="0" smtClean="0">
                <a:solidFill>
                  <a:srgbClr val="000000"/>
                </a:solidFill>
                <a:latin typeface="Helvetica" charset="0"/>
              </a:rPr>
              <a:t>ten</a:t>
            </a:r>
            <a:r>
              <a:rPr lang="en-US" sz="32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x 10</a:t>
            </a:r>
            <a:r>
              <a:rPr lang="en-US" sz="3200" b="1" baseline="30000" dirty="0">
                <a:solidFill>
                  <a:srgbClr val="000000"/>
                </a:solidFill>
                <a:latin typeface="Helvetica" charset="0"/>
              </a:rPr>
              <a:t>-38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 to as large as </a:t>
            </a:r>
            <a:r>
              <a:rPr lang="en-US" sz="3200" b="1" dirty="0" smtClean="0">
                <a:solidFill>
                  <a:srgbClr val="000000"/>
                </a:solidFill>
                <a:latin typeface="Helvetica" charset="0"/>
              </a:rPr>
              <a:t>2.0</a:t>
            </a:r>
            <a:r>
              <a:rPr lang="en-US" sz="3200" b="1" baseline="-25000" dirty="0" smtClean="0">
                <a:solidFill>
                  <a:srgbClr val="000000"/>
                </a:solidFill>
                <a:latin typeface="Helvetica" charset="0"/>
              </a:rPr>
              <a:t>ten</a:t>
            </a:r>
            <a:r>
              <a:rPr lang="en-US" sz="3200" b="1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x 10</a:t>
            </a:r>
            <a:r>
              <a:rPr lang="en-US" sz="3200" b="1" baseline="30000" dirty="0">
                <a:solidFill>
                  <a:srgbClr val="000000"/>
                </a:solidFill>
                <a:latin typeface="Helvetica" charset="0"/>
              </a:rPr>
              <a:t>38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5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Floating-Point </a:t>
            </a:r>
            <a:r>
              <a:rPr lang="en-US" dirty="0"/>
              <a:t>Representation (2/2)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1319" y="1203960"/>
            <a:ext cx="8229600" cy="55321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if result too large? </a:t>
            </a:r>
          </a:p>
          <a:p>
            <a:pPr lvl="1">
              <a:buFontTx/>
              <a:buNone/>
            </a:pPr>
            <a:r>
              <a:rPr lang="en-US" sz="2400" dirty="0"/>
              <a:t>(&gt; 2.0x10</a:t>
            </a:r>
            <a:r>
              <a:rPr lang="en-US" sz="2400" baseline="30000" dirty="0"/>
              <a:t>38</a:t>
            </a:r>
            <a:r>
              <a:rPr lang="en-US" sz="2400" dirty="0"/>
              <a:t> , &lt; -2.0x10</a:t>
            </a:r>
            <a:r>
              <a:rPr lang="en-US" sz="2400" baseline="30000" dirty="0"/>
              <a:t>38</a:t>
            </a:r>
            <a:r>
              <a:rPr lang="en-US" sz="2400" dirty="0"/>
              <a:t> )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Overflow</a:t>
            </a:r>
            <a:r>
              <a:rPr lang="en-US" sz="2400" b="1" dirty="0">
                <a:solidFill>
                  <a:srgbClr val="FF0000"/>
                </a:solidFill>
              </a:rPr>
              <a:t>! </a:t>
            </a:r>
            <a:r>
              <a:rPr lang="en-US" sz="2400" dirty="0" smtClean="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=&gt;</a:t>
            </a:r>
            <a:r>
              <a:rPr lang="en-US" sz="2400" dirty="0" smtClean="0"/>
              <a:t> </a:t>
            </a:r>
            <a:r>
              <a:rPr lang="en-US" sz="2400" dirty="0"/>
              <a:t>Exponent larger than represented in 8-bit Exponent field</a:t>
            </a:r>
          </a:p>
          <a:p>
            <a:r>
              <a:rPr lang="en-US" sz="2800" dirty="0"/>
              <a:t>What if result too small? </a:t>
            </a:r>
          </a:p>
          <a:p>
            <a:pPr lvl="1">
              <a:buFontTx/>
              <a:buNone/>
            </a:pPr>
            <a:r>
              <a:rPr lang="en-US" sz="2400" dirty="0"/>
              <a:t>(&gt;0 &amp; &lt; 2.0x10</a:t>
            </a:r>
            <a:r>
              <a:rPr lang="en-US" sz="2400" baseline="30000" dirty="0"/>
              <a:t>-38</a:t>
            </a:r>
            <a:r>
              <a:rPr lang="en-US" sz="2400" dirty="0"/>
              <a:t> , &lt;0 &amp; &gt; -2.0x10</a:t>
            </a:r>
            <a:r>
              <a:rPr lang="en-US" sz="2400" baseline="30000" dirty="0"/>
              <a:t>-38</a:t>
            </a:r>
            <a:r>
              <a:rPr lang="en-US" sz="2400" dirty="0"/>
              <a:t> )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Underflow!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=&gt;</a:t>
            </a:r>
            <a:r>
              <a:rPr lang="en-US" sz="2400" dirty="0" smtClean="0"/>
              <a:t> </a:t>
            </a:r>
            <a:r>
              <a:rPr lang="en-US" sz="2400" dirty="0"/>
              <a:t>Negative exponent larger than represented in 8-bit Exponent </a:t>
            </a:r>
            <a:r>
              <a:rPr lang="en-US" sz="2400" dirty="0" smtClean="0"/>
              <a:t>field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would help reduce chances of overflow and/or underflow?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107440" y="4795520"/>
            <a:ext cx="6858000" cy="838200"/>
            <a:chOff x="672" y="2976"/>
            <a:chExt cx="4320" cy="528"/>
          </a:xfrm>
        </p:grpSpPr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432" cy="288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 dirty="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1" name="Rectangle 6"/>
            <p:cNvSpPr>
              <a:spLocks noChangeArrowheads="1"/>
            </p:cNvSpPr>
            <p:nvPr/>
          </p:nvSpPr>
          <p:spPr bwMode="auto">
            <a:xfrm>
              <a:off x="4560" y="2976"/>
              <a:ext cx="432" cy="288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2" name="Rectangle 7"/>
            <p:cNvSpPr>
              <a:spLocks noChangeArrowheads="1"/>
            </p:cNvSpPr>
            <p:nvPr/>
          </p:nvSpPr>
          <p:spPr bwMode="auto">
            <a:xfrm>
              <a:off x="2640" y="2976"/>
              <a:ext cx="384" cy="288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672" y="3120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grpSp>
          <p:nvGrpSpPr>
            <p:cNvPr id="38924" name="Group 9"/>
            <p:cNvGrpSpPr>
              <a:grpSpLocks/>
            </p:cNvGrpSpPr>
            <p:nvPr/>
          </p:nvGrpSpPr>
          <p:grpSpPr bwMode="auto">
            <a:xfrm>
              <a:off x="1440" y="3044"/>
              <a:ext cx="96" cy="144"/>
              <a:chOff x="2400" y="3792"/>
              <a:chExt cx="96" cy="144"/>
            </a:xfrm>
          </p:grpSpPr>
          <p:sp>
            <p:nvSpPr>
              <p:cNvPr id="38948" name="Freeform 10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9" name="Freeform 11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8925" name="Group 12"/>
            <p:cNvGrpSpPr>
              <a:grpSpLocks/>
            </p:cNvGrpSpPr>
            <p:nvPr/>
          </p:nvGrpSpPr>
          <p:grpSpPr bwMode="auto">
            <a:xfrm>
              <a:off x="2256" y="3044"/>
              <a:ext cx="96" cy="144"/>
              <a:chOff x="2400" y="3792"/>
              <a:chExt cx="96" cy="144"/>
            </a:xfrm>
          </p:grpSpPr>
          <p:sp>
            <p:nvSpPr>
              <p:cNvPr id="38946" name="Freeform 13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7" name="Freeform 14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8926" name="Group 15"/>
            <p:cNvGrpSpPr>
              <a:grpSpLocks/>
            </p:cNvGrpSpPr>
            <p:nvPr/>
          </p:nvGrpSpPr>
          <p:grpSpPr bwMode="auto">
            <a:xfrm>
              <a:off x="3408" y="3044"/>
              <a:ext cx="96" cy="144"/>
              <a:chOff x="2400" y="3792"/>
              <a:chExt cx="96" cy="144"/>
            </a:xfrm>
          </p:grpSpPr>
          <p:sp>
            <p:nvSpPr>
              <p:cNvPr id="38944" name="Freeform 16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5" name="Freeform 17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8927" name="Group 18"/>
            <p:cNvGrpSpPr>
              <a:grpSpLocks/>
            </p:cNvGrpSpPr>
            <p:nvPr/>
          </p:nvGrpSpPr>
          <p:grpSpPr bwMode="auto">
            <a:xfrm>
              <a:off x="4176" y="3044"/>
              <a:ext cx="96" cy="144"/>
              <a:chOff x="2400" y="3792"/>
              <a:chExt cx="96" cy="144"/>
            </a:xfrm>
          </p:grpSpPr>
          <p:sp>
            <p:nvSpPr>
              <p:cNvPr id="38942" name="Freeform 19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38943" name="Freeform 20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  <p:sp>
          <p:nvSpPr>
            <p:cNvPr id="38928" name="Line 21"/>
            <p:cNvSpPr>
              <a:spLocks noChangeShapeType="1"/>
            </p:cNvSpPr>
            <p:nvPr/>
          </p:nvSpPr>
          <p:spPr bwMode="auto">
            <a:xfrm>
              <a:off x="2832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29" name="Line 22"/>
            <p:cNvSpPr>
              <a:spLocks noChangeShapeType="1"/>
            </p:cNvSpPr>
            <p:nvPr/>
          </p:nvSpPr>
          <p:spPr bwMode="auto">
            <a:xfrm>
              <a:off x="302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0" name="Line 23"/>
            <p:cNvSpPr>
              <a:spLocks noChangeShapeType="1"/>
            </p:cNvSpPr>
            <p:nvPr/>
          </p:nvSpPr>
          <p:spPr bwMode="auto">
            <a:xfrm>
              <a:off x="379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1" name="Line 24"/>
            <p:cNvSpPr>
              <a:spLocks noChangeShapeType="1"/>
            </p:cNvSpPr>
            <p:nvPr/>
          </p:nvSpPr>
          <p:spPr bwMode="auto">
            <a:xfrm>
              <a:off x="456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2" name="Line 25"/>
            <p:cNvSpPr>
              <a:spLocks noChangeShapeType="1"/>
            </p:cNvSpPr>
            <p:nvPr/>
          </p:nvSpPr>
          <p:spPr bwMode="auto">
            <a:xfrm>
              <a:off x="110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3" name="Line 2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4" name="Line 27"/>
            <p:cNvSpPr>
              <a:spLocks noChangeShapeType="1"/>
            </p:cNvSpPr>
            <p:nvPr/>
          </p:nvSpPr>
          <p:spPr bwMode="auto">
            <a:xfrm>
              <a:off x="264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38935" name="Text Box 28"/>
            <p:cNvSpPr txBox="1">
              <a:spLocks noChangeArrowheads="1"/>
            </p:cNvSpPr>
            <p:nvPr/>
          </p:nvSpPr>
          <p:spPr bwMode="auto">
            <a:xfrm>
              <a:off x="2736" y="3254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38936" name="Text Box 29"/>
            <p:cNvSpPr txBox="1">
              <a:spLocks noChangeArrowheads="1"/>
            </p:cNvSpPr>
            <p:nvPr/>
          </p:nvSpPr>
          <p:spPr bwMode="auto">
            <a:xfrm>
              <a:off x="2928" y="3216"/>
              <a:ext cx="61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-38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8937" name="Text Box 30"/>
            <p:cNvSpPr txBox="1">
              <a:spLocks noChangeArrowheads="1"/>
            </p:cNvSpPr>
            <p:nvPr/>
          </p:nvSpPr>
          <p:spPr bwMode="auto">
            <a:xfrm>
              <a:off x="4272" y="3206"/>
              <a:ext cx="57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8938" name="Text Box 31"/>
            <p:cNvSpPr txBox="1">
              <a:spLocks noChangeArrowheads="1"/>
            </p:cNvSpPr>
            <p:nvPr/>
          </p:nvSpPr>
          <p:spPr bwMode="auto">
            <a:xfrm>
              <a:off x="3696" y="3216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38939" name="Text Box 32"/>
            <p:cNvSpPr txBox="1">
              <a:spLocks noChangeArrowheads="1"/>
            </p:cNvSpPr>
            <p:nvPr/>
          </p:nvSpPr>
          <p:spPr bwMode="auto">
            <a:xfrm>
              <a:off x="1776" y="3216"/>
              <a:ext cx="25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-1</a:t>
              </a:r>
            </a:p>
          </p:txBody>
        </p:sp>
        <p:sp>
          <p:nvSpPr>
            <p:cNvPr id="38940" name="Text Box 33"/>
            <p:cNvSpPr txBox="1">
              <a:spLocks noChangeArrowheads="1"/>
            </p:cNvSpPr>
            <p:nvPr/>
          </p:nvSpPr>
          <p:spPr bwMode="auto">
            <a:xfrm>
              <a:off x="2112" y="3216"/>
              <a:ext cx="6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-2x10</a:t>
              </a:r>
              <a:r>
                <a:rPr lang="en-US" sz="2000" baseline="30000">
                  <a:solidFill>
                    <a:srgbClr val="000000"/>
                  </a:solidFill>
                  <a:latin typeface="Helvetica" charset="0"/>
                </a:rPr>
                <a:t>-38</a:t>
              </a:r>
              <a:endParaRPr lang="en-US" sz="20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38941" name="Text Box 34"/>
            <p:cNvSpPr txBox="1">
              <a:spLocks noChangeArrowheads="1"/>
            </p:cNvSpPr>
            <p:nvPr/>
          </p:nvSpPr>
          <p:spPr bwMode="auto">
            <a:xfrm>
              <a:off x="861" y="3216"/>
              <a:ext cx="6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Helvetica" charset="0"/>
                </a:rPr>
                <a:t>-2x10</a:t>
              </a:r>
              <a:r>
                <a:rPr lang="en-US" sz="2000" baseline="30000" dirty="0">
                  <a:solidFill>
                    <a:srgbClr val="000000"/>
                  </a:solidFill>
                  <a:latin typeface="Helvetica" charset="0"/>
                </a:rPr>
                <a:t>38</a:t>
              </a:r>
              <a:endParaRPr lang="en-US" sz="2000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sp>
        <p:nvSpPr>
          <p:cNvPr id="38917" name="Text Box 35"/>
          <p:cNvSpPr txBox="1">
            <a:spLocks noChangeArrowheads="1"/>
          </p:cNvSpPr>
          <p:nvPr/>
        </p:nvSpPr>
        <p:spPr bwMode="auto">
          <a:xfrm>
            <a:off x="3926840" y="4425633"/>
            <a:ext cx="1285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C0128"/>
                </a:solidFill>
                <a:latin typeface="Helvetica" charset="0"/>
              </a:rPr>
              <a:t>underflow</a:t>
            </a:r>
          </a:p>
        </p:txBody>
      </p:sp>
      <p:sp>
        <p:nvSpPr>
          <p:cNvPr id="38918" name="Text Box 36"/>
          <p:cNvSpPr txBox="1">
            <a:spLocks noChangeArrowheads="1"/>
          </p:cNvSpPr>
          <p:nvPr/>
        </p:nvSpPr>
        <p:spPr bwMode="auto">
          <a:xfrm>
            <a:off x="6974840" y="4398645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overflow</a:t>
            </a:r>
          </a:p>
        </p:txBody>
      </p:sp>
      <p:sp>
        <p:nvSpPr>
          <p:cNvPr id="38919" name="Text Box 37"/>
          <p:cNvSpPr txBox="1">
            <a:spLocks noChangeArrowheads="1"/>
          </p:cNvSpPr>
          <p:nvPr/>
        </p:nvSpPr>
        <p:spPr bwMode="auto">
          <a:xfrm>
            <a:off x="878840" y="4414520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  <a:latin typeface="Helvetica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9435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240"/>
            <a:ext cx="8229600" cy="687387"/>
          </a:xfrm>
        </p:spPr>
        <p:txBody>
          <a:bodyPr>
            <a:normAutofit fontScale="90000"/>
          </a:bodyPr>
          <a:lstStyle/>
          <a:p>
            <a:r>
              <a:rPr lang="en-US" dirty="0"/>
              <a:t>IEEE 754 </a:t>
            </a:r>
            <a:r>
              <a:rPr lang="en-US" dirty="0" smtClean="0"/>
              <a:t>Floating-Point </a:t>
            </a:r>
            <a:r>
              <a:rPr lang="en-US" dirty="0"/>
              <a:t>Standard (1/3)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0986"/>
            <a:ext cx="8534400" cy="5875974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  <a:buFont typeface="Times" charset="0"/>
              <a:buNone/>
            </a:pPr>
            <a:r>
              <a:rPr lang="en-US" sz="2400" dirty="0"/>
              <a:t>Single Precision (</a:t>
            </a:r>
            <a:r>
              <a:rPr lang="en-US" sz="2400" dirty="0" smtClean="0"/>
              <a:t>Double Precision </a:t>
            </a:r>
            <a:r>
              <a:rPr lang="en-US" sz="2400" dirty="0"/>
              <a:t>similar):</a:t>
            </a:r>
          </a:p>
          <a:p>
            <a:pPr>
              <a:lnSpc>
                <a:spcPct val="65000"/>
              </a:lnSpc>
            </a:pPr>
            <a:endParaRPr lang="en-US" sz="2800" dirty="0" smtClean="0"/>
          </a:p>
          <a:p>
            <a:pPr>
              <a:lnSpc>
                <a:spcPct val="65000"/>
              </a:lnSpc>
            </a:pPr>
            <a:endParaRPr lang="en-US" sz="2800" dirty="0"/>
          </a:p>
          <a:p>
            <a:pPr>
              <a:lnSpc>
                <a:spcPct val="65000"/>
              </a:lnSpc>
            </a:pPr>
            <a:endParaRPr lang="en-US" sz="2800" dirty="0"/>
          </a:p>
          <a:p>
            <a:pPr>
              <a:lnSpc>
                <a:spcPct val="65000"/>
              </a:lnSpc>
            </a:pPr>
            <a:endParaRPr lang="en-US" sz="2800" dirty="0" smtClean="0"/>
          </a:p>
          <a:p>
            <a:pPr>
              <a:lnSpc>
                <a:spcPct val="65000"/>
              </a:lnSpc>
            </a:pPr>
            <a:endParaRPr lang="en-US" sz="2800" dirty="0"/>
          </a:p>
          <a:p>
            <a:pPr>
              <a:lnSpc>
                <a:spcPct val="65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Sign</a:t>
            </a:r>
            <a:r>
              <a:rPr lang="en-US" sz="2400" dirty="0" smtClean="0"/>
              <a:t> </a:t>
            </a:r>
            <a:r>
              <a:rPr lang="en-US" sz="2400" dirty="0"/>
              <a:t>bit:		1 means negative					0 means positive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rgbClr val="92D050"/>
                </a:solidFill>
              </a:rPr>
              <a:t>Significand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sign-magnitude </a:t>
            </a:r>
            <a:r>
              <a:rPr lang="en-US" sz="2400" dirty="0" smtClean="0"/>
              <a:t>format (not </a:t>
            </a:r>
            <a:r>
              <a:rPr lang="en-US" sz="2400" dirty="0" smtClean="0"/>
              <a:t>2’s complement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75000"/>
              </a:lnSpc>
            </a:pPr>
            <a:r>
              <a:rPr lang="en-US" sz="2000" dirty="0"/>
              <a:t>To pack more bits, leading 1 implicit for normalized numbers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1 + 23 bits single, 1 + 52 bits double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always true: 0 &lt; Significand &lt; 1                             (for normalized numbers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65000"/>
              </a:lnSpc>
            </a:pPr>
            <a:r>
              <a:rPr lang="en-US" sz="2400" dirty="0"/>
              <a:t>Note: 0 has no leading 1, so reserve exponent value 0 just for number 0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457200" y="1962785"/>
            <a:ext cx="7926388" cy="1436688"/>
            <a:chOff x="240" y="1486"/>
            <a:chExt cx="4993" cy="905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992" y="1486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24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432" y="1728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70C0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114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Helvetica" charset="0"/>
                </a:rPr>
                <a:t>Exponent</a:t>
              </a:r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528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133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92D050"/>
                  </a:solidFill>
                  <a:latin typeface="Helvetica" charset="0"/>
                </a:rPr>
                <a:t>Significand</a:t>
              </a: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288" y="2064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056" y="2064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3264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4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IEEE 754 Floating Point Standard (2/3)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IEEE 754 uses </a:t>
            </a:r>
            <a:r>
              <a:rPr lang="en-US" dirty="0">
                <a:solidFill>
                  <a:schemeClr val="accent2"/>
                </a:solidFill>
              </a:rPr>
              <a:t>“biased exponent”</a:t>
            </a:r>
            <a:r>
              <a:rPr lang="en-US" dirty="0"/>
              <a:t> </a:t>
            </a:r>
            <a:r>
              <a:rPr lang="en-US" dirty="0" smtClean="0"/>
              <a:t>representation</a:t>
            </a:r>
            <a:endParaRPr lang="en-US" dirty="0"/>
          </a:p>
          <a:p>
            <a:pPr marL="508000" lvl="1"/>
            <a:r>
              <a:rPr lang="en-US" dirty="0"/>
              <a:t>Designers wanted FP numbers to be used even if no FP hardware; e.g., sort records with FP numbers using integer compares</a:t>
            </a:r>
          </a:p>
          <a:p>
            <a:pPr marL="508000" lvl="1"/>
            <a:r>
              <a:rPr lang="en-US" dirty="0"/>
              <a:t>Wanted bigger (integer) exponent field to represent bigger </a:t>
            </a:r>
            <a:r>
              <a:rPr lang="en-US" dirty="0" smtClean="0"/>
              <a:t>numbers</a:t>
            </a:r>
            <a:endParaRPr lang="en-US" dirty="0"/>
          </a:p>
          <a:p>
            <a:pPr marL="508000" lvl="1"/>
            <a:r>
              <a:rPr lang="en-US" dirty="0"/>
              <a:t>2’s complement poses a problem (because negative numbers look bigger</a:t>
            </a:r>
            <a:r>
              <a:rPr lang="en-US" dirty="0" smtClean="0"/>
              <a:t>)</a:t>
            </a:r>
          </a:p>
          <a:p>
            <a:pPr marL="1079500" lvl="2"/>
            <a:r>
              <a:rPr lang="en-US" dirty="0" smtClean="0"/>
              <a:t>Use just magnitude and offset by half the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3312253"/>
            <a:ext cx="8534400" cy="2362200"/>
          </a:xfrm>
          <a:prstGeom prst="rect">
            <a:avLst/>
          </a:prstGeom>
          <a:solidFill>
            <a:srgbClr val="E6E6E6"/>
          </a:solidFill>
          <a:ln w="76200" cmpd="tri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284"/>
            <a:ext cx="8229600" cy="665565"/>
          </a:xfrm>
        </p:spPr>
        <p:txBody>
          <a:bodyPr>
            <a:normAutofit fontScale="90000"/>
          </a:bodyPr>
          <a:lstStyle/>
          <a:p>
            <a:r>
              <a:rPr lang="en-US" dirty="0"/>
              <a:t>IEEE 754 Floating Point Standard (3/3)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241535"/>
            <a:ext cx="8229600" cy="2915108"/>
          </a:xfrm>
          <a:noFill/>
        </p:spPr>
        <p:txBody>
          <a:bodyPr/>
          <a:lstStyle/>
          <a:p>
            <a:r>
              <a:rPr lang="en-US" b="1" dirty="0"/>
              <a:t>Summary (single precision):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400" y="887835"/>
            <a:ext cx="8229600" cy="2233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Helvetica" charset="0"/>
              </a:rPr>
              <a:t>Called </a:t>
            </a:r>
            <a:r>
              <a:rPr lang="en-US" sz="3200" u="sng" dirty="0">
                <a:solidFill>
                  <a:srgbClr val="FC0128"/>
                </a:solidFill>
                <a:latin typeface="Helvetica" charset="0"/>
              </a:rPr>
              <a:t>Biased Notation</a:t>
            </a:r>
            <a:r>
              <a:rPr lang="en-US" sz="3200" dirty="0">
                <a:solidFill>
                  <a:srgbClr val="000000"/>
                </a:solidFill>
                <a:latin typeface="Helvetica" charset="0"/>
              </a:rPr>
              <a:t>, where bias is number subtracted to get </a:t>
            </a:r>
            <a:r>
              <a:rPr lang="en-US" sz="3200" dirty="0" smtClean="0">
                <a:solidFill>
                  <a:srgbClr val="000000"/>
                </a:solidFill>
                <a:latin typeface="Helvetica" charset="0"/>
              </a:rPr>
              <a:t>final </a:t>
            </a:r>
            <a:r>
              <a:rPr lang="en-US" sz="3200" dirty="0">
                <a:solidFill>
                  <a:srgbClr val="000000"/>
                </a:solidFill>
                <a:latin typeface="Helvetica" charset="0"/>
              </a:rPr>
              <a:t>number</a:t>
            </a:r>
          </a:p>
          <a:p>
            <a:pPr marL="5080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dirty="0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IEEE 754 uses bias of 127 for single prec.</a:t>
            </a:r>
          </a:p>
          <a:p>
            <a:pPr marL="5080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dirty="0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Subtract 127 from Exponent field to get actual value for </a:t>
            </a:r>
            <a:r>
              <a:rPr lang="en-US" sz="2800" dirty="0" smtClean="0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exponent</a:t>
            </a:r>
            <a:endParaRPr lang="en-US" sz="2800" baseline="30000" dirty="0">
              <a:solidFill>
                <a:srgbClr val="0D407F"/>
              </a:solidFill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544746" y="3693253"/>
            <a:ext cx="7735888" cy="1433513"/>
            <a:chOff x="455" y="1209"/>
            <a:chExt cx="4873" cy="903"/>
          </a:xfrm>
        </p:grpSpPr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5087" y="1249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5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51210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Exponent</a:t>
              </a:r>
            </a:p>
          </p:txBody>
        </p:sp>
        <p:sp>
          <p:nvSpPr>
            <p:cNvPr id="51213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75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51215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51216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51217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51218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Significand</a:t>
              </a:r>
            </a:p>
          </p:txBody>
        </p:sp>
        <p:sp>
          <p:nvSpPr>
            <p:cNvPr id="51219" name="Text Box 18"/>
            <p:cNvSpPr txBox="1">
              <a:spLocks noChangeArrowheads="1"/>
            </p:cNvSpPr>
            <p:nvPr/>
          </p:nvSpPr>
          <p:spPr bwMode="auto">
            <a:xfrm>
              <a:off x="515" y="1785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51220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51221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  <p:sp>
        <p:nvSpPr>
          <p:cNvPr id="51207" name="Rectangle 21"/>
          <p:cNvSpPr>
            <a:spLocks noChangeArrowheads="1"/>
          </p:cNvSpPr>
          <p:nvPr/>
        </p:nvSpPr>
        <p:spPr bwMode="auto">
          <a:xfrm>
            <a:off x="457200" y="5216554"/>
            <a:ext cx="79248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(-1)</a:t>
            </a:r>
            <a:r>
              <a:rPr lang="en-US" sz="3200" b="1" baseline="30000" dirty="0">
                <a:solidFill>
                  <a:srgbClr val="000000"/>
                </a:solidFill>
                <a:latin typeface="Helvetica" charset="0"/>
              </a:rPr>
              <a:t>S</a:t>
            </a:r>
            <a:r>
              <a:rPr lang="en-US" sz="3200" b="1" dirty="0">
                <a:solidFill>
                  <a:srgbClr val="000000"/>
                </a:solidFill>
                <a:latin typeface="Helvetica" charset="0"/>
              </a:rPr>
              <a:t> x (1 + Significand) x 2</a:t>
            </a:r>
            <a:r>
              <a:rPr lang="en-US" sz="3200" b="1" baseline="30000" dirty="0">
                <a:solidFill>
                  <a:srgbClr val="000000"/>
                </a:solidFill>
                <a:latin typeface="Helvetica" charset="0"/>
              </a:rPr>
              <a:t>(Exponent-127)</a:t>
            </a:r>
            <a:endParaRPr lang="en-US" sz="3200" b="1" dirty="0">
              <a:solidFill>
                <a:srgbClr val="000000"/>
              </a:solidFill>
              <a:latin typeface="Helvetica" charset="0"/>
            </a:endParaRP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dirty="0">
                <a:solidFill>
                  <a:srgbClr val="0D407F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Double precision identical, except with exponent bias of 1023 (half, quad similar)</a:t>
            </a:r>
          </a:p>
        </p:txBody>
      </p:sp>
    </p:spTree>
    <p:extLst>
      <p:ext uri="{BB962C8B-B14F-4D97-AF65-F5344CB8AC3E}">
        <p14:creationId xmlns:p14="http://schemas.microsoft.com/office/powerpoint/2010/main" val="36566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120" y="1417638"/>
            <a:ext cx="8137321" cy="4708525"/>
          </a:xfrm>
        </p:spPr>
        <p:txBody>
          <a:bodyPr/>
          <a:lstStyle/>
          <a:p>
            <a:r>
              <a:rPr lang="en-US" dirty="0" smtClean="0"/>
              <a:t>Guess this Floating Point number: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1 1000 0000  1000 0000 0000 0000 0000 000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-1x 2</a:t>
            </a:r>
            <a:r>
              <a:rPr lang="en-US" baseline="30000" dirty="0" smtClean="0"/>
              <a:t>128</a:t>
            </a:r>
          </a:p>
          <a:p>
            <a:pPr marL="0" indent="0">
              <a:buNone/>
            </a:pPr>
            <a:r>
              <a:rPr lang="en-US" dirty="0" smtClean="0"/>
              <a:t>B: +1x </a:t>
            </a:r>
            <a:r>
              <a:rPr lang="en-US" dirty="0"/>
              <a:t>2</a:t>
            </a:r>
            <a:r>
              <a:rPr lang="en-US" baseline="30000" dirty="0"/>
              <a:t>-128</a:t>
            </a:r>
          </a:p>
          <a:p>
            <a:pPr marL="0" indent="0">
              <a:buNone/>
            </a:pPr>
            <a:r>
              <a:rPr lang="en-US" dirty="0" smtClean="0"/>
              <a:t>C: </a:t>
            </a:r>
            <a:r>
              <a:rPr lang="en-US" dirty="0"/>
              <a:t>-1x </a:t>
            </a:r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: +1.5x 2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E: </a:t>
            </a:r>
            <a:r>
              <a:rPr lang="en-US" dirty="0"/>
              <a:t>-</a:t>
            </a:r>
            <a:r>
              <a:rPr lang="en-US" dirty="0" smtClean="0"/>
              <a:t>1.5x 2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Representation for ± ∞</a:t>
            </a:r>
          </a:p>
        </p:txBody>
      </p:sp>
      <p:sp>
        <p:nvSpPr>
          <p:cNvPr id="21934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3360" tIns="25560" rIns="63360" bIns="25560">
            <a:normAutofit lnSpcReduction="10000"/>
          </a:bodyPr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FP, divide by 0 should produce ± ∞, not overflow.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Why</a:t>
            </a:r>
            <a:r>
              <a:rPr lang="en-GB" dirty="0"/>
              <a:t>?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OK to do further computations with ∞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E.g</a:t>
            </a:r>
            <a:r>
              <a:rPr lang="en-GB" dirty="0"/>
              <a:t>.,  X/0  &gt;  Y may be a valid </a:t>
            </a:r>
            <a:r>
              <a:rPr lang="en-GB" dirty="0" smtClean="0"/>
              <a:t>comparison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IEEE 754 represents ± ∞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Most </a:t>
            </a:r>
            <a:r>
              <a:rPr lang="en-GB" dirty="0"/>
              <a:t>positive exponent reserved for ∞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Significands all zeroes</a:t>
            </a:r>
          </a:p>
        </p:txBody>
      </p:sp>
    </p:spTree>
    <p:extLst>
      <p:ext uri="{BB962C8B-B14F-4D97-AF65-F5344CB8AC3E}">
        <p14:creationId xmlns:p14="http://schemas.microsoft.com/office/powerpoint/2010/main" val="3340406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for 0</a:t>
            </a:r>
          </a:p>
        </p:txBody>
      </p:sp>
      <p:sp>
        <p:nvSpPr>
          <p:cNvPr id="219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0?</a:t>
            </a:r>
          </a:p>
          <a:p>
            <a:pPr lvl="1"/>
            <a:r>
              <a:rPr lang="en-US" dirty="0"/>
              <a:t>exponent all zeroes</a:t>
            </a:r>
          </a:p>
          <a:p>
            <a:pPr lvl="1"/>
            <a:r>
              <a:rPr lang="en-US" dirty="0"/>
              <a:t>significand all zeroes</a:t>
            </a:r>
          </a:p>
          <a:p>
            <a:pPr lvl="1"/>
            <a:r>
              <a:rPr lang="en-US" dirty="0"/>
              <a:t>What about sign?  Both cases </a:t>
            </a:r>
            <a:r>
              <a:rPr lang="en-US" dirty="0" smtClean="0"/>
              <a:t>valid</a:t>
            </a:r>
            <a:endParaRPr lang="en-US" dirty="0"/>
          </a:p>
          <a:p>
            <a:pPr lvl="1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"/>
              </a:rPr>
              <a:t>+0: 0 00000000 00000000000000000000000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"/>
              </a:rPr>
              <a:t>-0: 1 00000000 00000000000000000000000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731760" cy="479747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Special Numbers</a:t>
            </a:r>
          </a:p>
        </p:txBody>
      </p:sp>
      <p:sp>
        <p:nvSpPr>
          <p:cNvPr id="219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249642"/>
          </a:xfrm>
        </p:spPr>
        <p:txBody>
          <a:bodyPr/>
          <a:lstStyle/>
          <a:p>
            <a:r>
              <a:rPr lang="en-US" dirty="0"/>
              <a:t>What have we defined so far? 		(Single Precision)</a:t>
            </a:r>
          </a:p>
          <a:p>
            <a:pPr lvl="1">
              <a:buFontTx/>
              <a:buNone/>
            </a:pPr>
            <a:r>
              <a:rPr lang="en-US" dirty="0"/>
              <a:t>Exponent	Significand	Object</a:t>
            </a:r>
          </a:p>
          <a:p>
            <a:pPr lvl="1">
              <a:buFontTx/>
              <a:buNone/>
            </a:pPr>
            <a:r>
              <a:rPr lang="en-US" dirty="0"/>
              <a:t>0			0			0</a:t>
            </a:r>
          </a:p>
          <a:p>
            <a:pPr lvl="1">
              <a:buFontTx/>
              <a:buNone/>
            </a:pPr>
            <a:r>
              <a:rPr lang="en-US" dirty="0"/>
              <a:t>0			</a:t>
            </a:r>
            <a:r>
              <a:rPr lang="en-US" u="sng" dirty="0">
                <a:solidFill>
                  <a:schemeClr val="accent1"/>
                </a:solidFill>
              </a:rPr>
              <a:t>nonzero		???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1-254		anything		+/- fl. pt. #</a:t>
            </a:r>
          </a:p>
          <a:p>
            <a:pPr lvl="1">
              <a:buFontTx/>
              <a:buNone/>
            </a:pPr>
            <a:r>
              <a:rPr lang="en-US" dirty="0"/>
              <a:t>255		0			+/- </a:t>
            </a:r>
            <a:r>
              <a:rPr lang="en-GB" dirty="0"/>
              <a:t>∞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255		</a:t>
            </a:r>
            <a:r>
              <a:rPr lang="en-US" u="sng" dirty="0">
                <a:solidFill>
                  <a:schemeClr val="accent1"/>
                </a:solidFill>
              </a:rPr>
              <a:t>nonzero		???</a:t>
            </a:r>
          </a:p>
          <a:p>
            <a:r>
              <a:rPr lang="en-US" dirty="0"/>
              <a:t>C</a:t>
            </a:r>
            <a:r>
              <a:rPr lang="en-US" dirty="0" smtClean="0"/>
              <a:t>lever idea: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/>
              <a:t>e</a:t>
            </a:r>
            <a:r>
              <a:rPr lang="en-US" dirty="0" err="1" smtClean="0"/>
              <a:t>xp</a:t>
            </a:r>
            <a:r>
              <a:rPr lang="en-US" dirty="0" smtClean="0"/>
              <a:t>=0,255 </a:t>
            </a:r>
            <a:r>
              <a:rPr lang="en-US" dirty="0"/>
              <a:t>&amp; Sig!=0</a:t>
            </a:r>
          </a:p>
        </p:txBody>
      </p:sp>
      <p:sp>
        <p:nvSpPr>
          <p:cNvPr id="2197508" name="Rectangle 4"/>
          <p:cNvSpPr>
            <a:spLocks noChangeArrowheads="1"/>
          </p:cNvSpPr>
          <p:nvPr/>
        </p:nvSpPr>
        <p:spPr bwMode="auto">
          <a:xfrm>
            <a:off x="990600" y="1828800"/>
            <a:ext cx="71628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197509" name="Line 5"/>
          <p:cNvSpPr>
            <a:spLocks noChangeShapeType="1"/>
          </p:cNvSpPr>
          <p:nvPr/>
        </p:nvSpPr>
        <p:spPr bwMode="auto">
          <a:xfrm>
            <a:off x="990600" y="2362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75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for Not a Number</a:t>
            </a:r>
          </a:p>
        </p:txBody>
      </p:sp>
      <p:sp>
        <p:nvSpPr>
          <p:cNvPr id="2199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I get if I calculate		 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err="1" smtClean="0">
                <a:latin typeface="Courier"/>
              </a:rPr>
              <a:t>sqrt</a:t>
            </a:r>
            <a:r>
              <a:rPr lang="en-US" dirty="0">
                <a:latin typeface="Courier"/>
              </a:rPr>
              <a:t>(-4.0)</a:t>
            </a:r>
            <a:r>
              <a:rPr lang="en-US" dirty="0"/>
              <a:t>or </a:t>
            </a:r>
            <a:r>
              <a:rPr lang="en-US" dirty="0">
                <a:latin typeface="Courier"/>
              </a:rPr>
              <a:t>0/0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If </a:t>
            </a:r>
            <a:r>
              <a:rPr lang="en-GB" dirty="0"/>
              <a:t>∞ </a:t>
            </a:r>
            <a:r>
              <a:rPr lang="en-US" dirty="0"/>
              <a:t>not an error, these shouldn’t be either</a:t>
            </a:r>
          </a:p>
          <a:p>
            <a:pPr lvl="1"/>
            <a:r>
              <a:rPr lang="en-US" dirty="0"/>
              <a:t>Called </a:t>
            </a:r>
            <a:r>
              <a:rPr lang="en-US" u="sng" dirty="0">
                <a:solidFill>
                  <a:schemeClr val="accent1"/>
                </a:solidFill>
              </a:rPr>
              <a:t>N</a:t>
            </a:r>
            <a:r>
              <a:rPr lang="en-US" dirty="0"/>
              <a:t>ot </a:t>
            </a:r>
            <a:r>
              <a:rPr lang="en-US" u="sng" dirty="0">
                <a:solidFill>
                  <a:schemeClr val="accent1"/>
                </a:solidFill>
              </a:rPr>
              <a:t>a</a:t>
            </a:r>
            <a:r>
              <a:rPr lang="en-US" dirty="0"/>
              <a:t> </a:t>
            </a:r>
            <a:r>
              <a:rPr lang="en-US" u="sng" dirty="0">
                <a:solidFill>
                  <a:schemeClr val="accent1"/>
                </a:solidFill>
              </a:rPr>
              <a:t>N</a:t>
            </a:r>
            <a:r>
              <a:rPr lang="en-US" dirty="0"/>
              <a:t>umber (</a:t>
            </a:r>
            <a:r>
              <a:rPr lang="en-US" dirty="0" err="1">
                <a:solidFill>
                  <a:schemeClr val="accent1"/>
                </a:solidFill>
              </a:rPr>
              <a:t>NaN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Exponent = 255, Significand nonzero</a:t>
            </a:r>
          </a:p>
          <a:p>
            <a:r>
              <a:rPr lang="en-US" sz="2800" dirty="0"/>
              <a:t>Why is this useful?</a:t>
            </a:r>
          </a:p>
          <a:p>
            <a:pPr lvl="1"/>
            <a:r>
              <a:rPr lang="en-US" dirty="0"/>
              <a:t>Hope </a:t>
            </a:r>
            <a:r>
              <a:rPr lang="en-US" dirty="0" err="1"/>
              <a:t>NaNs</a:t>
            </a:r>
            <a:r>
              <a:rPr lang="en-US" dirty="0"/>
              <a:t> help with debugging?</a:t>
            </a:r>
          </a:p>
          <a:p>
            <a:pPr lvl="1"/>
            <a:r>
              <a:rPr lang="en-US" dirty="0"/>
              <a:t>They contaminate: op(</a:t>
            </a:r>
            <a:r>
              <a:rPr lang="en-US" dirty="0" err="1"/>
              <a:t>NaN</a:t>
            </a:r>
            <a:r>
              <a:rPr lang="en-US" dirty="0"/>
              <a:t>, X) =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Can use the significand to identify which!</a:t>
            </a:r>
          </a:p>
        </p:txBody>
      </p:sp>
    </p:spTree>
    <p:extLst>
      <p:ext uri="{BB962C8B-B14F-4D97-AF65-F5344CB8AC3E}">
        <p14:creationId xmlns:p14="http://schemas.microsoft.com/office/powerpoint/2010/main" val="528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435100"/>
            <a:ext cx="8585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Cloud Performance:</a:t>
            </a:r>
            <a:br>
              <a:rPr lang="en-US" dirty="0" smtClean="0"/>
            </a:br>
            <a:r>
              <a:rPr lang="en-US" dirty="0" smtClean="0"/>
              <a:t>Why Application Latency Matters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864100"/>
            <a:ext cx="8229600" cy="1262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figure of merit: application responsiveness</a:t>
            </a:r>
          </a:p>
          <a:p>
            <a:pPr lvl="1"/>
            <a:r>
              <a:rPr lang="en-US" dirty="0" smtClean="0"/>
              <a:t>Longer the delay, the fewer the user clicks, the less the user happiness, and the lower the revenue per user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for Denorms (1/2)</a:t>
            </a:r>
            <a:endParaRPr lang="en-US"/>
          </a:p>
        </p:txBody>
      </p:sp>
      <p:sp>
        <p:nvSpPr>
          <p:cNvPr id="2201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Problem: There’s a gap among representable FP numbers around 0</a:t>
            </a:r>
          </a:p>
          <a:p>
            <a:pPr lvl="1"/>
            <a:r>
              <a:rPr lang="en-US" dirty="0" smtClean="0"/>
              <a:t>Smallest representable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a = 1.0… 2 * 2-126 = 2-126</a:t>
            </a:r>
          </a:p>
          <a:p>
            <a:pPr lvl="1"/>
            <a:r>
              <a:rPr lang="en-US" dirty="0" smtClean="0"/>
              <a:t>Second smallest representable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	= 1.000……1 2 * 2-126 </a:t>
            </a:r>
            <a:br>
              <a:rPr lang="en-US" dirty="0" smtClean="0"/>
            </a:br>
            <a:r>
              <a:rPr lang="en-US" dirty="0" smtClean="0"/>
              <a:t>= (1 + 0.00…12) * 2-126 </a:t>
            </a:r>
            <a:br>
              <a:rPr lang="en-US" dirty="0" smtClean="0"/>
            </a:br>
            <a:r>
              <a:rPr lang="en-US" dirty="0" smtClean="0"/>
              <a:t>= (1 + 2-23) * 2-126 </a:t>
            </a:r>
            <a:br>
              <a:rPr lang="en-US" dirty="0" smtClean="0"/>
            </a:br>
            <a:r>
              <a:rPr lang="en-US" dirty="0" smtClean="0"/>
              <a:t>= 2-126 + 2-149</a:t>
            </a:r>
          </a:p>
          <a:p>
            <a:pPr lvl="1"/>
            <a:r>
              <a:rPr lang="en-US" dirty="0" smtClean="0"/>
              <a:t>	a - 0 = 2-126</a:t>
            </a:r>
          </a:p>
          <a:p>
            <a:pPr lvl="1"/>
            <a:r>
              <a:rPr lang="en-US" dirty="0" smtClean="0"/>
              <a:t>	b - a = 2-149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72280" y="5957888"/>
            <a:ext cx="381000" cy="152400"/>
            <a:chOff x="1968" y="3417"/>
            <a:chExt cx="240" cy="96"/>
          </a:xfrm>
        </p:grpSpPr>
        <p:sp>
          <p:nvSpPr>
            <p:cNvPr id="2201605" name="Line 5"/>
            <p:cNvSpPr>
              <a:spLocks noChangeShapeType="1"/>
            </p:cNvSpPr>
            <p:nvPr/>
          </p:nvSpPr>
          <p:spPr bwMode="auto">
            <a:xfrm>
              <a:off x="220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6" name="Line 6"/>
            <p:cNvSpPr>
              <a:spLocks noChangeShapeType="1"/>
            </p:cNvSpPr>
            <p:nvPr/>
          </p:nvSpPr>
          <p:spPr bwMode="auto">
            <a:xfrm>
              <a:off x="216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7" name="Line 7"/>
            <p:cNvSpPr>
              <a:spLocks noChangeShapeType="1"/>
            </p:cNvSpPr>
            <p:nvPr/>
          </p:nvSpPr>
          <p:spPr bwMode="auto">
            <a:xfrm>
              <a:off x="21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8" name="Line 8"/>
            <p:cNvSpPr>
              <a:spLocks noChangeShapeType="1"/>
            </p:cNvSpPr>
            <p:nvPr/>
          </p:nvSpPr>
          <p:spPr bwMode="auto">
            <a:xfrm>
              <a:off x="20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9" name="Line 9"/>
            <p:cNvSpPr>
              <a:spLocks noChangeShapeType="1"/>
            </p:cNvSpPr>
            <p:nvPr/>
          </p:nvSpPr>
          <p:spPr bwMode="auto">
            <a:xfrm>
              <a:off x="20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0" name="Line 10"/>
            <p:cNvSpPr>
              <a:spLocks noChangeShapeType="1"/>
            </p:cNvSpPr>
            <p:nvPr/>
          </p:nvSpPr>
          <p:spPr bwMode="auto">
            <a:xfrm>
              <a:off x="19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24880" y="5957888"/>
            <a:ext cx="381000" cy="152400"/>
            <a:chOff x="3072" y="3417"/>
            <a:chExt cx="240" cy="96"/>
          </a:xfrm>
        </p:grpSpPr>
        <p:sp>
          <p:nvSpPr>
            <p:cNvPr id="2201612" name="Line 12"/>
            <p:cNvSpPr>
              <a:spLocks noChangeShapeType="1"/>
            </p:cNvSpPr>
            <p:nvPr/>
          </p:nvSpPr>
          <p:spPr bwMode="auto">
            <a:xfrm>
              <a:off x="307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3" name="Line 13"/>
            <p:cNvSpPr>
              <a:spLocks noChangeShapeType="1"/>
            </p:cNvSpPr>
            <p:nvPr/>
          </p:nvSpPr>
          <p:spPr bwMode="auto">
            <a:xfrm>
              <a:off x="312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4" name="Line 14"/>
            <p:cNvSpPr>
              <a:spLocks noChangeShapeType="1"/>
            </p:cNvSpPr>
            <p:nvPr/>
          </p:nvSpPr>
          <p:spPr bwMode="auto">
            <a:xfrm>
              <a:off x="31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5" name="Line 15"/>
            <p:cNvSpPr>
              <a:spLocks noChangeShapeType="1"/>
            </p:cNvSpPr>
            <p:nvPr/>
          </p:nvSpPr>
          <p:spPr bwMode="auto">
            <a:xfrm>
              <a:off x="32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6" name="Line 16"/>
            <p:cNvSpPr>
              <a:spLocks noChangeShapeType="1"/>
            </p:cNvSpPr>
            <p:nvPr/>
          </p:nvSpPr>
          <p:spPr bwMode="auto">
            <a:xfrm>
              <a:off x="32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7" name="Line 17"/>
            <p:cNvSpPr>
              <a:spLocks noChangeShapeType="1"/>
            </p:cNvSpPr>
            <p:nvPr/>
          </p:nvSpPr>
          <p:spPr bwMode="auto">
            <a:xfrm>
              <a:off x="33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500880" y="5500688"/>
            <a:ext cx="228600" cy="609600"/>
            <a:chOff x="2112" y="3129"/>
            <a:chExt cx="144" cy="384"/>
          </a:xfrm>
        </p:grpSpPr>
        <p:sp>
          <p:nvSpPr>
            <p:cNvPr id="2201619" name="Line 19"/>
            <p:cNvSpPr>
              <a:spLocks noChangeShapeType="1"/>
            </p:cNvSpPr>
            <p:nvPr/>
          </p:nvSpPr>
          <p:spPr bwMode="auto">
            <a:xfrm>
              <a:off x="225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0" name="Text Box 20"/>
            <p:cNvSpPr txBox="1">
              <a:spLocks noChangeArrowheads="1"/>
            </p:cNvSpPr>
            <p:nvPr/>
          </p:nvSpPr>
          <p:spPr bwMode="auto">
            <a:xfrm>
              <a:off x="2112" y="3129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794693" y="5486400"/>
            <a:ext cx="401637" cy="623888"/>
            <a:chOff x="2927" y="3120"/>
            <a:chExt cx="253" cy="393"/>
          </a:xfrm>
        </p:grpSpPr>
        <p:sp>
          <p:nvSpPr>
            <p:cNvPr id="2201622" name="Line 22"/>
            <p:cNvSpPr>
              <a:spLocks noChangeShapeType="1"/>
            </p:cNvSpPr>
            <p:nvPr/>
          </p:nvSpPr>
          <p:spPr bwMode="auto">
            <a:xfrm>
              <a:off x="302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3" name="Text Box 23"/>
            <p:cNvSpPr txBox="1">
              <a:spLocks noChangeArrowheads="1"/>
            </p:cNvSpPr>
            <p:nvPr/>
          </p:nvSpPr>
          <p:spPr bwMode="auto">
            <a:xfrm>
              <a:off x="2927" y="3120"/>
              <a:ext cx="25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b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718493" y="5957888"/>
            <a:ext cx="382587" cy="595312"/>
            <a:chOff x="2879" y="3417"/>
            <a:chExt cx="241" cy="375"/>
          </a:xfrm>
        </p:grpSpPr>
        <p:sp>
          <p:nvSpPr>
            <p:cNvPr id="2201625" name="Line 25"/>
            <p:cNvSpPr>
              <a:spLocks noChangeShapeType="1"/>
            </p:cNvSpPr>
            <p:nvPr/>
          </p:nvSpPr>
          <p:spPr bwMode="auto">
            <a:xfrm>
              <a:off x="297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6" name="Text Box 26"/>
            <p:cNvSpPr txBox="1">
              <a:spLocks noChangeArrowheads="1"/>
            </p:cNvSpPr>
            <p:nvPr/>
          </p:nvSpPr>
          <p:spPr bwMode="auto">
            <a:xfrm>
              <a:off x="2879" y="3465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a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357880" y="5715000"/>
            <a:ext cx="4114800" cy="838200"/>
            <a:chOff x="1296" y="3600"/>
            <a:chExt cx="2592" cy="528"/>
          </a:xfrm>
        </p:grpSpPr>
        <p:sp>
          <p:nvSpPr>
            <p:cNvPr id="2201628" name="Line 28"/>
            <p:cNvSpPr>
              <a:spLocks noChangeShapeType="1"/>
            </p:cNvSpPr>
            <p:nvPr/>
          </p:nvSpPr>
          <p:spPr bwMode="auto">
            <a:xfrm>
              <a:off x="2544" y="3753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9" name="Text Box 29"/>
            <p:cNvSpPr txBox="1">
              <a:spLocks noChangeArrowheads="1"/>
            </p:cNvSpPr>
            <p:nvPr/>
          </p:nvSpPr>
          <p:spPr bwMode="auto">
            <a:xfrm>
              <a:off x="2447" y="3801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2201630" name="Line 30"/>
            <p:cNvSpPr>
              <a:spLocks noChangeShapeType="1"/>
            </p:cNvSpPr>
            <p:nvPr/>
          </p:nvSpPr>
          <p:spPr bwMode="auto">
            <a:xfrm>
              <a:off x="1728" y="3801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1" name="Text Box 31"/>
            <p:cNvSpPr txBox="1">
              <a:spLocks noChangeArrowheads="1"/>
            </p:cNvSpPr>
            <p:nvPr/>
          </p:nvSpPr>
          <p:spPr bwMode="auto">
            <a:xfrm>
              <a:off x="3446" y="3642"/>
              <a:ext cx="24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+</a:t>
              </a:r>
            </a:p>
          </p:txBody>
        </p:sp>
        <p:sp>
          <p:nvSpPr>
            <p:cNvPr id="2201632" name="Text Box 32"/>
            <p:cNvSpPr txBox="1">
              <a:spLocks noChangeArrowheads="1"/>
            </p:cNvSpPr>
            <p:nvPr/>
          </p:nvSpPr>
          <p:spPr bwMode="auto">
            <a:xfrm>
              <a:off x="1296" y="3600"/>
              <a:ext cx="19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-</a:t>
              </a:r>
            </a:p>
          </p:txBody>
        </p:sp>
        <p:sp>
          <p:nvSpPr>
            <p:cNvPr id="2201633" name="Oval 33"/>
            <p:cNvSpPr>
              <a:spLocks noChangeArrowheads="1"/>
            </p:cNvSpPr>
            <p:nvPr/>
          </p:nvSpPr>
          <p:spPr bwMode="auto">
            <a:xfrm>
              <a:off x="1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4" name="Oval 34"/>
            <p:cNvSpPr>
              <a:spLocks noChangeArrowheads="1"/>
            </p:cNvSpPr>
            <p:nvPr/>
          </p:nvSpPr>
          <p:spPr bwMode="auto">
            <a:xfrm>
              <a:off x="1584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5" name="Oval 35"/>
            <p:cNvSpPr>
              <a:spLocks noChangeArrowheads="1"/>
            </p:cNvSpPr>
            <p:nvPr/>
          </p:nvSpPr>
          <p:spPr bwMode="auto">
            <a:xfrm>
              <a:off x="3696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6" name="Oval 36"/>
            <p:cNvSpPr>
              <a:spLocks noChangeArrowheads="1"/>
            </p:cNvSpPr>
            <p:nvPr/>
          </p:nvSpPr>
          <p:spPr bwMode="auto">
            <a:xfrm>
              <a:off x="3792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815080" y="5245100"/>
            <a:ext cx="2216150" cy="1308100"/>
            <a:chOff x="1584" y="3064"/>
            <a:chExt cx="1396" cy="824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111" y="3513"/>
              <a:ext cx="116" cy="375"/>
              <a:chOff x="2207" y="3417"/>
              <a:chExt cx="116" cy="375"/>
            </a:xfrm>
          </p:grpSpPr>
          <p:sp>
            <p:nvSpPr>
              <p:cNvPr id="2201639" name="Line 39"/>
              <p:cNvSpPr>
                <a:spLocks noChangeShapeType="1"/>
              </p:cNvSpPr>
              <p:nvPr/>
            </p:nvSpPr>
            <p:spPr bwMode="auto">
              <a:xfrm>
                <a:off x="230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0" name="Text Box 40"/>
              <p:cNvSpPr txBox="1">
                <a:spLocks noChangeArrowheads="1"/>
              </p:cNvSpPr>
              <p:nvPr/>
            </p:nvSpPr>
            <p:spPr bwMode="auto">
              <a:xfrm>
                <a:off x="2207" y="3465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265" y="3064"/>
              <a:ext cx="715" cy="632"/>
              <a:chOff x="2265" y="3064"/>
              <a:chExt cx="715" cy="632"/>
            </a:xfrm>
          </p:grpSpPr>
          <p:sp>
            <p:nvSpPr>
              <p:cNvPr id="2201642" name="Oval 42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240" cy="288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3" name="Text Box 43"/>
              <p:cNvSpPr txBox="1">
                <a:spLocks noChangeArrowheads="1"/>
              </p:cNvSpPr>
              <p:nvPr/>
            </p:nvSpPr>
            <p:spPr bwMode="auto">
              <a:xfrm>
                <a:off x="2265" y="3064"/>
                <a:ext cx="715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C0128"/>
                    </a:solidFill>
                    <a:latin typeface="Helvetica" charset="0"/>
                  </a:rPr>
                  <a:t>Gaps!</a:t>
                </a: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584" y="3072"/>
              <a:ext cx="912" cy="632"/>
              <a:chOff x="1584" y="3072"/>
              <a:chExt cx="912" cy="632"/>
            </a:xfrm>
          </p:grpSpPr>
          <p:sp>
            <p:nvSpPr>
              <p:cNvPr id="2201645" name="Oval 45"/>
              <p:cNvSpPr>
                <a:spLocks noChangeArrowheads="1"/>
              </p:cNvSpPr>
              <p:nvPr/>
            </p:nvSpPr>
            <p:spPr bwMode="auto">
              <a:xfrm>
                <a:off x="2256" y="3416"/>
                <a:ext cx="240" cy="288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6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072"/>
                <a:ext cx="80" cy="2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201647" name="Text Box 47"/>
          <p:cNvSpPr txBox="1">
            <a:spLocks noChangeArrowheads="1"/>
          </p:cNvSpPr>
          <p:nvPr/>
        </p:nvSpPr>
        <p:spPr bwMode="auto">
          <a:xfrm>
            <a:off x="5562600" y="3886200"/>
            <a:ext cx="2743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C0128"/>
                </a:solidFill>
                <a:latin typeface="Helvetica" charset="0"/>
              </a:rPr>
              <a:t>Normalization and implicit 1</a:t>
            </a:r>
            <a:br>
              <a:rPr lang="en-US" sz="2400" b="1">
                <a:solidFill>
                  <a:srgbClr val="FC0128"/>
                </a:solidFill>
                <a:latin typeface="Helvetica" charset="0"/>
              </a:rPr>
            </a:br>
            <a:r>
              <a:rPr lang="en-US" sz="2400" b="1">
                <a:solidFill>
                  <a:srgbClr val="FC0128"/>
                </a:solidFill>
                <a:latin typeface="Helvetica" charset="0"/>
              </a:rPr>
              <a:t>is to blame!</a:t>
            </a:r>
          </a:p>
        </p:txBody>
      </p:sp>
    </p:spTree>
    <p:extLst>
      <p:ext uri="{BB962C8B-B14F-4D97-AF65-F5344CB8AC3E}">
        <p14:creationId xmlns:p14="http://schemas.microsoft.com/office/powerpoint/2010/main" val="9557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2209"/>
          </a:xfrm>
        </p:spPr>
        <p:txBody>
          <a:bodyPr>
            <a:normAutofit fontScale="90000"/>
          </a:bodyPr>
          <a:lstStyle/>
          <a:p>
            <a:r>
              <a:rPr lang="en-US"/>
              <a:t>Representation for </a:t>
            </a:r>
            <a:r>
              <a:rPr lang="en-US" dirty="0" err="1"/>
              <a:t>Denorms</a:t>
            </a:r>
            <a:r>
              <a:rPr lang="en-US" dirty="0"/>
              <a:t> (2/2)</a:t>
            </a:r>
          </a:p>
        </p:txBody>
      </p:sp>
      <p:sp>
        <p:nvSpPr>
          <p:cNvPr id="2203651" name="Rectangle 3"/>
          <p:cNvSpPr>
            <a:spLocks noChangeArrowheads="1"/>
          </p:cNvSpPr>
          <p:nvPr/>
        </p:nvSpPr>
        <p:spPr bwMode="auto">
          <a:xfrm>
            <a:off x="685800" y="1066800"/>
            <a:ext cx="7848600" cy="4240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Solution: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We still haven’t used Exponent = 0, Significand nonzero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u="sng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DEnormalized number</a:t>
            </a: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: no (implied) leading 1, </a:t>
            </a:r>
            <a:r>
              <a:rPr lang="en-US" sz="2800" b="1">
                <a:solidFill>
                  <a:srgbClr val="063DE8"/>
                </a:solidFill>
                <a:latin typeface="Helvetica" charset="0"/>
                <a:ea typeface="ＭＳ Ｐゴシック" charset="-128"/>
              </a:rPr>
              <a:t>implicit exponent = -126</a:t>
            </a: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.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Smallest representable pos num:</a:t>
            </a:r>
          </a:p>
          <a:p>
            <a:pPr marL="1257300" lvl="2" indent="-3429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 typeface="Wingdings" charset="2"/>
              <a:buNone/>
            </a:pPr>
            <a:r>
              <a:rPr lang="en-US" sz="2400" b="1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a = 2</a:t>
            </a:r>
            <a:r>
              <a:rPr lang="en-US" sz="2400" b="1" baseline="30000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-149</a:t>
            </a:r>
            <a:r>
              <a:rPr lang="en-US" sz="2400" b="1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 </a:t>
            </a: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Second smallest representable pos num:</a:t>
            </a:r>
          </a:p>
          <a:p>
            <a:pPr marL="1257300" lvl="2" indent="-3429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 typeface="Wingdings" charset="2"/>
              <a:buNone/>
            </a:pPr>
            <a:r>
              <a:rPr lang="en-US" sz="2400" b="1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b = 2</a:t>
            </a:r>
            <a:r>
              <a:rPr lang="en-US" sz="2400" b="1" baseline="30000">
                <a:solidFill>
                  <a:srgbClr val="810A52"/>
                </a:solidFill>
                <a:latin typeface="Helvetica" charset="0"/>
                <a:ea typeface="ＭＳ Ｐゴシック" charset="-128"/>
              </a:rPr>
              <a:t>-148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5334000"/>
            <a:ext cx="4114800" cy="838200"/>
            <a:chOff x="1296" y="3600"/>
            <a:chExt cx="2592" cy="528"/>
          </a:xfrm>
        </p:grpSpPr>
        <p:sp>
          <p:nvSpPr>
            <p:cNvPr id="2203653" name="Line 5"/>
            <p:cNvSpPr>
              <a:spLocks noChangeShapeType="1"/>
            </p:cNvSpPr>
            <p:nvPr/>
          </p:nvSpPr>
          <p:spPr bwMode="auto">
            <a:xfrm>
              <a:off x="2544" y="3753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54" name="Text Box 6"/>
            <p:cNvSpPr txBox="1">
              <a:spLocks noChangeArrowheads="1"/>
            </p:cNvSpPr>
            <p:nvPr/>
          </p:nvSpPr>
          <p:spPr bwMode="auto">
            <a:xfrm>
              <a:off x="2447" y="3801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2203655" name="Line 7"/>
            <p:cNvSpPr>
              <a:spLocks noChangeShapeType="1"/>
            </p:cNvSpPr>
            <p:nvPr/>
          </p:nvSpPr>
          <p:spPr bwMode="auto">
            <a:xfrm>
              <a:off x="1728" y="3801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56" name="Text Box 8"/>
            <p:cNvSpPr txBox="1">
              <a:spLocks noChangeArrowheads="1"/>
            </p:cNvSpPr>
            <p:nvPr/>
          </p:nvSpPr>
          <p:spPr bwMode="auto">
            <a:xfrm>
              <a:off x="3446" y="3642"/>
              <a:ext cx="24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+</a:t>
              </a:r>
            </a:p>
          </p:txBody>
        </p:sp>
        <p:sp>
          <p:nvSpPr>
            <p:cNvPr id="2203657" name="Text Box 9"/>
            <p:cNvSpPr txBox="1">
              <a:spLocks noChangeArrowheads="1"/>
            </p:cNvSpPr>
            <p:nvPr/>
          </p:nvSpPr>
          <p:spPr bwMode="auto">
            <a:xfrm>
              <a:off x="1296" y="3600"/>
              <a:ext cx="19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-</a:t>
              </a:r>
            </a:p>
          </p:txBody>
        </p:sp>
        <p:sp>
          <p:nvSpPr>
            <p:cNvPr id="2203658" name="Oval 10"/>
            <p:cNvSpPr>
              <a:spLocks noChangeArrowheads="1"/>
            </p:cNvSpPr>
            <p:nvPr/>
          </p:nvSpPr>
          <p:spPr bwMode="auto">
            <a:xfrm>
              <a:off x="1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59" name="Oval 11"/>
            <p:cNvSpPr>
              <a:spLocks noChangeArrowheads="1"/>
            </p:cNvSpPr>
            <p:nvPr/>
          </p:nvSpPr>
          <p:spPr bwMode="auto">
            <a:xfrm>
              <a:off x="1584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0" name="Oval 12"/>
            <p:cNvSpPr>
              <a:spLocks noChangeArrowheads="1"/>
            </p:cNvSpPr>
            <p:nvPr/>
          </p:nvSpPr>
          <p:spPr bwMode="auto">
            <a:xfrm>
              <a:off x="3696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1" name="Oval 13"/>
            <p:cNvSpPr>
              <a:spLocks noChangeArrowheads="1"/>
            </p:cNvSpPr>
            <p:nvPr/>
          </p:nvSpPr>
          <p:spPr bwMode="auto">
            <a:xfrm>
              <a:off x="3792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5576888"/>
            <a:ext cx="381000" cy="152400"/>
            <a:chOff x="1968" y="3417"/>
            <a:chExt cx="240" cy="96"/>
          </a:xfrm>
        </p:grpSpPr>
        <p:sp>
          <p:nvSpPr>
            <p:cNvPr id="2203663" name="Line 15"/>
            <p:cNvSpPr>
              <a:spLocks noChangeShapeType="1"/>
            </p:cNvSpPr>
            <p:nvPr/>
          </p:nvSpPr>
          <p:spPr bwMode="auto">
            <a:xfrm>
              <a:off x="220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4" name="Line 16"/>
            <p:cNvSpPr>
              <a:spLocks noChangeShapeType="1"/>
            </p:cNvSpPr>
            <p:nvPr/>
          </p:nvSpPr>
          <p:spPr bwMode="auto">
            <a:xfrm>
              <a:off x="216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5" name="Line 17"/>
            <p:cNvSpPr>
              <a:spLocks noChangeShapeType="1"/>
            </p:cNvSpPr>
            <p:nvPr/>
          </p:nvSpPr>
          <p:spPr bwMode="auto">
            <a:xfrm>
              <a:off x="21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6" name="Line 18"/>
            <p:cNvSpPr>
              <a:spLocks noChangeShapeType="1"/>
            </p:cNvSpPr>
            <p:nvPr/>
          </p:nvSpPr>
          <p:spPr bwMode="auto">
            <a:xfrm>
              <a:off x="20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7" name="Line 19"/>
            <p:cNvSpPr>
              <a:spLocks noChangeShapeType="1"/>
            </p:cNvSpPr>
            <p:nvPr/>
          </p:nvSpPr>
          <p:spPr bwMode="auto">
            <a:xfrm>
              <a:off x="20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68" name="Line 20"/>
            <p:cNvSpPr>
              <a:spLocks noChangeShapeType="1"/>
            </p:cNvSpPr>
            <p:nvPr/>
          </p:nvSpPr>
          <p:spPr bwMode="auto">
            <a:xfrm>
              <a:off x="19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114800" y="5576888"/>
            <a:ext cx="381000" cy="152400"/>
            <a:chOff x="3072" y="3417"/>
            <a:chExt cx="240" cy="96"/>
          </a:xfrm>
        </p:grpSpPr>
        <p:sp>
          <p:nvSpPr>
            <p:cNvPr id="2203670" name="Line 22"/>
            <p:cNvSpPr>
              <a:spLocks noChangeShapeType="1"/>
            </p:cNvSpPr>
            <p:nvPr/>
          </p:nvSpPr>
          <p:spPr bwMode="auto">
            <a:xfrm>
              <a:off x="307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1" name="Line 23"/>
            <p:cNvSpPr>
              <a:spLocks noChangeShapeType="1"/>
            </p:cNvSpPr>
            <p:nvPr/>
          </p:nvSpPr>
          <p:spPr bwMode="auto">
            <a:xfrm>
              <a:off x="312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2" name="Line 24"/>
            <p:cNvSpPr>
              <a:spLocks noChangeShapeType="1"/>
            </p:cNvSpPr>
            <p:nvPr/>
          </p:nvSpPr>
          <p:spPr bwMode="auto">
            <a:xfrm>
              <a:off x="31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3" name="Line 25"/>
            <p:cNvSpPr>
              <a:spLocks noChangeShapeType="1"/>
            </p:cNvSpPr>
            <p:nvPr/>
          </p:nvSpPr>
          <p:spPr bwMode="auto">
            <a:xfrm>
              <a:off x="32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4" name="Line 26"/>
            <p:cNvSpPr>
              <a:spLocks noChangeShapeType="1"/>
            </p:cNvSpPr>
            <p:nvPr/>
          </p:nvSpPr>
          <p:spPr bwMode="auto">
            <a:xfrm>
              <a:off x="32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5" name="Line 27"/>
            <p:cNvSpPr>
              <a:spLocks noChangeShapeType="1"/>
            </p:cNvSpPr>
            <p:nvPr/>
          </p:nvSpPr>
          <p:spPr bwMode="auto">
            <a:xfrm>
              <a:off x="33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648200" y="5576888"/>
            <a:ext cx="609600" cy="152400"/>
            <a:chOff x="2928" y="3513"/>
            <a:chExt cx="384" cy="96"/>
          </a:xfrm>
        </p:grpSpPr>
        <p:sp>
          <p:nvSpPr>
            <p:cNvPr id="2203677" name="Line 29"/>
            <p:cNvSpPr>
              <a:spLocks noChangeShapeType="1"/>
            </p:cNvSpPr>
            <p:nvPr/>
          </p:nvSpPr>
          <p:spPr bwMode="auto">
            <a:xfrm>
              <a:off x="2928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8" name="Line 30"/>
            <p:cNvSpPr>
              <a:spLocks noChangeShapeType="1"/>
            </p:cNvSpPr>
            <p:nvPr/>
          </p:nvSpPr>
          <p:spPr bwMode="auto">
            <a:xfrm>
              <a:off x="3024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79" name="Line 31"/>
            <p:cNvSpPr>
              <a:spLocks noChangeShapeType="1"/>
            </p:cNvSpPr>
            <p:nvPr/>
          </p:nvSpPr>
          <p:spPr bwMode="auto">
            <a:xfrm>
              <a:off x="3168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0" name="Line 32"/>
            <p:cNvSpPr>
              <a:spLocks noChangeShapeType="1"/>
            </p:cNvSpPr>
            <p:nvPr/>
          </p:nvSpPr>
          <p:spPr bwMode="auto">
            <a:xfrm>
              <a:off x="3312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048000" y="5576888"/>
            <a:ext cx="381000" cy="152400"/>
            <a:chOff x="1920" y="3513"/>
            <a:chExt cx="240" cy="96"/>
          </a:xfrm>
        </p:grpSpPr>
        <p:sp>
          <p:nvSpPr>
            <p:cNvPr id="2203682" name="Line 34"/>
            <p:cNvSpPr>
              <a:spLocks noChangeShapeType="1"/>
            </p:cNvSpPr>
            <p:nvPr/>
          </p:nvSpPr>
          <p:spPr bwMode="auto">
            <a:xfrm>
              <a:off x="2160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3" name="Line 35"/>
            <p:cNvSpPr>
              <a:spLocks noChangeShapeType="1"/>
            </p:cNvSpPr>
            <p:nvPr/>
          </p:nvSpPr>
          <p:spPr bwMode="auto">
            <a:xfrm>
              <a:off x="2064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3684" name="Line 36"/>
            <p:cNvSpPr>
              <a:spLocks noChangeShapeType="1"/>
            </p:cNvSpPr>
            <p:nvPr/>
          </p:nvSpPr>
          <p:spPr bwMode="auto">
            <a:xfrm>
              <a:off x="1920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6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Special Numbers Summary</a:t>
            </a:r>
          </a:p>
        </p:txBody>
      </p:sp>
      <p:sp>
        <p:nvSpPr>
          <p:cNvPr id="2205699" name="Text Box 3"/>
          <p:cNvSpPr txBox="1">
            <a:spLocks noChangeArrowheads="1"/>
          </p:cNvSpPr>
          <p:nvPr/>
        </p:nvSpPr>
        <p:spPr bwMode="auto">
          <a:xfrm>
            <a:off x="647700" y="2119948"/>
            <a:ext cx="7848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 defTabSz="914400" eaLnBrk="0" fontAlgn="base" hangingPunct="0">
              <a:lnSpc>
                <a:spcPct val="75000"/>
              </a:lnSpc>
              <a:spcBef>
                <a:spcPts val="25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Reserve exponents, significands:</a:t>
            </a:r>
          </a:p>
          <a:p>
            <a:pPr marL="685800" lvl="1" indent="-190500" defTabSz="914400" eaLnBrk="0" fontAlgn="base" hangingPunct="0">
              <a:lnSpc>
                <a:spcPct val="6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Exponent	Significand	Object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0			0			0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0			</a:t>
            </a:r>
            <a:r>
              <a:rPr lang="en-GB" sz="2800" b="1" u="sng" dirty="0">
                <a:solidFill>
                  <a:srgbClr val="FC0128"/>
                </a:solidFill>
                <a:latin typeface="Helvetica" charset="0"/>
                <a:ea typeface="HG Mincho Light J" charset="0"/>
                <a:cs typeface="HG Mincho Light J" charset="0"/>
              </a:rPr>
              <a:t>nonzero		</a:t>
            </a:r>
            <a:r>
              <a:rPr lang="en-GB" sz="2800" b="1" u="sng" dirty="0" err="1">
                <a:solidFill>
                  <a:srgbClr val="FC0128"/>
                </a:solidFill>
                <a:latin typeface="Helvetica" charset="0"/>
                <a:ea typeface="HG Mincho Light J" charset="0"/>
                <a:cs typeface="HG Mincho Light J" charset="0"/>
              </a:rPr>
              <a:t>Denorm</a:t>
            </a:r>
            <a:endParaRPr lang="en-GB" sz="2800" b="1" u="sng" dirty="0">
              <a:solidFill>
                <a:srgbClr val="FC0128"/>
              </a:solidFill>
              <a:latin typeface="Helvetica" charset="0"/>
              <a:ea typeface="HG Mincho Light J" charset="0"/>
              <a:cs typeface="HG Mincho Light J" charset="0"/>
            </a:endParaRP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1-254		anything		+/- fl. pt. #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255		</a:t>
            </a:r>
            <a:r>
              <a:rPr lang="en-GB" sz="2800" b="1" u="sng" dirty="0">
                <a:solidFill>
                  <a:srgbClr val="063DE8"/>
                </a:solidFill>
                <a:latin typeface="Helvetica" charset="0"/>
                <a:ea typeface="HG Mincho Light J" charset="0"/>
                <a:cs typeface="HG Mincho Light J" charset="0"/>
              </a:rPr>
              <a:t>0</a:t>
            </a:r>
            <a:r>
              <a:rPr lang="en-GB" sz="2800" b="1" dirty="0">
                <a:solidFill>
                  <a:srgbClr val="063DE8"/>
                </a:solidFill>
                <a:latin typeface="Helvetica" charset="0"/>
                <a:ea typeface="HG Mincho Light J" charset="0"/>
                <a:cs typeface="HG Mincho Light J" charset="0"/>
              </a:rPr>
              <a:t>			</a:t>
            </a:r>
            <a:r>
              <a:rPr lang="en-GB" sz="2800" b="1" u="sng" dirty="0">
                <a:solidFill>
                  <a:srgbClr val="063DE8"/>
                </a:solidFill>
                <a:latin typeface="Helvetica" charset="0"/>
                <a:ea typeface="HG Mincho Light J" charset="0"/>
                <a:cs typeface="HG Mincho Light J" charset="0"/>
              </a:rPr>
              <a:t>+/- ∞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 charset="0"/>
                <a:ea typeface="HG Mincho Light J" charset="0"/>
                <a:cs typeface="HG Mincho Light J" charset="0"/>
              </a:rPr>
              <a:t>255		</a:t>
            </a:r>
            <a:r>
              <a:rPr lang="en-GB" sz="2800" b="1" u="sng" dirty="0">
                <a:solidFill>
                  <a:srgbClr val="800080"/>
                </a:solidFill>
                <a:latin typeface="Helvetica" charset="0"/>
                <a:ea typeface="HG Mincho Light J" charset="0"/>
                <a:cs typeface="HG Mincho Light J" charset="0"/>
              </a:rPr>
              <a:t>nonzero		</a:t>
            </a:r>
            <a:r>
              <a:rPr lang="en-GB" sz="2800" b="1" u="sng" dirty="0" err="1">
                <a:solidFill>
                  <a:srgbClr val="800080"/>
                </a:solidFill>
                <a:latin typeface="Helvetica" charset="0"/>
                <a:ea typeface="HG Mincho Light J" charset="0"/>
                <a:cs typeface="HG Mincho Light J" charset="0"/>
              </a:rPr>
              <a:t>NaN</a:t>
            </a:r>
            <a:endParaRPr lang="en-GB" sz="2800" b="1" u="sng" dirty="0">
              <a:solidFill>
                <a:srgbClr val="800080"/>
              </a:solidFill>
              <a:latin typeface="Helvetica" charset="0"/>
              <a:ea typeface="HG Mincho Light J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19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2362425" cy="49039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218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2722797"/>
          </a:xfrm>
        </p:spPr>
        <p:txBody>
          <a:bodyPr/>
          <a:lstStyle/>
          <a:p>
            <a:r>
              <a:rPr lang="en-US" sz="2400" dirty="0"/>
              <a:t>Floating Point lets us:</a:t>
            </a:r>
          </a:p>
          <a:p>
            <a:pPr marL="508000" lvl="1"/>
            <a:r>
              <a:rPr lang="en-US" sz="2000" dirty="0"/>
              <a:t>Represent numbers containing both integer and fractional parts; makes efficient use of available bits.</a:t>
            </a:r>
          </a:p>
          <a:p>
            <a:pPr marL="508000" lvl="1"/>
            <a:r>
              <a:rPr lang="en-US" sz="2000" dirty="0"/>
              <a:t>Store </a:t>
            </a:r>
            <a:r>
              <a:rPr lang="en-US" sz="2000" dirty="0">
                <a:solidFill>
                  <a:schemeClr val="accent2"/>
                </a:solidFill>
              </a:rPr>
              <a:t>approximate</a:t>
            </a:r>
            <a:r>
              <a:rPr lang="en-US" sz="2000" dirty="0"/>
              <a:t> values for very large and very small #s.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IEEE 754 </a:t>
            </a:r>
            <a:r>
              <a:rPr lang="en-US" sz="2400" dirty="0" smtClean="0">
                <a:solidFill>
                  <a:schemeClr val="accent2"/>
                </a:solidFill>
              </a:rPr>
              <a:t>Floating-Point </a:t>
            </a:r>
            <a:r>
              <a:rPr lang="en-US" sz="2400" dirty="0">
                <a:solidFill>
                  <a:schemeClr val="accent2"/>
                </a:solidFill>
              </a:rPr>
              <a:t>Standard</a:t>
            </a:r>
            <a:r>
              <a:rPr lang="en-US" sz="2400" dirty="0"/>
              <a:t> is most widely accepted attempt to standardize interpretation of such numbers (Every desktop or server computer sold since ~1997 follows these conventions)</a:t>
            </a:r>
          </a:p>
        </p:txBody>
      </p:sp>
      <p:sp>
        <p:nvSpPr>
          <p:cNvPr id="2187268" name="Rectangle 4"/>
          <p:cNvSpPr>
            <a:spLocks noChangeArrowheads="1"/>
          </p:cNvSpPr>
          <p:nvPr/>
        </p:nvSpPr>
        <p:spPr bwMode="auto">
          <a:xfrm>
            <a:off x="152400" y="3505200"/>
            <a:ext cx="8534400" cy="2362200"/>
          </a:xfrm>
          <a:prstGeom prst="rect">
            <a:avLst/>
          </a:prstGeom>
          <a:solidFill>
            <a:srgbClr val="E6E6E6"/>
          </a:solidFill>
          <a:ln w="76200" cmpd="tri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187269" name="Rectangle 5"/>
          <p:cNvSpPr>
            <a:spLocks noChangeArrowheads="1"/>
          </p:cNvSpPr>
          <p:nvPr/>
        </p:nvSpPr>
        <p:spPr bwMode="auto">
          <a:xfrm>
            <a:off x="304800" y="3581400"/>
            <a:ext cx="7924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Summary (single precision):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3886200"/>
            <a:ext cx="7924800" cy="1433513"/>
            <a:chOff x="336" y="1209"/>
            <a:chExt cx="4992" cy="903"/>
          </a:xfrm>
        </p:grpSpPr>
        <p:sp>
          <p:nvSpPr>
            <p:cNvPr id="2187271" name="Text Box 7"/>
            <p:cNvSpPr txBox="1">
              <a:spLocks noChangeArrowheads="1"/>
            </p:cNvSpPr>
            <p:nvPr/>
          </p:nvSpPr>
          <p:spPr bwMode="auto">
            <a:xfrm>
              <a:off x="5087" y="1249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2187272" name="Text Box 8"/>
            <p:cNvSpPr txBox="1">
              <a:spLocks noChangeArrowheads="1"/>
            </p:cNvSpPr>
            <p:nvPr/>
          </p:nvSpPr>
          <p:spPr bwMode="auto">
            <a:xfrm>
              <a:off x="336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31</a:t>
              </a:r>
            </a:p>
          </p:txBody>
        </p:sp>
        <p:sp>
          <p:nvSpPr>
            <p:cNvPr id="2187273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187274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2187275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Exponent</a:t>
              </a:r>
            </a:p>
          </p:txBody>
        </p:sp>
        <p:sp>
          <p:nvSpPr>
            <p:cNvPr id="2187276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187277" name="Text Box 13"/>
            <p:cNvSpPr txBox="1">
              <a:spLocks noChangeArrowheads="1"/>
            </p:cNvSpPr>
            <p:nvPr/>
          </p:nvSpPr>
          <p:spPr bwMode="auto">
            <a:xfrm>
              <a:off x="624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30</a:t>
              </a:r>
            </a:p>
          </p:txBody>
        </p:sp>
        <p:sp>
          <p:nvSpPr>
            <p:cNvPr id="2187278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187279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</a:t>
              </a:r>
            </a:p>
          </p:txBody>
        </p:sp>
        <p:sp>
          <p:nvSpPr>
            <p:cNvPr id="2187280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22</a:t>
              </a:r>
            </a:p>
          </p:txBody>
        </p:sp>
        <p:sp>
          <p:nvSpPr>
            <p:cNvPr id="2187281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Significand</a:t>
              </a:r>
            </a:p>
          </p:txBody>
        </p:sp>
        <p:sp>
          <p:nvSpPr>
            <p:cNvPr id="2187282" name="Text Box 18"/>
            <p:cNvSpPr txBox="1">
              <a:spLocks noChangeArrowheads="1"/>
            </p:cNvSpPr>
            <p:nvPr/>
          </p:nvSpPr>
          <p:spPr bwMode="auto">
            <a:xfrm>
              <a:off x="383" y="1785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1 bit</a:t>
              </a:r>
            </a:p>
          </p:txBody>
        </p:sp>
        <p:sp>
          <p:nvSpPr>
            <p:cNvPr id="2187283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8 bits</a:t>
              </a:r>
            </a:p>
          </p:txBody>
        </p:sp>
        <p:sp>
          <p:nvSpPr>
            <p:cNvPr id="2187284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23 bits</a:t>
              </a:r>
            </a:p>
          </p:txBody>
        </p:sp>
      </p:grpSp>
      <p:sp>
        <p:nvSpPr>
          <p:cNvPr id="2187285" name="Rectangle 21"/>
          <p:cNvSpPr>
            <a:spLocks noChangeArrowheads="1"/>
          </p:cNvSpPr>
          <p:nvPr/>
        </p:nvSpPr>
        <p:spPr bwMode="auto">
          <a:xfrm>
            <a:off x="457200" y="5334000"/>
            <a:ext cx="79248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Helvetica" charset="0"/>
              </a:rPr>
              <a:t>(-1)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S</a:t>
            </a:r>
            <a:r>
              <a:rPr lang="en-US" sz="3200" b="1">
                <a:solidFill>
                  <a:srgbClr val="000000"/>
                </a:solidFill>
                <a:latin typeface="Helvetica" charset="0"/>
              </a:rPr>
              <a:t> x (1 + Significand) x 2</a:t>
            </a:r>
            <a:r>
              <a:rPr lang="en-US" sz="3200" b="1" baseline="30000">
                <a:solidFill>
                  <a:srgbClr val="000000"/>
                </a:solidFill>
                <a:latin typeface="Helvetica" charset="0"/>
              </a:rPr>
              <a:t>(Exponent-127)</a:t>
            </a:r>
            <a:endParaRPr lang="en-US" sz="3200" b="1">
              <a:solidFill>
                <a:srgbClr val="000000"/>
              </a:solidFill>
              <a:latin typeface="Helvetica" charset="0"/>
            </a:endParaRP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latin typeface="Helvetica" charset="0"/>
                <a:ea typeface="ＭＳ Ｐゴシック" charset="-128"/>
              </a:rPr>
              <a:t>Double precision identical, except with exponent bias of 1023 (half, quad similar)</a:t>
            </a:r>
          </a:p>
        </p:txBody>
      </p:sp>
      <p:sp>
        <p:nvSpPr>
          <p:cNvPr id="2187286" name="Rectangle 22"/>
          <p:cNvSpPr>
            <a:spLocks noChangeArrowheads="1"/>
          </p:cNvSpPr>
          <p:nvPr/>
        </p:nvSpPr>
        <p:spPr bwMode="auto">
          <a:xfrm>
            <a:off x="4191000" y="381000"/>
            <a:ext cx="4800600" cy="7588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C0128"/>
                </a:solidFill>
                <a:latin typeface="Helvetica" charset="0"/>
              </a:rPr>
              <a:t>Exponent tells Significand how much (2</a:t>
            </a:r>
            <a:r>
              <a:rPr lang="en-US" sz="2000" b="1" baseline="30000">
                <a:solidFill>
                  <a:srgbClr val="FC0128"/>
                </a:solidFill>
                <a:latin typeface="Helvetica" charset="0"/>
              </a:rPr>
              <a:t>i</a:t>
            </a:r>
            <a:r>
              <a:rPr lang="en-US" sz="2000" b="1">
                <a:solidFill>
                  <a:srgbClr val="FC0128"/>
                </a:solidFill>
                <a:latin typeface="Helvetica" charset="0"/>
              </a:rPr>
              <a:t>) to count by (…, 1/4, 1/2, 1, 2, …)</a:t>
            </a:r>
            <a:endParaRPr lang="en-US" sz="2000" b="1">
              <a:solidFill>
                <a:srgbClr val="063DE8"/>
              </a:solidFill>
              <a:latin typeface="Helvetica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77200" y="1219200"/>
            <a:ext cx="914400" cy="1323439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8000"/>
                </a:solidFill>
                <a:latin typeface="Helvetica" charset="0"/>
              </a:rPr>
              <a:t>Can store NaN, ± ∞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-152400"/>
            <a:ext cx="914400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00"/>
                </a:solidFill>
                <a:latin typeface="Courier"/>
                <a:cs typeface="Courier"/>
              </a:rPr>
              <a:t>www.h-schmidt.net</a:t>
            </a:r>
            <a:r>
              <a:rPr lang="en-US" sz="2000" b="1" dirty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rgbClr val="FFFF00"/>
                </a:solidFill>
                <a:latin typeface="Courier"/>
                <a:cs typeface="Courier"/>
              </a:rPr>
              <a:t>FloatApplet</a:t>
            </a:r>
            <a:r>
              <a:rPr lang="en-US" sz="2000" b="1" dirty="0">
                <a:solidFill>
                  <a:srgbClr val="FFFF00"/>
                </a:solidFill>
                <a:latin typeface="Courier"/>
                <a:cs typeface="Courier"/>
              </a:rPr>
              <a:t>/IEEE754.html</a:t>
            </a:r>
          </a:p>
        </p:txBody>
      </p:sp>
    </p:spTree>
    <p:extLst>
      <p:ext uri="{BB962C8B-B14F-4D97-AF65-F5344CB8AC3E}">
        <p14:creationId xmlns:p14="http://schemas.microsoft.com/office/powerpoint/2010/main" val="1898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219198"/>
            <a:ext cx="8394700" cy="563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Time (seconds/program) is measure of </a:t>
            </a:r>
            <a:r>
              <a:rPr lang="en-US" sz="2800" noProof="0" dirty="0" smtClean="0"/>
              <a:t>performance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Instructions		Clock cycles		Seconds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Program		Instruction		Clock Cycle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Floating-point representations hold approximations of real numbers  in a finite number of bits</a:t>
            </a:r>
            <a:endParaRPr lang="en-US" sz="28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154940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356" y="1803321"/>
            <a:ext cx="7251700" cy="610176"/>
            <a:chOff x="1485900" y="2438400"/>
            <a:chExt cx="7251700" cy="6101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521700" cy="5346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it mean to say </a:t>
            </a:r>
            <a:br>
              <a:rPr lang="en-US" dirty="0" smtClean="0"/>
            </a:br>
            <a:r>
              <a:rPr lang="en-US" dirty="0" smtClean="0"/>
              <a:t>X is faster than Y?</a:t>
            </a:r>
          </a:p>
          <a:p>
            <a:r>
              <a:rPr lang="en-US" dirty="0" smtClean="0"/>
              <a:t>Ferrari vs. School Bus?</a:t>
            </a:r>
          </a:p>
          <a:p>
            <a:r>
              <a:rPr lang="en-US" dirty="0" smtClean="0"/>
              <a:t>2013 Ferrari 599 GTB  </a:t>
            </a:r>
          </a:p>
          <a:p>
            <a:pPr lvl="1"/>
            <a:r>
              <a:rPr lang="en-US" dirty="0" smtClean="0"/>
              <a:t>2 passengers, quarter mile in 10 secs</a:t>
            </a:r>
          </a:p>
          <a:p>
            <a:r>
              <a:rPr lang="en-US" dirty="0" smtClean="0"/>
              <a:t>2013 Type D school bus</a:t>
            </a:r>
          </a:p>
          <a:p>
            <a:pPr lvl="1"/>
            <a:r>
              <a:rPr lang="en-US" dirty="0" smtClean="0"/>
              <a:t>50 passengers, quarter mile in 20 secs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r>
              <a:rPr lang="en-US" sz="2800" i="1" dirty="0" smtClean="0"/>
              <a:t>Response Time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11" i="1" dirty="0" smtClean="0">
                <a:solidFill>
                  <a:srgbClr val="000000"/>
                </a:solidFill>
              </a:rPr>
              <a:t>Latency)</a:t>
            </a:r>
            <a:r>
              <a:rPr lang="en-US" sz="2800" dirty="0" smtClean="0"/>
              <a:t>: e.g., time to travel ¼ mile</a:t>
            </a:r>
          </a:p>
          <a:p>
            <a:r>
              <a:rPr lang="en-US" sz="2811" i="1" dirty="0" smtClean="0">
                <a:solidFill>
                  <a:srgbClr val="000000"/>
                </a:solidFill>
              </a:rPr>
              <a:t>Throughput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11" i="1" dirty="0" smtClean="0">
                <a:solidFill>
                  <a:srgbClr val="000000"/>
                </a:solidFill>
              </a:rPr>
              <a:t>Bandwidth)</a:t>
            </a:r>
            <a:r>
              <a:rPr lang="en-US" sz="2800" dirty="0" smtClean="0"/>
              <a:t>: e.g., passenger-mi  in 1 hour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766" y="1787525"/>
            <a:ext cx="1579033" cy="118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251066"/>
            <a:ext cx="2832100" cy="187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Relative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5" y="1600200"/>
            <a:ext cx="8657437" cy="495999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= 1/Program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&gt;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=&gt;</a:t>
            </a:r>
            <a:br>
              <a:rPr lang="en-US" dirty="0" smtClean="0"/>
            </a:br>
            <a:r>
              <a:rPr lang="en-US" dirty="0" smtClean="0"/>
              <a:t>1/Execution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&gt; 1/Execution Time</a:t>
            </a:r>
            <a:r>
              <a:rPr lang="en-US" baseline="-25000" dirty="0" smtClean="0"/>
              <a:t>y </a:t>
            </a:r>
            <a:r>
              <a:rPr lang="en-US" dirty="0" smtClean="0"/>
              <a:t>=&gt;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&gt;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Computer X is N times faster than Computer Y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/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 N or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/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N</a:t>
            </a:r>
          </a:p>
          <a:p>
            <a:endParaRPr lang="en-US" dirty="0" smtClean="0"/>
          </a:p>
          <a:p>
            <a:r>
              <a:rPr lang="en-US" dirty="0" smtClean="0"/>
              <a:t>Bus to Ferrari performance:</a:t>
            </a:r>
          </a:p>
          <a:p>
            <a:pPr lvl="1"/>
            <a:r>
              <a:rPr lang="en-US" dirty="0" smtClean="0"/>
              <a:t>Program: Transfer 1000 passengers for 1 mile</a:t>
            </a:r>
          </a:p>
          <a:p>
            <a:pPr lvl="1"/>
            <a:r>
              <a:rPr lang="en-US" dirty="0" smtClean="0"/>
              <a:t>Bus: 3,200 sec, Ferrari: 40,000 sec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use a clock to determine when events takes place within hardware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cycles:</a:t>
            </a:r>
            <a:r>
              <a:rPr lang="en-US" dirty="0" smtClean="0"/>
              <a:t> discrete time intervals</a:t>
            </a:r>
          </a:p>
          <a:p>
            <a:pPr lvl="1"/>
            <a:r>
              <a:rPr lang="en-US" dirty="0" smtClean="0"/>
              <a:t>aka clocks, cycles, clock periods, clock ticks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rate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0000"/>
                </a:solidFill>
              </a:rPr>
              <a:t>clock frequency:</a:t>
            </a:r>
            <a:r>
              <a:rPr lang="en-US" dirty="0" smtClean="0"/>
              <a:t> clock cycles per second (inverse of clock cycle time)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GigaHertz</a:t>
            </a:r>
            <a:r>
              <a:rPr lang="en-US" dirty="0" smtClean="0"/>
              <a:t> clock rate </a:t>
            </a:r>
            <a:br>
              <a:rPr lang="en-US" dirty="0" smtClean="0"/>
            </a:br>
            <a:r>
              <a:rPr lang="en-US" dirty="0" smtClean="0"/>
              <a:t>=&gt; clock cycle time = 1/(3x10</a:t>
            </a:r>
            <a:r>
              <a:rPr lang="en-US" baseline="30000" dirty="0" smtClean="0"/>
              <a:t>9</a:t>
            </a:r>
            <a:r>
              <a:rPr lang="en-US" dirty="0" smtClean="0"/>
              <a:t>) seconds </a:t>
            </a:r>
            <a:br>
              <a:rPr lang="en-US" dirty="0" smtClean="0"/>
            </a:br>
            <a:r>
              <a:rPr lang="en-US" dirty="0" smtClean="0"/>
              <a:t>      clock cycle time = 333 picoseconds (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distinguish between processor time and I/O, </a:t>
            </a:r>
            <a:r>
              <a:rPr lang="en-US" i="1" dirty="0" smtClean="0">
                <a:solidFill>
                  <a:srgbClr val="000000"/>
                </a:solidFill>
              </a:rPr>
              <a:t>CPU time </a:t>
            </a:r>
            <a:r>
              <a:rPr lang="en-US" dirty="0" smtClean="0"/>
              <a:t>is time spent in processor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= Clock Cycles/Program 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  </a:t>
            </a:r>
            <a:r>
              <a:rPr lang="en-US" sz="2800" dirty="0" err="1" smtClean="0">
                <a:latin typeface="Courier New"/>
                <a:cs typeface="Courier New"/>
              </a:rPr>
              <a:t>x</a:t>
            </a:r>
            <a:r>
              <a:rPr lang="en-US" sz="2800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Or </a:t>
            </a:r>
            <a:br>
              <a:rPr lang="en-US" dirty="0" smtClean="0"/>
            </a:br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= Clock Cycles/Program ÷ Clock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Law of Performance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program executes instructions</a:t>
            </a:r>
          </a:p>
          <a:p>
            <a:r>
              <a:rPr lang="en-US" dirty="0" smtClean="0">
                <a:latin typeface="Courier New"/>
                <a:cs typeface="Courier New"/>
              </a:rPr>
              <a:t>CPU Time/Program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 = Clock Cycles/Program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595" dirty="0" smtClean="0">
                <a:latin typeface="Courier New"/>
                <a:cs typeface="Courier New"/>
              </a:rPr>
              <a:t>= Instructions/Program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Average Clock Cycles/Instruction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called </a:t>
            </a:r>
            <a:r>
              <a:rPr lang="en-US" i="1" dirty="0" smtClean="0"/>
              <a:t>Instruction Count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abbreviated </a:t>
            </a:r>
            <a:r>
              <a:rPr lang="en-US" i="1" dirty="0" smtClean="0"/>
              <a:t>CPI </a:t>
            </a:r>
            <a:r>
              <a:rPr lang="en-US" dirty="0" smtClean="0"/>
              <a:t>for average </a:t>
            </a:r>
            <a:br>
              <a:rPr lang="en-US" dirty="0" smtClean="0"/>
            </a:br>
            <a:r>
              <a:rPr lang="en-US" b="1" i="1" dirty="0" smtClean="0">
                <a:latin typeface="+mj-lt"/>
                <a:cs typeface="Courier New"/>
              </a:rPr>
              <a:t>C</a:t>
            </a:r>
            <a:r>
              <a:rPr lang="en-US" i="1" dirty="0" smtClean="0">
                <a:latin typeface="+mj-lt"/>
                <a:cs typeface="Courier New"/>
              </a:rPr>
              <a:t>lock Cycles </a:t>
            </a:r>
            <a:r>
              <a:rPr lang="en-US" b="1" i="1" dirty="0" smtClean="0">
                <a:latin typeface="+mj-lt"/>
                <a:cs typeface="Courier New"/>
              </a:rPr>
              <a:t>P</a:t>
            </a:r>
            <a:r>
              <a:rPr lang="en-US" i="1" dirty="0" smtClean="0">
                <a:latin typeface="+mj-lt"/>
                <a:cs typeface="Courier New"/>
              </a:rPr>
              <a:t>er </a:t>
            </a:r>
            <a:r>
              <a:rPr lang="en-US" b="1" i="1" dirty="0" smtClean="0">
                <a:latin typeface="+mj-lt"/>
                <a:cs typeface="Courier New"/>
              </a:rPr>
              <a:t>I</a:t>
            </a:r>
            <a:r>
              <a:rPr lang="en-US" i="1" dirty="0" smtClean="0">
                <a:latin typeface="+mj-lt"/>
                <a:cs typeface="Courier New"/>
              </a:rPr>
              <a:t>nstruction </a:t>
            </a:r>
          </a:p>
          <a:p>
            <a:r>
              <a:rPr lang="en-US" dirty="0" smtClean="0"/>
              <a:t>3rd term is 1 / Clock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13572</TotalTime>
  <Words>2041</Words>
  <Application>Microsoft Macintosh PowerPoint</Application>
  <PresentationFormat>On-screen Show (4:3)</PresentationFormat>
  <Paragraphs>711</Paragraphs>
  <Slides>44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Calibri</vt:lpstr>
      <vt:lpstr>Courier</vt:lpstr>
      <vt:lpstr>Courier New</vt:lpstr>
      <vt:lpstr>Helvetica</vt:lpstr>
      <vt:lpstr>HG Mincho Light J</vt:lpstr>
      <vt:lpstr>ＭＳ Ｐゴシック</vt:lpstr>
      <vt:lpstr>Symbol</vt:lpstr>
      <vt:lpstr>Times</vt:lpstr>
      <vt:lpstr>Verdana</vt:lpstr>
      <vt:lpstr>Wingdings</vt:lpstr>
      <vt:lpstr>Arial</vt:lpstr>
      <vt:lpstr>Office Theme</vt:lpstr>
      <vt:lpstr>Microsoft Office 98</vt:lpstr>
      <vt:lpstr>Image</vt:lpstr>
      <vt:lpstr>CS 110 Computer Architecture  Lecture 17:   Performance and Floating Point Arithmetic  </vt:lpstr>
      <vt:lpstr>New-School Machine Structures (It’s a bit more complicated!)</vt:lpstr>
      <vt:lpstr>What is Performance?</vt:lpstr>
      <vt:lpstr>Cloud Performance: Why Application Latency Matters</vt:lpstr>
      <vt:lpstr>Defining CPU Performance</vt:lpstr>
      <vt:lpstr>Defining Relative CPU Performance</vt:lpstr>
      <vt:lpstr>Measuring CPU Performance</vt:lpstr>
      <vt:lpstr>CPU Performance Factors</vt:lpstr>
      <vt:lpstr>Iron Law of Performance</vt:lpstr>
      <vt:lpstr>Restating Performance Equation</vt:lpstr>
      <vt:lpstr>What Affects Each Component? A)Instruction Count, B)CPI, C)Clock Rate</vt:lpstr>
      <vt:lpstr>What Affects Each Component? Instruction Count, CPI, Clock Rate</vt:lpstr>
      <vt:lpstr>Clickers</vt:lpstr>
      <vt:lpstr>Clickers</vt:lpstr>
      <vt:lpstr>Workload and Benchmark</vt:lpstr>
      <vt:lpstr>SPEC  (System Performance Evaluation Cooperative)</vt:lpstr>
      <vt:lpstr>SPECINT2006 on AMD Barcelona</vt:lpstr>
      <vt:lpstr>Summarizing Performance …</vt:lpstr>
      <vt:lpstr>… Depends Who’s Selling</vt:lpstr>
      <vt:lpstr>Summarizing SPEC Performance</vt:lpstr>
      <vt:lpstr>Administrivia</vt:lpstr>
      <vt:lpstr>Review of Numbers</vt:lpstr>
      <vt:lpstr>What about other numbers?</vt:lpstr>
      <vt:lpstr>Representation of Fractions</vt:lpstr>
      <vt:lpstr>Fractional Powers of 2</vt:lpstr>
      <vt:lpstr>Representation of Fractions with Fixed Pt.</vt:lpstr>
      <vt:lpstr>Representation of Fractions</vt:lpstr>
      <vt:lpstr>Scientific Notation (in Decimal)</vt:lpstr>
      <vt:lpstr>Scientific Notation (in Binary)</vt:lpstr>
      <vt:lpstr>Floating-Point Representation (1/2)</vt:lpstr>
      <vt:lpstr>Floating-Point Representation (2/2)</vt:lpstr>
      <vt:lpstr>IEEE 754 Floating-Point Standard (1/3)</vt:lpstr>
      <vt:lpstr>IEEE 754 Floating Point Standard (2/3)</vt:lpstr>
      <vt:lpstr>IEEE 754 Floating Point Standard (3/3)</vt:lpstr>
      <vt:lpstr>Question</vt:lpstr>
      <vt:lpstr>Representation for ± ∞</vt:lpstr>
      <vt:lpstr>Representation for 0</vt:lpstr>
      <vt:lpstr>Special Numbers</vt:lpstr>
      <vt:lpstr>Representation for Not a Number</vt:lpstr>
      <vt:lpstr>Representation for Denorms (1/2)</vt:lpstr>
      <vt:lpstr>Representation for Denorms (2/2)</vt:lpstr>
      <vt:lpstr>Special Numbers Summary</vt:lpstr>
      <vt:lpstr>Conclusion</vt:lpstr>
      <vt:lpstr>And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Soeren Schwertfeger</cp:lastModifiedBy>
  <cp:revision>205</cp:revision>
  <cp:lastPrinted>2013-10-02T04:31:49Z</cp:lastPrinted>
  <dcterms:created xsi:type="dcterms:W3CDTF">2012-02-15T14:17:37Z</dcterms:created>
  <dcterms:modified xsi:type="dcterms:W3CDTF">2016-04-21T15:08:14Z</dcterms:modified>
</cp:coreProperties>
</file>