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798" r:id="rId2"/>
    <p:sldId id="791" r:id="rId3"/>
    <p:sldId id="792" r:id="rId4"/>
    <p:sldId id="793" r:id="rId5"/>
    <p:sldId id="701" r:id="rId6"/>
    <p:sldId id="702" r:id="rId7"/>
    <p:sldId id="703" r:id="rId8"/>
    <p:sldId id="704" r:id="rId9"/>
    <p:sldId id="705" r:id="rId10"/>
    <p:sldId id="707" r:id="rId11"/>
    <p:sldId id="708" r:id="rId12"/>
    <p:sldId id="709" r:id="rId13"/>
    <p:sldId id="710" r:id="rId14"/>
    <p:sldId id="711" r:id="rId15"/>
    <p:sldId id="712" r:id="rId16"/>
    <p:sldId id="713" r:id="rId17"/>
    <p:sldId id="714" r:id="rId18"/>
    <p:sldId id="715" r:id="rId19"/>
    <p:sldId id="716" r:id="rId20"/>
    <p:sldId id="736" r:id="rId21"/>
    <p:sldId id="737" r:id="rId22"/>
    <p:sldId id="738" r:id="rId23"/>
    <p:sldId id="739" r:id="rId24"/>
    <p:sldId id="740" r:id="rId25"/>
    <p:sldId id="741" r:id="rId26"/>
    <p:sldId id="776" r:id="rId27"/>
    <p:sldId id="828" r:id="rId28"/>
    <p:sldId id="829" r:id="rId29"/>
    <p:sldId id="830" r:id="rId30"/>
    <p:sldId id="802" r:id="rId31"/>
    <p:sldId id="803" r:id="rId32"/>
    <p:sldId id="804" r:id="rId33"/>
    <p:sldId id="805" r:id="rId34"/>
    <p:sldId id="806" r:id="rId35"/>
    <p:sldId id="807" r:id="rId36"/>
    <p:sldId id="808" r:id="rId37"/>
    <p:sldId id="809" r:id="rId38"/>
    <p:sldId id="810" r:id="rId39"/>
    <p:sldId id="811" r:id="rId40"/>
    <p:sldId id="812" r:id="rId41"/>
    <p:sldId id="813" r:id="rId42"/>
    <p:sldId id="814" r:id="rId43"/>
    <p:sldId id="815" r:id="rId44"/>
    <p:sldId id="816" r:id="rId45"/>
    <p:sldId id="818" r:id="rId46"/>
    <p:sldId id="819" r:id="rId47"/>
    <p:sldId id="820" r:id="rId48"/>
    <p:sldId id="821" r:id="rId49"/>
    <p:sldId id="822" r:id="rId50"/>
    <p:sldId id="823" r:id="rId51"/>
    <p:sldId id="824" r:id="rId52"/>
    <p:sldId id="825" r:id="rId53"/>
    <p:sldId id="826" r:id="rId54"/>
    <p:sldId id="827" r:id="rId5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735" autoAdjust="0"/>
  </p:normalViewPr>
  <p:slideViewPr>
    <p:cSldViewPr snapToGrid="0">
      <p:cViewPr>
        <p:scale>
          <a:sx n="145" d="100"/>
          <a:sy n="145" d="100"/>
        </p:scale>
        <p:origin x="680" y="-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4/5/16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6" rIns="96653" bIns="48326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46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7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11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4363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68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4363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0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06593E-BCCB-4646-854A-41326545FD70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EA888-F7FF-F34E-939F-BA0CE0A06850}" type="slidenum">
              <a:rPr lang="en-AU"/>
              <a:pPr/>
              <a:t>13</a:t>
            </a:fld>
            <a:endParaRPr lang="en-AU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18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B262189-E41B-9A44-A533-1E5E3674DEF8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E6D26-5EA0-7741-906B-1FC11DACF36C}" type="slidenum">
              <a:rPr lang="en-AU"/>
              <a:pPr/>
              <a:t>14</a:t>
            </a:fld>
            <a:endParaRPr lang="en-AU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56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A8528D3-1972-9F48-9205-AD9595A63350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F4517-7046-3A47-8D8D-8AB1DA46E733}" type="slidenum">
              <a:rPr lang="en-AU"/>
              <a:pPr/>
              <a:t>15</a:t>
            </a:fld>
            <a:endParaRPr lang="en-AU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588F47-322F-7F46-AD87-BA3A22321586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34D3B-D222-D84D-AEC4-A678211F4849}" type="slidenum">
              <a:rPr lang="en-AU"/>
              <a:pPr/>
              <a:t>16</a:t>
            </a:fld>
            <a:endParaRPr lang="en-AU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375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BFCCB6-FC6D-8543-AD0A-4EFDA7E0599A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8710D-DA97-604E-861F-7D43CB500C38}" type="slidenum">
              <a:rPr lang="en-AU"/>
              <a:pPr/>
              <a:t>17</a:t>
            </a:fld>
            <a:endParaRPr lang="en-AU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04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CDE5B5-D08C-B64B-9104-5A88FE68DFF6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D987A-5D95-DF42-BB13-B26DC5CCBCEA}" type="slidenum">
              <a:rPr lang="en-AU"/>
              <a:pPr/>
              <a:t>18</a:t>
            </a:fld>
            <a:endParaRPr lang="en-AU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26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4EB696-812A-3C48-8AD0-C345050F15DC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F5012-EEA3-184F-8DA2-060CC621BDE0}" type="slidenum">
              <a:rPr lang="en-AU"/>
              <a:pPr/>
              <a:t>19</a:t>
            </a:fld>
            <a:endParaRPr lang="en-A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2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89936" tIns="44968" rIns="89936" bIns="44968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58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r>
              <a:rPr lang="en-US" dirty="0" smtClean="0"/>
              <a:t>Each instruction has identical latency!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44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9525" y="614363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94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597" tIns="47942" rIns="97597" bIns="4794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9125"/>
            <a:ext cx="4776787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871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84A8-8F2E-4349-A075-3319C28009C3}" type="slidenum">
              <a:rPr lang="en-AU"/>
              <a:pPr/>
              <a:t>23</a:t>
            </a:fld>
            <a:endParaRPr lang="en-AU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981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24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275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DC005-0863-424E-AD4E-E9456B986DF7}" type="slidenum">
              <a:rPr lang="en-AU"/>
              <a:pPr/>
              <a:t>25</a:t>
            </a:fld>
            <a:endParaRPr lang="en-A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using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as “time between completion</a:t>
            </a:r>
            <a:r>
              <a:rPr lang="en-US" baseline="0" dirty="0" smtClean="0"/>
              <a:t> of </a:t>
            </a:r>
            <a:r>
              <a:rPr lang="en-US" dirty="0" smtClean="0"/>
              <a:t>instructions.”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128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172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0A29-AEEE-FC40-BB80-748ECE9067B2}" type="slidenum">
              <a:rPr lang="en-AU"/>
              <a:pPr/>
              <a:t>30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23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D0913-1523-8D4B-8560-7E799E01DF39}" type="slidenum">
              <a:rPr lang="en-AU"/>
              <a:pPr/>
              <a:t>31</a:t>
            </a:fld>
            <a:endParaRPr lang="en-A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9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605" tIns="47946" rIns="97605" bIns="4794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619125"/>
            <a:ext cx="4778375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44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13D492-15EE-2347-9A73-376DDE456720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3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1.25 GHz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68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182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7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42" tIns="48521" rIns="97042" bIns="4852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551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081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140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Also: register bypassing</a:t>
            </a: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440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F5012-EEA3-184F-8DA2-060CC621BDE0}" type="slidenum">
              <a:rPr lang="en-AU"/>
              <a:pPr/>
              <a:t>38</a:t>
            </a:fld>
            <a:endParaRPr lang="en-A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530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Scan figure 4.54 on p.</a:t>
            </a:r>
            <a:r>
              <a:rPr lang="en-US" baseline="0" dirty="0" smtClean="0"/>
              <a:t> 368.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333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279" y="4564827"/>
            <a:ext cx="6298282" cy="4315956"/>
          </a:xfrm>
          <a:noFill/>
          <a:ln w="9525"/>
        </p:spPr>
        <p:txBody>
          <a:bodyPr lIns="95649" tIns="46985" rIns="95649" bIns="46985"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43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1" tIns="47536" rIns="95071" bIns="4753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654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1" tIns="47536" rIns="95071" bIns="47536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7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13D492-15EE-2347-9A73-376DDE456720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4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1.25 GHz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489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1" tIns="47536" rIns="95071" bIns="47536"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Micro processor without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Interlocked Pipe Stages</a:t>
            </a:r>
          </a:p>
          <a:p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1</a:t>
            </a:r>
            <a:r>
              <a:rPr lang="en-US" baseline="30000" dirty="0" smtClean="0">
                <a:latin typeface="Arial" pitchFamily="34" charset="0"/>
                <a:ea typeface="ＭＳ Ｐゴシック" pitchFamily="34" charset="-128"/>
              </a:rPr>
              <a:t>st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version of MIPS did just that!</a:t>
            </a:r>
          </a:p>
          <a:p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Version 2: added interlock: </a:t>
            </a:r>
            <a:r>
              <a:rPr lang="en-US" baseline="0" dirty="0" err="1" smtClean="0">
                <a:latin typeface="Arial" pitchFamily="34" charset="0"/>
                <a:ea typeface="ＭＳ Ｐゴシック" pitchFamily="34" charset="-128"/>
              </a:rPr>
              <a:t>noops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take space (in cache)</a:t>
            </a:r>
            <a:r>
              <a:rPr lang="is-IS" baseline="0" dirty="0" smtClean="0">
                <a:latin typeface="Arial" pitchFamily="34" charset="0"/>
                <a:ea typeface="ＭＳ Ｐゴシック" pitchFamily="34" charset="-128"/>
              </a:rPr>
              <a:t>…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562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4DF24-4FCB-9148-9F9E-F7987219468E}" type="slidenum">
              <a:rPr lang="en-AU"/>
              <a:pPr/>
              <a:t>44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124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45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32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20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24" tIns="46972" rIns="95624" bIns="4697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9520" y="618412"/>
            <a:ext cx="4851401" cy="358378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145918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9" y="4563195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813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20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24" tIns="46972" rIns="95624" bIns="4697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9520" y="618412"/>
            <a:ext cx="4851401" cy="358378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572377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9200" y="720090"/>
            <a:ext cx="4876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9367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1214" y="615077"/>
            <a:ext cx="4856480" cy="358711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6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869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20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24" tIns="46972" rIns="95624" bIns="4697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9520" y="618412"/>
            <a:ext cx="4851401" cy="358378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038734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0" y="4563196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1" tIns="47536" rIns="95071" bIns="4753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572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5 April, 2016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53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0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93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4363"/>
            <a:ext cx="4783137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31" y="4563199"/>
            <a:ext cx="6301588" cy="43175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033" tIns="48517" rIns="97033" bIns="4851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74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597" tIns="47942" rIns="97597" bIns="4794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38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9125"/>
            <a:ext cx="4776787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07522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5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6" y="4559915"/>
            <a:ext cx="6303242" cy="43208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597" tIns="47942" rIns="97597" bIns="4794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589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619125"/>
            <a:ext cx="4776787" cy="35829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6593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638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2931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en-US" smtClean="0"/>
              <a:t>2014-04-11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Spring 2014 --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htech.org/courses/ca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350" y="1635150"/>
            <a:ext cx="835025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110</a:t>
            </a:r>
            <a:br>
              <a:rPr lang="en-US" dirty="0" smtClean="0"/>
            </a:br>
            <a:r>
              <a:rPr lang="en-US" dirty="0" smtClean="0"/>
              <a:t>Computer Architecture </a:t>
            </a:r>
            <a:br>
              <a:rPr lang="en-US" dirty="0" smtClean="0"/>
            </a:br>
            <a:r>
              <a:rPr lang="en-US" dirty="0" smtClean="0"/>
              <a:t>Lecture 11: </a:t>
            </a:r>
            <a:br>
              <a:rPr lang="en-US" dirty="0" smtClean="0"/>
            </a:br>
            <a:r>
              <a:rPr lang="en-US" i="1" dirty="0"/>
              <a:t> </a:t>
            </a:r>
            <a:r>
              <a:rPr lang="en-US" i="1" dirty="0" smtClean="0">
                <a:latin typeface="Calibri" charset="0"/>
                <a:ea typeface="ＭＳ Ｐゴシック" charset="0"/>
                <a:cs typeface="ＭＳ Ｐゴシック" charset="0"/>
              </a:rPr>
              <a:t>Pipelining 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29" y="3886201"/>
            <a:ext cx="8817042" cy="224366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Instructor:</a:t>
            </a:r>
          </a:p>
          <a:p>
            <a:r>
              <a:rPr lang="en-US" b="1" dirty="0" smtClean="0"/>
              <a:t>Sören Schwertfeger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sz="3027" b="1" dirty="0" smtClean="0">
                <a:latin typeface="Courier"/>
                <a:cs typeface="Courier"/>
                <a:hlinkClick r:id="rId3"/>
              </a:rPr>
              <a:t>http://shtech.org/courses/ca/</a:t>
            </a:r>
            <a:endParaRPr lang="en-US" sz="3027" b="1" dirty="0" smtClean="0">
              <a:latin typeface="Courier"/>
              <a:cs typeface="Courier"/>
            </a:endParaRPr>
          </a:p>
          <a:p>
            <a:endParaRPr lang="en-US" sz="3027" b="1" dirty="0">
              <a:latin typeface="Courier"/>
              <a:cs typeface="Courier"/>
            </a:endParaRPr>
          </a:p>
          <a:p>
            <a:r>
              <a:rPr lang="en-US" sz="3027" b="1" dirty="0" smtClean="0">
                <a:latin typeface="Courier"/>
                <a:cs typeface="Courier"/>
              </a:rPr>
              <a:t>School of Information Science and Technology SIST</a:t>
            </a:r>
          </a:p>
          <a:p>
            <a:endParaRPr lang="en-US" sz="3027" b="1" dirty="0">
              <a:latin typeface="Courier"/>
              <a:cs typeface="Courier"/>
            </a:endParaRPr>
          </a:p>
          <a:p>
            <a:r>
              <a:rPr lang="en-US" sz="3027" b="1" dirty="0" smtClean="0">
                <a:latin typeface="Courier"/>
                <a:cs typeface="Courier"/>
              </a:rPr>
              <a:t>ShanghaiTech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AutoShape 2" descr="JohnW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JohnW.png"/>
          <p:cNvSpPr>
            <a:spLocks noChangeAspect="1" noChangeArrowheads="1"/>
          </p:cNvSpPr>
          <p:nvPr/>
        </p:nvSpPr>
        <p:spPr bwMode="auto">
          <a:xfrm>
            <a:off x="-1286054" y="7937"/>
            <a:ext cx="1898829" cy="189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53954" y="6129868"/>
            <a:ext cx="8817042" cy="409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 smtClean="0">
                <a:solidFill>
                  <a:schemeClr val="tx1"/>
                </a:solidFill>
                <a:latin typeface="Courier"/>
                <a:cs typeface="Courier"/>
              </a:rPr>
              <a:t>Slides based on UC Berkley's CS61C</a:t>
            </a:r>
          </a:p>
        </p:txBody>
      </p:sp>
    </p:spTree>
    <p:extLst>
      <p:ext uri="{BB962C8B-B14F-4D97-AF65-F5344CB8AC3E}">
        <p14:creationId xmlns:p14="http://schemas.microsoft.com/office/powerpoint/2010/main" val="5636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606925"/>
          </a:xfrm>
        </p:spPr>
        <p:txBody>
          <a:bodyPr>
            <a:normAutofit lnSpcReduction="10000"/>
          </a:bodyPr>
          <a:lstStyle/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1) </a:t>
            </a:r>
            <a:r>
              <a:rPr lang="en-US" u="sng" dirty="0" err="1">
                <a:solidFill>
                  <a:schemeClr val="accent1"/>
                </a:solidFill>
              </a:rPr>
              <a:t>IFtch</a:t>
            </a:r>
            <a:r>
              <a:rPr lang="en-US" dirty="0"/>
              <a:t>: </a:t>
            </a:r>
            <a:r>
              <a:rPr lang="en-US" u="sng" dirty="0"/>
              <a:t>I</a:t>
            </a:r>
            <a:r>
              <a:rPr lang="en-US" dirty="0"/>
              <a:t>nstruction </a:t>
            </a:r>
            <a:r>
              <a:rPr lang="en-US" u="sng" dirty="0"/>
              <a:t>F</a:t>
            </a:r>
            <a:r>
              <a:rPr lang="en-US" dirty="0"/>
              <a:t>e</a:t>
            </a:r>
            <a:r>
              <a:rPr lang="en-US" u="sng" dirty="0"/>
              <a:t>tch</a:t>
            </a:r>
            <a:r>
              <a:rPr lang="en-US" dirty="0"/>
              <a:t>, Increment PC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2) </a:t>
            </a:r>
            <a:r>
              <a:rPr lang="en-US" u="sng" dirty="0" err="1">
                <a:solidFill>
                  <a:schemeClr val="accent1"/>
                </a:solidFill>
              </a:rPr>
              <a:t>Dcd</a:t>
            </a:r>
            <a:r>
              <a:rPr lang="en-US" dirty="0"/>
              <a:t>: </a:t>
            </a:r>
            <a:r>
              <a:rPr lang="en-US" sz="3100" dirty="0"/>
              <a:t>Instruction </a:t>
            </a:r>
            <a:r>
              <a:rPr lang="en-US" sz="3100" u="sng" dirty="0"/>
              <a:t>D</a:t>
            </a:r>
            <a:r>
              <a:rPr lang="en-US" sz="3100" dirty="0"/>
              <a:t>e</a:t>
            </a:r>
            <a:r>
              <a:rPr lang="en-US" sz="3100" u="sng" dirty="0"/>
              <a:t>c</a:t>
            </a:r>
            <a:r>
              <a:rPr lang="en-US" sz="3100" dirty="0"/>
              <a:t>o</a:t>
            </a:r>
            <a:r>
              <a:rPr lang="en-US" sz="3100" u="sng" dirty="0"/>
              <a:t>d</a:t>
            </a:r>
            <a:r>
              <a:rPr lang="en-US" sz="3100" dirty="0"/>
              <a:t>e, Read Registers</a:t>
            </a:r>
            <a:endParaRPr lang="en-US" dirty="0"/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3) </a:t>
            </a:r>
            <a:r>
              <a:rPr lang="en-US" u="sng" dirty="0">
                <a:solidFill>
                  <a:schemeClr val="accent1"/>
                </a:solidFill>
              </a:rPr>
              <a:t>Exec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Mem</a:t>
            </a:r>
            <a:r>
              <a:rPr lang="en-US" dirty="0"/>
              <a:t>-ref:	Calculate Address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Arith</a:t>
            </a:r>
            <a:r>
              <a:rPr lang="en-US" dirty="0"/>
              <a:t>-log: Perform Operation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4) </a:t>
            </a:r>
            <a:r>
              <a:rPr lang="en-US" u="sng" dirty="0" err="1">
                <a:solidFill>
                  <a:schemeClr val="accent1"/>
                </a:solidFill>
              </a:rPr>
              <a:t>Mem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smtClean="0"/>
              <a:t>Load: Read </a:t>
            </a:r>
            <a:r>
              <a:rPr lang="en-US" dirty="0"/>
              <a:t>Data from Memory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smtClean="0"/>
              <a:t>Store: Write </a:t>
            </a:r>
            <a:r>
              <a:rPr lang="en-US" dirty="0"/>
              <a:t>Data to Memory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5) </a:t>
            </a:r>
            <a:r>
              <a:rPr lang="en-US" u="sng" dirty="0">
                <a:solidFill>
                  <a:schemeClr val="accent1"/>
                </a:solidFill>
              </a:rPr>
              <a:t>WB</a:t>
            </a:r>
            <a:r>
              <a:rPr lang="en-US" dirty="0"/>
              <a:t>: </a:t>
            </a:r>
            <a:r>
              <a:rPr lang="en-US" u="sng" dirty="0"/>
              <a:t>W</a:t>
            </a:r>
            <a:r>
              <a:rPr lang="en-US" dirty="0"/>
              <a:t>rite Data </a:t>
            </a:r>
            <a:r>
              <a:rPr lang="en-US" u="sng" dirty="0"/>
              <a:t>B</a:t>
            </a:r>
            <a:r>
              <a:rPr lang="en-US" dirty="0"/>
              <a:t>ack to Register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Execution Steps in MIPS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22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57200" y="1271905"/>
            <a:ext cx="7391400" cy="2927350"/>
            <a:chOff x="288" y="432"/>
            <a:chExt cx="4656" cy="1844"/>
          </a:xfrm>
        </p:grpSpPr>
        <p:sp>
          <p:nvSpPr>
            <p:cNvPr id="2731057" name="Text Box 49"/>
            <p:cNvSpPr txBox="1">
              <a:spLocks noChangeArrowheads="1"/>
            </p:cNvSpPr>
            <p:nvPr/>
          </p:nvSpPr>
          <p:spPr bwMode="auto">
            <a:xfrm rot="-5400000">
              <a:off x="495" y="1017"/>
              <a:ext cx="3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PC</a:t>
              </a:r>
            </a:p>
          </p:txBody>
        </p:sp>
        <p:sp>
          <p:nvSpPr>
            <p:cNvPr id="2731058" name="Rectangle 50"/>
            <p:cNvSpPr>
              <a:spLocks noChangeArrowheads="1"/>
            </p:cNvSpPr>
            <p:nvPr/>
          </p:nvSpPr>
          <p:spPr bwMode="auto">
            <a:xfrm>
              <a:off x="528" y="768"/>
              <a:ext cx="240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9" name="Rectangle 51"/>
            <p:cNvSpPr>
              <a:spLocks noChangeArrowheads="1"/>
            </p:cNvSpPr>
            <p:nvPr/>
          </p:nvSpPr>
          <p:spPr bwMode="auto">
            <a:xfrm rot="-5400000">
              <a:off x="960" y="960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60" name="AutoShape 52"/>
            <p:cNvSpPr>
              <a:spLocks noChangeArrowheads="1"/>
            </p:cNvSpPr>
            <p:nvPr/>
          </p:nvSpPr>
          <p:spPr bwMode="auto">
            <a:xfrm>
              <a:off x="912" y="1670"/>
              <a:ext cx="231" cy="34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2731061" name="Line 53"/>
            <p:cNvSpPr>
              <a:spLocks noChangeShapeType="1"/>
            </p:cNvSpPr>
            <p:nvPr/>
          </p:nvSpPr>
          <p:spPr bwMode="auto">
            <a:xfrm>
              <a:off x="768" y="115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2" name="Rectangle 54"/>
            <p:cNvSpPr>
              <a:spLocks noChangeArrowheads="1"/>
            </p:cNvSpPr>
            <p:nvPr/>
          </p:nvSpPr>
          <p:spPr bwMode="auto">
            <a:xfrm>
              <a:off x="2256" y="768"/>
              <a:ext cx="624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3" name="Line 55"/>
            <p:cNvSpPr>
              <a:spLocks noChangeShapeType="1"/>
            </p:cNvSpPr>
            <p:nvPr/>
          </p:nvSpPr>
          <p:spPr bwMode="auto">
            <a:xfrm>
              <a:off x="1920" y="10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4" name="Line 56"/>
            <p:cNvSpPr>
              <a:spLocks noChangeShapeType="1"/>
            </p:cNvSpPr>
            <p:nvPr/>
          </p:nvSpPr>
          <p:spPr bwMode="auto">
            <a:xfrm>
              <a:off x="1920" y="129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5" name="Line 57"/>
            <p:cNvSpPr>
              <a:spLocks noChangeShapeType="1"/>
            </p:cNvSpPr>
            <p:nvPr/>
          </p:nvSpPr>
          <p:spPr bwMode="auto">
            <a:xfrm>
              <a:off x="1920" y="14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6" name="Text Box 58"/>
            <p:cNvSpPr txBox="1">
              <a:spLocks noChangeArrowheads="1"/>
            </p:cNvSpPr>
            <p:nvPr/>
          </p:nvSpPr>
          <p:spPr bwMode="auto">
            <a:xfrm>
              <a:off x="1911" y="1238"/>
              <a:ext cx="21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rt</a:t>
              </a:r>
            </a:p>
          </p:txBody>
        </p:sp>
        <p:sp>
          <p:nvSpPr>
            <p:cNvPr id="2731067" name="Text Box 59"/>
            <p:cNvSpPr txBox="1">
              <a:spLocks noChangeArrowheads="1"/>
            </p:cNvSpPr>
            <p:nvPr/>
          </p:nvSpPr>
          <p:spPr bwMode="auto">
            <a:xfrm>
              <a:off x="1883" y="1046"/>
              <a:ext cx="249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rs</a:t>
              </a:r>
            </a:p>
          </p:txBody>
        </p:sp>
        <p:sp>
          <p:nvSpPr>
            <p:cNvPr id="2731068" name="Text Box 60"/>
            <p:cNvSpPr txBox="1">
              <a:spLocks noChangeArrowheads="1"/>
            </p:cNvSpPr>
            <p:nvPr/>
          </p:nvSpPr>
          <p:spPr bwMode="auto">
            <a:xfrm>
              <a:off x="1892" y="806"/>
              <a:ext cx="25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sp>
          <p:nvSpPr>
            <p:cNvPr id="2731069" name="Text Box 61"/>
            <p:cNvSpPr txBox="1">
              <a:spLocks noChangeArrowheads="1"/>
            </p:cNvSpPr>
            <p:nvPr/>
          </p:nvSpPr>
          <p:spPr bwMode="auto">
            <a:xfrm rot="-5400000">
              <a:off x="2182" y="966"/>
              <a:ext cx="73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registers</a:t>
              </a:r>
            </a:p>
          </p:txBody>
        </p:sp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3312" y="806"/>
              <a:ext cx="768" cy="960"/>
              <a:chOff x="3648" y="1348"/>
              <a:chExt cx="768" cy="960"/>
            </a:xfrm>
          </p:grpSpPr>
          <p:sp>
            <p:nvSpPr>
              <p:cNvPr id="2731071" name="Text Box 63"/>
              <p:cNvSpPr txBox="1">
                <a:spLocks noChangeArrowheads="1"/>
              </p:cNvSpPr>
              <p:nvPr/>
            </p:nvSpPr>
            <p:spPr bwMode="auto">
              <a:xfrm>
                <a:off x="3722" y="1699"/>
                <a:ext cx="42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ALU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731072" name="Freeform 64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8" y="192"/>
                  </a:cxn>
                  <a:cxn ang="0">
                    <a:pos x="528" y="672"/>
                  </a:cxn>
                  <a:cxn ang="0">
                    <a:pos x="0" y="960"/>
                  </a:cxn>
                  <a:cxn ang="0">
                    <a:pos x="0" y="528"/>
                  </a:cxn>
                  <a:cxn ang="0">
                    <a:pos x="48" y="480"/>
                  </a:cxn>
                  <a:cxn ang="0">
                    <a:pos x="0" y="432"/>
                  </a:cxn>
                  <a:cxn ang="0">
                    <a:pos x="0" y="0"/>
                  </a:cxn>
                </a:cxnLst>
                <a:rect l="0" t="0" r="r" b="b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73" name="Line 65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1074" name="Line 66"/>
            <p:cNvSpPr>
              <a:spLocks noChangeShapeType="1"/>
            </p:cNvSpPr>
            <p:nvPr/>
          </p:nvSpPr>
          <p:spPr bwMode="auto">
            <a:xfrm>
              <a:off x="2880" y="148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5" name="Line 67"/>
            <p:cNvSpPr>
              <a:spLocks noChangeShapeType="1"/>
            </p:cNvSpPr>
            <p:nvPr/>
          </p:nvSpPr>
          <p:spPr bwMode="auto">
            <a:xfrm>
              <a:off x="1901" y="1709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6" name="Line 68"/>
            <p:cNvSpPr>
              <a:spLocks noChangeShapeType="1"/>
            </p:cNvSpPr>
            <p:nvPr/>
          </p:nvSpPr>
          <p:spPr bwMode="auto">
            <a:xfrm>
              <a:off x="2880" y="975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7" name="Rectangle 69"/>
            <p:cNvSpPr>
              <a:spLocks noChangeArrowheads="1"/>
            </p:cNvSpPr>
            <p:nvPr/>
          </p:nvSpPr>
          <p:spPr bwMode="auto">
            <a:xfrm rot="-5400000">
              <a:off x="3792" y="1056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78" name="Line 70"/>
            <p:cNvSpPr>
              <a:spLocks noChangeShapeType="1"/>
            </p:cNvSpPr>
            <p:nvPr/>
          </p:nvSpPr>
          <p:spPr bwMode="auto">
            <a:xfrm>
              <a:off x="3024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9" name="Line 71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0" name="Line 72"/>
            <p:cNvSpPr>
              <a:spLocks noChangeShapeType="1"/>
            </p:cNvSpPr>
            <p:nvPr/>
          </p:nvSpPr>
          <p:spPr bwMode="auto">
            <a:xfrm>
              <a:off x="3024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1" name="Line 73"/>
            <p:cNvSpPr>
              <a:spLocks noChangeShapeType="1"/>
            </p:cNvSpPr>
            <p:nvPr/>
          </p:nvSpPr>
          <p:spPr bwMode="auto">
            <a:xfrm>
              <a:off x="4752" y="123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2" name="Line 74"/>
            <p:cNvSpPr>
              <a:spLocks noChangeShapeType="1"/>
            </p:cNvSpPr>
            <p:nvPr/>
          </p:nvSpPr>
          <p:spPr bwMode="auto">
            <a:xfrm flipV="1">
              <a:off x="4944" y="432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3" name="Line 75"/>
            <p:cNvSpPr>
              <a:spLocks noChangeShapeType="1"/>
            </p:cNvSpPr>
            <p:nvPr/>
          </p:nvSpPr>
          <p:spPr bwMode="auto">
            <a:xfrm flipH="1">
              <a:off x="2422" y="432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4" name="Line 76"/>
            <p:cNvSpPr>
              <a:spLocks noChangeShapeType="1"/>
            </p:cNvSpPr>
            <p:nvPr/>
          </p:nvSpPr>
          <p:spPr bwMode="auto">
            <a:xfrm>
              <a:off x="2422" y="43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5" name="Text Box 77"/>
            <p:cNvSpPr txBox="1">
              <a:spLocks noChangeArrowheads="1"/>
            </p:cNvSpPr>
            <p:nvPr/>
          </p:nvSpPr>
          <p:spPr bwMode="auto">
            <a:xfrm>
              <a:off x="1892" y="1680"/>
              <a:ext cx="41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2731086" name="Line 78"/>
            <p:cNvSpPr>
              <a:spLocks noChangeShapeType="1"/>
            </p:cNvSpPr>
            <p:nvPr/>
          </p:nvSpPr>
          <p:spPr bwMode="auto">
            <a:xfrm>
              <a:off x="1008" y="115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7" name="AutoShape 79"/>
            <p:cNvSpPr>
              <a:spLocks noChangeArrowheads="1"/>
            </p:cNvSpPr>
            <p:nvPr/>
          </p:nvSpPr>
          <p:spPr bwMode="auto">
            <a:xfrm>
              <a:off x="528" y="1766"/>
              <a:ext cx="240" cy="51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8" name="Line 80"/>
            <p:cNvSpPr>
              <a:spLocks noChangeShapeType="1"/>
            </p:cNvSpPr>
            <p:nvPr/>
          </p:nvSpPr>
          <p:spPr bwMode="auto">
            <a:xfrm flipH="1">
              <a:off x="768" y="190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9" name="Line 81"/>
            <p:cNvSpPr>
              <a:spLocks noChangeShapeType="1"/>
            </p:cNvSpPr>
            <p:nvPr/>
          </p:nvSpPr>
          <p:spPr bwMode="auto">
            <a:xfrm>
              <a:off x="2310" y="1709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0" name="Line 82"/>
            <p:cNvSpPr>
              <a:spLocks noChangeShapeType="1"/>
            </p:cNvSpPr>
            <p:nvPr/>
          </p:nvSpPr>
          <p:spPr bwMode="auto">
            <a:xfrm flipH="1">
              <a:off x="768" y="2132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1" name="Line 83"/>
            <p:cNvSpPr>
              <a:spLocks noChangeShapeType="1"/>
            </p:cNvSpPr>
            <p:nvPr/>
          </p:nvSpPr>
          <p:spPr bwMode="auto">
            <a:xfrm flipH="1">
              <a:off x="288" y="20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2" name="Line 84"/>
            <p:cNvSpPr>
              <a:spLocks noChangeShapeType="1"/>
            </p:cNvSpPr>
            <p:nvPr/>
          </p:nvSpPr>
          <p:spPr bwMode="auto">
            <a:xfrm flipV="1">
              <a:off x="288" y="1152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3" name="Line 85"/>
            <p:cNvSpPr>
              <a:spLocks noChangeShapeType="1"/>
            </p:cNvSpPr>
            <p:nvPr/>
          </p:nvSpPr>
          <p:spPr bwMode="auto">
            <a:xfrm>
              <a:off x="288" y="115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1096" name="Text Box 88"/>
          <p:cNvSpPr txBox="1">
            <a:spLocks noChangeArrowheads="1"/>
          </p:cNvSpPr>
          <p:nvPr/>
        </p:nvSpPr>
        <p:spPr bwMode="auto">
          <a:xfrm>
            <a:off x="1293807" y="4137343"/>
            <a:ext cx="1638257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1. Instruction</a:t>
            </a:r>
          </a:p>
          <a:p>
            <a:pPr algn="ctr"/>
            <a:r>
              <a:rPr lang="en-US" sz="2000">
                <a:solidFill>
                  <a:schemeClr val="accent2"/>
                </a:solidFill>
              </a:rPr>
              <a:t>Fetch</a:t>
            </a:r>
          </a:p>
        </p:txBody>
      </p:sp>
      <p:sp>
        <p:nvSpPr>
          <p:cNvPr id="2731097" name="Line 89"/>
          <p:cNvSpPr>
            <a:spLocks noChangeShapeType="1"/>
          </p:cNvSpPr>
          <p:nvPr/>
        </p:nvSpPr>
        <p:spPr bwMode="auto">
          <a:xfrm>
            <a:off x="1236133" y="4137343"/>
            <a:ext cx="2027761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098" name="Text Box 90"/>
          <p:cNvSpPr txBox="1">
            <a:spLocks noChangeArrowheads="1"/>
          </p:cNvSpPr>
          <p:nvPr/>
        </p:nvSpPr>
        <p:spPr bwMode="auto">
          <a:xfrm>
            <a:off x="2954866" y="3862705"/>
            <a:ext cx="2286000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>
              <a:solidFill>
                <a:schemeClr val="accent2"/>
              </a:solidFill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2. Decode/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    Register Read</a:t>
            </a:r>
          </a:p>
        </p:txBody>
      </p:sp>
      <p:sp>
        <p:nvSpPr>
          <p:cNvPr id="2731099" name="Line 91"/>
          <p:cNvSpPr>
            <a:spLocks noChangeShapeType="1"/>
          </p:cNvSpPr>
          <p:nvPr/>
        </p:nvSpPr>
        <p:spPr bwMode="auto">
          <a:xfrm>
            <a:off x="3505200" y="4132580"/>
            <a:ext cx="138112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1" name="Text Box 93"/>
          <p:cNvSpPr txBox="1">
            <a:spLocks noChangeArrowheads="1"/>
          </p:cNvSpPr>
          <p:nvPr/>
        </p:nvSpPr>
        <p:spPr bwMode="auto">
          <a:xfrm>
            <a:off x="4890029" y="4277043"/>
            <a:ext cx="1384092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3. Execute</a:t>
            </a:r>
          </a:p>
        </p:txBody>
      </p:sp>
      <p:sp>
        <p:nvSpPr>
          <p:cNvPr id="2731102" name="Line 94"/>
          <p:cNvSpPr>
            <a:spLocks noChangeShapeType="1"/>
          </p:cNvSpPr>
          <p:nvPr/>
        </p:nvSpPr>
        <p:spPr bwMode="auto">
          <a:xfrm>
            <a:off x="5079832" y="4124643"/>
            <a:ext cx="1083901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4" name="Text Box 96"/>
          <p:cNvSpPr txBox="1">
            <a:spLocks noChangeArrowheads="1"/>
          </p:cNvSpPr>
          <p:nvPr/>
        </p:nvSpPr>
        <p:spPr bwMode="auto">
          <a:xfrm>
            <a:off x="6237288" y="4277043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4. Memory</a:t>
            </a:r>
          </a:p>
        </p:txBody>
      </p:sp>
      <p:sp>
        <p:nvSpPr>
          <p:cNvPr id="2731105" name="Line 97"/>
          <p:cNvSpPr>
            <a:spLocks noChangeShapeType="1"/>
          </p:cNvSpPr>
          <p:nvPr/>
        </p:nvSpPr>
        <p:spPr bwMode="auto">
          <a:xfrm flipV="1">
            <a:off x="6383867" y="4115647"/>
            <a:ext cx="1236133" cy="899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7" name="Text Box 99"/>
          <p:cNvSpPr txBox="1">
            <a:spLocks noChangeArrowheads="1"/>
          </p:cNvSpPr>
          <p:nvPr/>
        </p:nvSpPr>
        <p:spPr bwMode="auto">
          <a:xfrm>
            <a:off x="7672388" y="4124643"/>
            <a:ext cx="1058821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</a:rPr>
              <a:t>5. Write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Back</a:t>
            </a:r>
          </a:p>
        </p:txBody>
      </p:sp>
      <p:sp>
        <p:nvSpPr>
          <p:cNvPr id="2731108" name="Line 100"/>
          <p:cNvSpPr>
            <a:spLocks noChangeShapeType="1"/>
          </p:cNvSpPr>
          <p:nvPr/>
        </p:nvSpPr>
        <p:spPr bwMode="auto">
          <a:xfrm>
            <a:off x="7874000" y="4115647"/>
            <a:ext cx="844550" cy="899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Title 100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049867"/>
          </a:xfrm>
        </p:spPr>
        <p:txBody>
          <a:bodyPr/>
          <a:lstStyle/>
          <a:p>
            <a:r>
              <a:rPr lang="en-US" dirty="0" smtClean="0"/>
              <a:t>Single Cycle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42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57200" y="1279525"/>
            <a:ext cx="7391400" cy="2927350"/>
            <a:chOff x="288" y="432"/>
            <a:chExt cx="4656" cy="1844"/>
          </a:xfrm>
        </p:grpSpPr>
        <p:sp>
          <p:nvSpPr>
            <p:cNvPr id="2731057" name="Text Box 49"/>
            <p:cNvSpPr txBox="1">
              <a:spLocks noChangeArrowheads="1"/>
            </p:cNvSpPr>
            <p:nvPr/>
          </p:nvSpPr>
          <p:spPr bwMode="auto">
            <a:xfrm rot="-5400000">
              <a:off x="495" y="1017"/>
              <a:ext cx="3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PC</a:t>
              </a:r>
            </a:p>
          </p:txBody>
        </p:sp>
        <p:sp>
          <p:nvSpPr>
            <p:cNvPr id="2731058" name="Rectangle 50"/>
            <p:cNvSpPr>
              <a:spLocks noChangeArrowheads="1"/>
            </p:cNvSpPr>
            <p:nvPr/>
          </p:nvSpPr>
          <p:spPr bwMode="auto">
            <a:xfrm>
              <a:off x="528" y="768"/>
              <a:ext cx="240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9" name="Rectangle 51"/>
            <p:cNvSpPr>
              <a:spLocks noChangeArrowheads="1"/>
            </p:cNvSpPr>
            <p:nvPr/>
          </p:nvSpPr>
          <p:spPr bwMode="auto">
            <a:xfrm rot="-5400000">
              <a:off x="960" y="960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60" name="AutoShape 52"/>
            <p:cNvSpPr>
              <a:spLocks noChangeArrowheads="1"/>
            </p:cNvSpPr>
            <p:nvPr/>
          </p:nvSpPr>
          <p:spPr bwMode="auto">
            <a:xfrm>
              <a:off x="912" y="1670"/>
              <a:ext cx="231" cy="34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2731061" name="Line 53"/>
            <p:cNvSpPr>
              <a:spLocks noChangeShapeType="1"/>
            </p:cNvSpPr>
            <p:nvPr/>
          </p:nvSpPr>
          <p:spPr bwMode="auto">
            <a:xfrm>
              <a:off x="768" y="115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2" name="Rectangle 54"/>
            <p:cNvSpPr>
              <a:spLocks noChangeArrowheads="1"/>
            </p:cNvSpPr>
            <p:nvPr/>
          </p:nvSpPr>
          <p:spPr bwMode="auto">
            <a:xfrm>
              <a:off x="2256" y="768"/>
              <a:ext cx="624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3" name="Line 55"/>
            <p:cNvSpPr>
              <a:spLocks noChangeShapeType="1"/>
            </p:cNvSpPr>
            <p:nvPr/>
          </p:nvSpPr>
          <p:spPr bwMode="auto">
            <a:xfrm>
              <a:off x="1920" y="10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4" name="Line 56"/>
            <p:cNvSpPr>
              <a:spLocks noChangeShapeType="1"/>
            </p:cNvSpPr>
            <p:nvPr/>
          </p:nvSpPr>
          <p:spPr bwMode="auto">
            <a:xfrm>
              <a:off x="1920" y="129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5" name="Line 57"/>
            <p:cNvSpPr>
              <a:spLocks noChangeShapeType="1"/>
            </p:cNvSpPr>
            <p:nvPr/>
          </p:nvSpPr>
          <p:spPr bwMode="auto">
            <a:xfrm>
              <a:off x="1920" y="14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6" name="Text Box 58"/>
            <p:cNvSpPr txBox="1">
              <a:spLocks noChangeArrowheads="1"/>
            </p:cNvSpPr>
            <p:nvPr/>
          </p:nvSpPr>
          <p:spPr bwMode="auto">
            <a:xfrm>
              <a:off x="1911" y="1238"/>
              <a:ext cx="21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rt</a:t>
              </a:r>
            </a:p>
          </p:txBody>
        </p:sp>
        <p:sp>
          <p:nvSpPr>
            <p:cNvPr id="2731067" name="Text Box 59"/>
            <p:cNvSpPr txBox="1">
              <a:spLocks noChangeArrowheads="1"/>
            </p:cNvSpPr>
            <p:nvPr/>
          </p:nvSpPr>
          <p:spPr bwMode="auto">
            <a:xfrm>
              <a:off x="1883" y="1046"/>
              <a:ext cx="249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rs</a:t>
              </a:r>
            </a:p>
          </p:txBody>
        </p:sp>
        <p:sp>
          <p:nvSpPr>
            <p:cNvPr id="2731068" name="Text Box 60"/>
            <p:cNvSpPr txBox="1">
              <a:spLocks noChangeArrowheads="1"/>
            </p:cNvSpPr>
            <p:nvPr/>
          </p:nvSpPr>
          <p:spPr bwMode="auto">
            <a:xfrm>
              <a:off x="1892" y="806"/>
              <a:ext cx="25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sp>
          <p:nvSpPr>
            <p:cNvPr id="2731069" name="Text Box 61"/>
            <p:cNvSpPr txBox="1">
              <a:spLocks noChangeArrowheads="1"/>
            </p:cNvSpPr>
            <p:nvPr/>
          </p:nvSpPr>
          <p:spPr bwMode="auto">
            <a:xfrm rot="-5400000">
              <a:off x="2182" y="966"/>
              <a:ext cx="73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registers</a:t>
              </a:r>
            </a:p>
          </p:txBody>
        </p:sp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3312" y="806"/>
              <a:ext cx="768" cy="960"/>
              <a:chOff x="3648" y="1348"/>
              <a:chExt cx="768" cy="960"/>
            </a:xfrm>
          </p:grpSpPr>
          <p:sp>
            <p:nvSpPr>
              <p:cNvPr id="2731071" name="Text Box 63"/>
              <p:cNvSpPr txBox="1">
                <a:spLocks noChangeArrowheads="1"/>
              </p:cNvSpPr>
              <p:nvPr/>
            </p:nvSpPr>
            <p:spPr bwMode="auto">
              <a:xfrm>
                <a:off x="3722" y="1699"/>
                <a:ext cx="42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ALU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731072" name="Freeform 64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8" y="192"/>
                  </a:cxn>
                  <a:cxn ang="0">
                    <a:pos x="528" y="672"/>
                  </a:cxn>
                  <a:cxn ang="0">
                    <a:pos x="0" y="960"/>
                  </a:cxn>
                  <a:cxn ang="0">
                    <a:pos x="0" y="528"/>
                  </a:cxn>
                  <a:cxn ang="0">
                    <a:pos x="48" y="480"/>
                  </a:cxn>
                  <a:cxn ang="0">
                    <a:pos x="0" y="432"/>
                  </a:cxn>
                  <a:cxn ang="0">
                    <a:pos x="0" y="0"/>
                  </a:cxn>
                </a:cxnLst>
                <a:rect l="0" t="0" r="r" b="b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73" name="Line 65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1074" name="Line 66"/>
            <p:cNvSpPr>
              <a:spLocks noChangeShapeType="1"/>
            </p:cNvSpPr>
            <p:nvPr/>
          </p:nvSpPr>
          <p:spPr bwMode="auto">
            <a:xfrm>
              <a:off x="2880" y="148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5" name="Line 67"/>
            <p:cNvSpPr>
              <a:spLocks noChangeShapeType="1"/>
            </p:cNvSpPr>
            <p:nvPr/>
          </p:nvSpPr>
          <p:spPr bwMode="auto">
            <a:xfrm>
              <a:off x="1901" y="1709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6" name="Line 68"/>
            <p:cNvSpPr>
              <a:spLocks noChangeShapeType="1"/>
            </p:cNvSpPr>
            <p:nvPr/>
          </p:nvSpPr>
          <p:spPr bwMode="auto">
            <a:xfrm>
              <a:off x="2880" y="975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7" name="Rectangle 69"/>
            <p:cNvSpPr>
              <a:spLocks noChangeArrowheads="1"/>
            </p:cNvSpPr>
            <p:nvPr/>
          </p:nvSpPr>
          <p:spPr bwMode="auto">
            <a:xfrm rot="-5400000">
              <a:off x="3792" y="1056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78" name="Line 70"/>
            <p:cNvSpPr>
              <a:spLocks noChangeShapeType="1"/>
            </p:cNvSpPr>
            <p:nvPr/>
          </p:nvSpPr>
          <p:spPr bwMode="auto">
            <a:xfrm>
              <a:off x="3024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9" name="Line 71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0" name="Line 72"/>
            <p:cNvSpPr>
              <a:spLocks noChangeShapeType="1"/>
            </p:cNvSpPr>
            <p:nvPr/>
          </p:nvSpPr>
          <p:spPr bwMode="auto">
            <a:xfrm>
              <a:off x="3024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1" name="Line 73"/>
            <p:cNvSpPr>
              <a:spLocks noChangeShapeType="1"/>
            </p:cNvSpPr>
            <p:nvPr/>
          </p:nvSpPr>
          <p:spPr bwMode="auto">
            <a:xfrm>
              <a:off x="4752" y="123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2" name="Line 74"/>
            <p:cNvSpPr>
              <a:spLocks noChangeShapeType="1"/>
            </p:cNvSpPr>
            <p:nvPr/>
          </p:nvSpPr>
          <p:spPr bwMode="auto">
            <a:xfrm flipV="1">
              <a:off x="4944" y="432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3" name="Line 75"/>
            <p:cNvSpPr>
              <a:spLocks noChangeShapeType="1"/>
            </p:cNvSpPr>
            <p:nvPr/>
          </p:nvSpPr>
          <p:spPr bwMode="auto">
            <a:xfrm flipH="1">
              <a:off x="2422" y="432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4" name="Line 76"/>
            <p:cNvSpPr>
              <a:spLocks noChangeShapeType="1"/>
            </p:cNvSpPr>
            <p:nvPr/>
          </p:nvSpPr>
          <p:spPr bwMode="auto">
            <a:xfrm>
              <a:off x="2422" y="43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5" name="Text Box 77"/>
            <p:cNvSpPr txBox="1">
              <a:spLocks noChangeArrowheads="1"/>
            </p:cNvSpPr>
            <p:nvPr/>
          </p:nvSpPr>
          <p:spPr bwMode="auto">
            <a:xfrm>
              <a:off x="1892" y="1680"/>
              <a:ext cx="41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2731086" name="Line 78"/>
            <p:cNvSpPr>
              <a:spLocks noChangeShapeType="1"/>
            </p:cNvSpPr>
            <p:nvPr/>
          </p:nvSpPr>
          <p:spPr bwMode="auto">
            <a:xfrm>
              <a:off x="1008" y="115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7" name="AutoShape 79"/>
            <p:cNvSpPr>
              <a:spLocks noChangeArrowheads="1"/>
            </p:cNvSpPr>
            <p:nvPr/>
          </p:nvSpPr>
          <p:spPr bwMode="auto">
            <a:xfrm>
              <a:off x="528" y="1766"/>
              <a:ext cx="240" cy="51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8" name="Line 80"/>
            <p:cNvSpPr>
              <a:spLocks noChangeShapeType="1"/>
            </p:cNvSpPr>
            <p:nvPr/>
          </p:nvSpPr>
          <p:spPr bwMode="auto">
            <a:xfrm flipH="1">
              <a:off x="768" y="190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9" name="Line 81"/>
            <p:cNvSpPr>
              <a:spLocks noChangeShapeType="1"/>
            </p:cNvSpPr>
            <p:nvPr/>
          </p:nvSpPr>
          <p:spPr bwMode="auto">
            <a:xfrm>
              <a:off x="2310" y="1709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0" name="Line 82"/>
            <p:cNvSpPr>
              <a:spLocks noChangeShapeType="1"/>
            </p:cNvSpPr>
            <p:nvPr/>
          </p:nvSpPr>
          <p:spPr bwMode="auto">
            <a:xfrm flipH="1">
              <a:off x="768" y="2132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1" name="Line 83"/>
            <p:cNvSpPr>
              <a:spLocks noChangeShapeType="1"/>
            </p:cNvSpPr>
            <p:nvPr/>
          </p:nvSpPr>
          <p:spPr bwMode="auto">
            <a:xfrm flipH="1">
              <a:off x="288" y="20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2" name="Line 84"/>
            <p:cNvSpPr>
              <a:spLocks noChangeShapeType="1"/>
            </p:cNvSpPr>
            <p:nvPr/>
          </p:nvSpPr>
          <p:spPr bwMode="auto">
            <a:xfrm flipV="1">
              <a:off x="288" y="1152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3" name="Line 85"/>
            <p:cNvSpPr>
              <a:spLocks noChangeShapeType="1"/>
            </p:cNvSpPr>
            <p:nvPr/>
          </p:nvSpPr>
          <p:spPr bwMode="auto">
            <a:xfrm>
              <a:off x="288" y="115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1096" name="Text Box 88"/>
          <p:cNvSpPr txBox="1">
            <a:spLocks noChangeArrowheads="1"/>
          </p:cNvSpPr>
          <p:nvPr/>
        </p:nvSpPr>
        <p:spPr bwMode="auto">
          <a:xfrm>
            <a:off x="1293807" y="4144963"/>
            <a:ext cx="1638257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1. Instruction</a:t>
            </a:r>
          </a:p>
          <a:p>
            <a:pPr algn="ctr"/>
            <a:r>
              <a:rPr lang="en-US" sz="2000">
                <a:solidFill>
                  <a:schemeClr val="accent2"/>
                </a:solidFill>
              </a:rPr>
              <a:t>Fetch</a:t>
            </a:r>
          </a:p>
        </p:txBody>
      </p:sp>
      <p:sp>
        <p:nvSpPr>
          <p:cNvPr id="2731097" name="Line 89"/>
          <p:cNvSpPr>
            <a:spLocks noChangeShapeType="1"/>
          </p:cNvSpPr>
          <p:nvPr/>
        </p:nvSpPr>
        <p:spPr bwMode="auto">
          <a:xfrm>
            <a:off x="1236133" y="4144963"/>
            <a:ext cx="2027761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098" name="Text Box 90"/>
          <p:cNvSpPr txBox="1">
            <a:spLocks noChangeArrowheads="1"/>
          </p:cNvSpPr>
          <p:nvPr/>
        </p:nvSpPr>
        <p:spPr bwMode="auto">
          <a:xfrm>
            <a:off x="2954866" y="3870325"/>
            <a:ext cx="2286000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>
              <a:solidFill>
                <a:schemeClr val="accent2"/>
              </a:solidFill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2. Decode/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    Register Read</a:t>
            </a:r>
          </a:p>
        </p:txBody>
      </p:sp>
      <p:sp>
        <p:nvSpPr>
          <p:cNvPr id="2731099" name="Line 91"/>
          <p:cNvSpPr>
            <a:spLocks noChangeShapeType="1"/>
          </p:cNvSpPr>
          <p:nvPr/>
        </p:nvSpPr>
        <p:spPr bwMode="auto">
          <a:xfrm>
            <a:off x="3505200" y="4140200"/>
            <a:ext cx="138112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1" name="Text Box 93"/>
          <p:cNvSpPr txBox="1">
            <a:spLocks noChangeArrowheads="1"/>
          </p:cNvSpPr>
          <p:nvPr/>
        </p:nvSpPr>
        <p:spPr bwMode="auto">
          <a:xfrm>
            <a:off x="4890029" y="4284663"/>
            <a:ext cx="1384092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3. Execute</a:t>
            </a:r>
          </a:p>
        </p:txBody>
      </p:sp>
      <p:sp>
        <p:nvSpPr>
          <p:cNvPr id="2731102" name="Line 94"/>
          <p:cNvSpPr>
            <a:spLocks noChangeShapeType="1"/>
          </p:cNvSpPr>
          <p:nvPr/>
        </p:nvSpPr>
        <p:spPr bwMode="auto">
          <a:xfrm>
            <a:off x="5079832" y="4132263"/>
            <a:ext cx="1083901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4" name="Text Box 96"/>
          <p:cNvSpPr txBox="1">
            <a:spLocks noChangeArrowheads="1"/>
          </p:cNvSpPr>
          <p:nvPr/>
        </p:nvSpPr>
        <p:spPr bwMode="auto">
          <a:xfrm>
            <a:off x="6237288" y="4284663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4. Memory</a:t>
            </a:r>
          </a:p>
        </p:txBody>
      </p:sp>
      <p:sp>
        <p:nvSpPr>
          <p:cNvPr id="2731105" name="Line 97"/>
          <p:cNvSpPr>
            <a:spLocks noChangeShapeType="1"/>
          </p:cNvSpPr>
          <p:nvPr/>
        </p:nvSpPr>
        <p:spPr bwMode="auto">
          <a:xfrm flipV="1">
            <a:off x="6383867" y="4123267"/>
            <a:ext cx="1236133" cy="899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7" name="Text Box 99"/>
          <p:cNvSpPr txBox="1">
            <a:spLocks noChangeArrowheads="1"/>
          </p:cNvSpPr>
          <p:nvPr/>
        </p:nvSpPr>
        <p:spPr bwMode="auto">
          <a:xfrm>
            <a:off x="7672388" y="4132263"/>
            <a:ext cx="1058821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</a:rPr>
              <a:t>5. Write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Back</a:t>
            </a:r>
          </a:p>
        </p:txBody>
      </p:sp>
      <p:sp>
        <p:nvSpPr>
          <p:cNvPr id="2731108" name="Line 100"/>
          <p:cNvSpPr>
            <a:spLocks noChangeShapeType="1"/>
          </p:cNvSpPr>
          <p:nvPr/>
        </p:nvSpPr>
        <p:spPr bwMode="auto">
          <a:xfrm>
            <a:off x="7874000" y="4123267"/>
            <a:ext cx="844550" cy="899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Title 100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049867"/>
          </a:xfrm>
        </p:spPr>
        <p:txBody>
          <a:bodyPr/>
          <a:lstStyle/>
          <a:p>
            <a:r>
              <a:rPr lang="en-US" dirty="0" smtClean="0"/>
              <a:t>Pipeline registers</a:t>
            </a:r>
            <a:endParaRPr lang="en-US" dirty="0"/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491067" y="4969933"/>
            <a:ext cx="8229600" cy="2269067"/>
          </a:xfrm>
        </p:spPr>
        <p:txBody>
          <a:bodyPr/>
          <a:lstStyle/>
          <a:p>
            <a:r>
              <a:rPr lang="en-US" dirty="0" smtClean="0"/>
              <a:t>Need registers between stages</a:t>
            </a:r>
          </a:p>
          <a:p>
            <a:pPr lvl="1"/>
            <a:r>
              <a:rPr lang="en-US" dirty="0" smtClean="0"/>
              <a:t>To hold information produced in previous cycle</a:t>
            </a:r>
            <a:endParaRPr lang="en-AU" dirty="0" smtClean="0"/>
          </a:p>
        </p:txBody>
      </p:sp>
      <p:sp>
        <p:nvSpPr>
          <p:cNvPr id="57" name="Rectangle 56"/>
          <p:cNvSpPr/>
          <p:nvPr/>
        </p:nvSpPr>
        <p:spPr>
          <a:xfrm>
            <a:off x="3335867" y="1397000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876801" y="1397000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97602" y="1346200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653869" y="1346199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57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503" name="Picture 7" descr="f04-35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233" y="1556298"/>
            <a:ext cx="8874798" cy="4087519"/>
          </a:xfrm>
          <a:prstGeom prst="rect">
            <a:avLst/>
          </a:prstGeom>
          <a:noFill/>
        </p:spPr>
      </p:pic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Detailed Pipeline</a:t>
            </a:r>
            <a:endParaRPr lang="en-A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81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599" name="Picture 7" descr="f04-36-P374493-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420813"/>
            <a:ext cx="8186737" cy="4395787"/>
          </a:xfrm>
          <a:prstGeom prst="rect">
            <a:avLst/>
          </a:prstGeom>
          <a:noFill/>
        </p:spPr>
      </p:pic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for Load, Store, …</a:t>
            </a:r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581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7" name="Picture 7" descr="f04-36-P374493-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452563"/>
            <a:ext cx="8183562" cy="4383087"/>
          </a:xfrm>
          <a:prstGeom prst="rect">
            <a:avLst/>
          </a:prstGeom>
          <a:noFill/>
        </p:spPr>
      </p:pic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 for Load, Store, …</a:t>
            </a:r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201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694" name="Picture 6" descr="f04-37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341438"/>
            <a:ext cx="8137525" cy="4462462"/>
          </a:xfrm>
          <a:prstGeom prst="rect">
            <a:avLst/>
          </a:prstGeom>
          <a:noFill/>
        </p:spPr>
      </p:pic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 for Load</a:t>
            </a:r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822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43" name="Picture 7" descr="f04-38-P374493-M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8" y="1463675"/>
            <a:ext cx="8183562" cy="4425950"/>
          </a:xfrm>
          <a:prstGeom prst="rect">
            <a:avLst/>
          </a:prstGeom>
          <a:noFill/>
        </p:spPr>
      </p:pic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 for Load</a:t>
            </a:r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09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794" name="Picture 10" descr="f04-38-P374493-W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1511300"/>
            <a:ext cx="8191500" cy="4318000"/>
          </a:xfrm>
          <a:prstGeom prst="rect">
            <a:avLst/>
          </a:prstGeom>
          <a:noFill/>
        </p:spPr>
      </p:pic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 for </a:t>
            </a:r>
            <a:r>
              <a:rPr lang="en-US" dirty="0" smtClean="0"/>
              <a:t>Load – Oops!</a:t>
            </a:r>
            <a:endParaRPr lang="en-AU" dirty="0"/>
          </a:p>
        </p:txBody>
      </p:sp>
      <p:sp>
        <p:nvSpPr>
          <p:cNvPr id="374788" name="Oval 4"/>
          <p:cNvSpPr>
            <a:spLocks noChangeArrowheads="1"/>
          </p:cNvSpPr>
          <p:nvPr/>
        </p:nvSpPr>
        <p:spPr bwMode="auto">
          <a:xfrm>
            <a:off x="3059113" y="4076700"/>
            <a:ext cx="865187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789" name="AutoShape 5"/>
          <p:cNvSpPr>
            <a:spLocks/>
          </p:cNvSpPr>
          <p:nvPr/>
        </p:nvSpPr>
        <p:spPr bwMode="auto">
          <a:xfrm>
            <a:off x="1109042" y="5084763"/>
            <a:ext cx="1142034" cy="865187"/>
          </a:xfrm>
          <a:prstGeom prst="borderCallout1">
            <a:avLst>
              <a:gd name="adj1" fmla="val 2875"/>
              <a:gd name="adj2" fmla="val 100114"/>
              <a:gd name="adj3" fmla="val -52292"/>
              <a:gd name="adj4" fmla="val 167912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Wrong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register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number!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73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8" grpId="0" animBg="1"/>
      <p:bldP spid="3747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8" name="Picture 6" descr="f04-4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8" y="2057400"/>
            <a:ext cx="8183562" cy="3771900"/>
          </a:xfrm>
          <a:prstGeom prst="rect">
            <a:avLst/>
          </a:prstGeom>
          <a:noFill/>
        </p:spPr>
      </p:pic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Corrected Datapath for Load</a:t>
            </a:r>
            <a:endParaRPr lang="en-AU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5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Summary: Single-cycle Processor</a:t>
            </a:r>
          </a:p>
        </p:txBody>
      </p:sp>
      <p:sp>
        <p:nvSpPr>
          <p:cNvPr id="70659" name="Content Placeholder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8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Five steps to design a processor: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1. Analyze instruction set </a:t>
            </a:r>
            <a:r>
              <a:rPr lang="en-US" sz="2400">
                <a:latin typeface="Calibri" charset="0"/>
                <a:ea typeface="ＭＳ Ｐゴシック" charset="0"/>
                <a:sym typeface="Wingdings" charset="0"/>
              </a:rPr>
              <a:t></a:t>
            </a:r>
            <a:r>
              <a:rPr lang="en-US" sz="2400">
                <a:latin typeface="Calibri" charset="0"/>
                <a:ea typeface="ＭＳ Ｐゴシック" charset="0"/>
              </a:rPr>
              <a:t> 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datapath requirements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2. Select set of datapath 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components &amp; establish 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clock methodology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3. Assemble datapath meeting 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the requirements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4. Analyze implementation of each instruction to determine setting of control points that effects the register transfer.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Calibri" charset="0"/>
                <a:ea typeface="ＭＳ Ｐゴシック" charset="0"/>
              </a:rPr>
              <a:t>5. Assemble the control logic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Formulate Logic Equations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Design Circuits</a:t>
            </a:r>
          </a:p>
          <a:p>
            <a:pPr>
              <a:lnSpc>
                <a:spcPct val="90000"/>
              </a:lnSpc>
            </a:pPr>
            <a:endParaRPr lang="en-US" sz="270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27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0423" name="Group 28"/>
          <p:cNvGrpSpPr>
            <a:grpSpLocks/>
          </p:cNvGrpSpPr>
          <p:nvPr/>
        </p:nvGrpSpPr>
        <p:grpSpPr bwMode="auto">
          <a:xfrm>
            <a:off x="5359400" y="2062163"/>
            <a:ext cx="3556000" cy="1951037"/>
            <a:chOff x="5444062" y="4398949"/>
            <a:chExt cx="3556000" cy="1951037"/>
          </a:xfrm>
        </p:grpSpPr>
        <p:sp>
          <p:nvSpPr>
            <p:cNvPr id="70664" name="Rectangle 4" descr="10%"/>
            <p:cNvSpPr>
              <a:spLocks noChangeArrowheads="1"/>
            </p:cNvSpPr>
            <p:nvPr/>
          </p:nvSpPr>
          <p:spPr bwMode="auto">
            <a:xfrm>
              <a:off x="5579000" y="4754549"/>
              <a:ext cx="1123950" cy="649287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000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0665" name="Rectangle 5"/>
            <p:cNvSpPr>
              <a:spLocks noChangeArrowheads="1"/>
            </p:cNvSpPr>
            <p:nvPr/>
          </p:nvSpPr>
          <p:spPr bwMode="auto">
            <a:xfrm>
              <a:off x="5659962" y="4860911"/>
              <a:ext cx="8128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  <a:ea typeface="ＭＳ Ｐゴシック" charset="-128"/>
                  <a:cs typeface="ＭＳ Ｐゴシック" charset="-128"/>
                </a:rPr>
                <a:t>Control</a:t>
              </a:r>
            </a:p>
          </p:txBody>
        </p:sp>
        <p:sp>
          <p:nvSpPr>
            <p:cNvPr id="70666" name="Rectangle 6" descr="10%"/>
            <p:cNvSpPr>
              <a:spLocks noChangeArrowheads="1"/>
            </p:cNvSpPr>
            <p:nvPr/>
          </p:nvSpPr>
          <p:spPr bwMode="auto">
            <a:xfrm>
              <a:off x="5579000" y="5564174"/>
              <a:ext cx="1123950" cy="650875"/>
            </a:xfrm>
            <a:prstGeom prst="rect">
              <a:avLst/>
            </a:prstGeom>
            <a:pattFill prst="pct10">
              <a:fgClr>
                <a:schemeClr val="accent2"/>
              </a:fgClr>
              <a:bgClr>
                <a:srgbClr val="FFFFFF"/>
              </a:bgClr>
            </a:patt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0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0667" name="Rectangle 7"/>
            <p:cNvSpPr>
              <a:spLocks noChangeArrowheads="1"/>
            </p:cNvSpPr>
            <p:nvPr/>
          </p:nvSpPr>
          <p:spPr bwMode="auto">
            <a:xfrm>
              <a:off x="5679012" y="5729274"/>
              <a:ext cx="9937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chemeClr val="accent2"/>
                  </a:solidFill>
                  <a:latin typeface="Calibri" charset="0"/>
                </a:rPr>
                <a:t>Datapath</a:t>
              </a:r>
              <a:endParaRPr lang="en-US" sz="1600" b="1">
                <a:latin typeface="Calibri" charset="0"/>
              </a:endParaRPr>
            </a:p>
          </p:txBody>
        </p:sp>
        <p:sp>
          <p:nvSpPr>
            <p:cNvPr id="70668" name="Rectangle 8"/>
            <p:cNvSpPr>
              <a:spLocks noChangeArrowheads="1"/>
            </p:cNvSpPr>
            <p:nvPr/>
          </p:nvSpPr>
          <p:spPr bwMode="auto">
            <a:xfrm>
              <a:off x="6998225" y="4416411"/>
              <a:ext cx="920750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0669" name="Rectangle 9"/>
            <p:cNvSpPr>
              <a:spLocks noChangeArrowheads="1"/>
            </p:cNvSpPr>
            <p:nvPr/>
          </p:nvSpPr>
          <p:spPr bwMode="auto">
            <a:xfrm>
              <a:off x="7050612" y="5165711"/>
              <a:ext cx="9255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  <a:ea typeface="ＭＳ Ｐゴシック" charset="-128"/>
                  <a:cs typeface="ＭＳ Ｐゴシック" charset="-128"/>
                </a:rPr>
                <a:t>Memory</a:t>
              </a:r>
            </a:p>
          </p:txBody>
        </p:sp>
        <p:sp>
          <p:nvSpPr>
            <p:cNvPr id="70670" name="Rectangle 10"/>
            <p:cNvSpPr>
              <a:spLocks noChangeArrowheads="1"/>
            </p:cNvSpPr>
            <p:nvPr/>
          </p:nvSpPr>
          <p:spPr bwMode="auto">
            <a:xfrm>
              <a:off x="5444062" y="4416411"/>
              <a:ext cx="1393825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0671" name="Rectangle 11"/>
            <p:cNvSpPr>
              <a:spLocks noChangeArrowheads="1"/>
            </p:cNvSpPr>
            <p:nvPr/>
          </p:nvSpPr>
          <p:spPr bwMode="auto">
            <a:xfrm>
              <a:off x="5679012" y="4398949"/>
              <a:ext cx="10271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  <a:ea typeface="ＭＳ Ｐゴシック" charset="-128"/>
                  <a:cs typeface="ＭＳ Ｐゴシック" charset="-128"/>
                </a:rPr>
                <a:t>Processor</a:t>
              </a:r>
            </a:p>
          </p:txBody>
        </p:sp>
        <p:sp>
          <p:nvSpPr>
            <p:cNvPr id="70672" name="Rectangle 12"/>
            <p:cNvSpPr>
              <a:spLocks noChangeArrowheads="1"/>
            </p:cNvSpPr>
            <p:nvPr/>
          </p:nvSpPr>
          <p:spPr bwMode="auto">
            <a:xfrm>
              <a:off x="8079312" y="4416411"/>
              <a:ext cx="920750" cy="7858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0673" name="Rectangle 13"/>
            <p:cNvSpPr>
              <a:spLocks noChangeArrowheads="1"/>
            </p:cNvSpPr>
            <p:nvPr/>
          </p:nvSpPr>
          <p:spPr bwMode="auto">
            <a:xfrm>
              <a:off x="8214250" y="4668824"/>
              <a:ext cx="6381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  <a:ea typeface="ＭＳ Ｐゴシック" charset="-128"/>
                  <a:cs typeface="ＭＳ Ｐゴシック" charset="-128"/>
                </a:rPr>
                <a:t>Input</a:t>
              </a:r>
            </a:p>
          </p:txBody>
        </p:sp>
        <p:sp>
          <p:nvSpPr>
            <p:cNvPr id="70674" name="Rectangle 14"/>
            <p:cNvSpPr>
              <a:spLocks noChangeArrowheads="1"/>
            </p:cNvSpPr>
            <p:nvPr/>
          </p:nvSpPr>
          <p:spPr bwMode="auto">
            <a:xfrm>
              <a:off x="8079312" y="5564174"/>
              <a:ext cx="920750" cy="7858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0675" name="Rectangle 15"/>
            <p:cNvSpPr>
              <a:spLocks noChangeArrowheads="1"/>
            </p:cNvSpPr>
            <p:nvPr/>
          </p:nvSpPr>
          <p:spPr bwMode="auto">
            <a:xfrm>
              <a:off x="8126937" y="5816586"/>
              <a:ext cx="8128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  <a:ea typeface="ＭＳ Ｐゴシック" charset="-128"/>
                  <a:cs typeface="ＭＳ Ｐゴシック" charset="-128"/>
                </a:rPr>
                <a:t>Output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38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Pipelined Execution Representation</a:t>
            </a:r>
            <a:endParaRPr lang="en-US" dirty="0"/>
          </a:p>
        </p:txBody>
      </p:sp>
      <p:sp>
        <p:nvSpPr>
          <p:cNvPr id="272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029200"/>
            <a:ext cx="8229600" cy="139446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Every instruction must take same number of </a:t>
            </a:r>
            <a:r>
              <a:rPr lang="en-US" dirty="0" smtClean="0"/>
              <a:t>steps, </a:t>
            </a:r>
            <a:r>
              <a:rPr lang="en-US" dirty="0"/>
              <a:t>so </a:t>
            </a:r>
            <a:r>
              <a:rPr lang="en-US" dirty="0" smtClean="0"/>
              <a:t>some stages </a:t>
            </a:r>
            <a:r>
              <a:rPr lang="en-US" dirty="0"/>
              <a:t>will </a:t>
            </a:r>
            <a:r>
              <a:rPr lang="en-US" dirty="0" smtClean="0"/>
              <a:t>idle</a:t>
            </a:r>
          </a:p>
          <a:p>
            <a:pPr lvl="1"/>
            <a:r>
              <a:rPr lang="en-US" dirty="0" smtClean="0"/>
              <a:t>e.g. MEM stage for any arithmetic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755775"/>
            <a:ext cx="8362950" cy="3125788"/>
            <a:chOff x="340" y="990"/>
            <a:chExt cx="5268" cy="1969"/>
          </a:xfrm>
        </p:grpSpPr>
        <p:sp>
          <p:nvSpPr>
            <p:cNvPr id="2728965" name="Rectangle 5"/>
            <p:cNvSpPr>
              <a:spLocks noChangeArrowheads="1"/>
            </p:cNvSpPr>
            <p:nvPr/>
          </p:nvSpPr>
          <p:spPr bwMode="auto">
            <a:xfrm>
              <a:off x="344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6" name="Rectangle 6"/>
            <p:cNvSpPr>
              <a:spLocks noChangeArrowheads="1"/>
            </p:cNvSpPr>
            <p:nvPr/>
          </p:nvSpPr>
          <p:spPr bwMode="auto">
            <a:xfrm>
              <a:off x="340" y="990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IF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67" name="Rectangle 7"/>
            <p:cNvSpPr>
              <a:spLocks noChangeArrowheads="1"/>
            </p:cNvSpPr>
            <p:nvPr/>
          </p:nvSpPr>
          <p:spPr bwMode="auto">
            <a:xfrm>
              <a:off x="872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8" name="Rectangle 8"/>
            <p:cNvSpPr>
              <a:spLocks noChangeArrowheads="1"/>
            </p:cNvSpPr>
            <p:nvPr/>
          </p:nvSpPr>
          <p:spPr bwMode="auto">
            <a:xfrm>
              <a:off x="1400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9" name="Rectangle 9"/>
            <p:cNvSpPr>
              <a:spLocks noChangeArrowheads="1"/>
            </p:cNvSpPr>
            <p:nvPr/>
          </p:nvSpPr>
          <p:spPr bwMode="auto">
            <a:xfrm>
              <a:off x="1928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0" name="Rectangle 10"/>
            <p:cNvSpPr>
              <a:spLocks noChangeArrowheads="1"/>
            </p:cNvSpPr>
            <p:nvPr/>
          </p:nvSpPr>
          <p:spPr bwMode="auto">
            <a:xfrm>
              <a:off x="2456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1" name="Rectangle 11"/>
            <p:cNvSpPr>
              <a:spLocks noChangeArrowheads="1"/>
            </p:cNvSpPr>
            <p:nvPr/>
          </p:nvSpPr>
          <p:spPr bwMode="auto">
            <a:xfrm>
              <a:off x="851" y="990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2" name="Rectangle 12"/>
            <p:cNvSpPr>
              <a:spLocks noChangeArrowheads="1"/>
            </p:cNvSpPr>
            <p:nvPr/>
          </p:nvSpPr>
          <p:spPr bwMode="auto">
            <a:xfrm>
              <a:off x="1379" y="990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EX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3" name="Rectangle 13"/>
            <p:cNvSpPr>
              <a:spLocks noChangeArrowheads="1"/>
            </p:cNvSpPr>
            <p:nvPr/>
          </p:nvSpPr>
          <p:spPr bwMode="auto">
            <a:xfrm>
              <a:off x="1907" y="990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MEM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4" name="Rectangle 14"/>
            <p:cNvSpPr>
              <a:spLocks noChangeArrowheads="1"/>
            </p:cNvSpPr>
            <p:nvPr/>
          </p:nvSpPr>
          <p:spPr bwMode="auto">
            <a:xfrm>
              <a:off x="2483" y="99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  <p:sp>
          <p:nvSpPr>
            <p:cNvPr id="2728975" name="Rectangle 15"/>
            <p:cNvSpPr>
              <a:spLocks noChangeArrowheads="1"/>
            </p:cNvSpPr>
            <p:nvPr/>
          </p:nvSpPr>
          <p:spPr bwMode="auto">
            <a:xfrm>
              <a:off x="872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6" name="Rectangle 16"/>
            <p:cNvSpPr>
              <a:spLocks noChangeArrowheads="1"/>
            </p:cNvSpPr>
            <p:nvPr/>
          </p:nvSpPr>
          <p:spPr bwMode="auto">
            <a:xfrm>
              <a:off x="868" y="1326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IF</a:t>
              </a:r>
              <a:endParaRPr lang="en-US" sz="2400" b="1" dirty="0"/>
            </a:p>
          </p:txBody>
        </p:sp>
        <p:sp>
          <p:nvSpPr>
            <p:cNvPr id="2728977" name="Rectangle 17"/>
            <p:cNvSpPr>
              <a:spLocks noChangeArrowheads="1"/>
            </p:cNvSpPr>
            <p:nvPr/>
          </p:nvSpPr>
          <p:spPr bwMode="auto">
            <a:xfrm>
              <a:off x="1400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8" name="Rectangle 18"/>
            <p:cNvSpPr>
              <a:spLocks noChangeArrowheads="1"/>
            </p:cNvSpPr>
            <p:nvPr/>
          </p:nvSpPr>
          <p:spPr bwMode="auto">
            <a:xfrm>
              <a:off x="1928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9" name="Rectangle 19"/>
            <p:cNvSpPr>
              <a:spLocks noChangeArrowheads="1"/>
            </p:cNvSpPr>
            <p:nvPr/>
          </p:nvSpPr>
          <p:spPr bwMode="auto">
            <a:xfrm>
              <a:off x="2456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0" name="Rectangle 20"/>
            <p:cNvSpPr>
              <a:spLocks noChangeArrowheads="1"/>
            </p:cNvSpPr>
            <p:nvPr/>
          </p:nvSpPr>
          <p:spPr bwMode="auto">
            <a:xfrm>
              <a:off x="2984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1" name="Rectangle 21"/>
            <p:cNvSpPr>
              <a:spLocks noChangeArrowheads="1"/>
            </p:cNvSpPr>
            <p:nvPr/>
          </p:nvSpPr>
          <p:spPr bwMode="auto">
            <a:xfrm>
              <a:off x="1379" y="1326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/>
            </a:p>
          </p:txBody>
        </p:sp>
        <p:sp>
          <p:nvSpPr>
            <p:cNvPr id="2728982" name="Rectangle 22"/>
            <p:cNvSpPr>
              <a:spLocks noChangeArrowheads="1"/>
            </p:cNvSpPr>
            <p:nvPr/>
          </p:nvSpPr>
          <p:spPr bwMode="auto">
            <a:xfrm>
              <a:off x="1907" y="1326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EX</a:t>
              </a:r>
              <a:endParaRPr lang="en-US" sz="2400" b="1" dirty="0"/>
            </a:p>
          </p:txBody>
        </p:sp>
        <p:sp>
          <p:nvSpPr>
            <p:cNvPr id="2728983" name="Rectangle 23"/>
            <p:cNvSpPr>
              <a:spLocks noChangeArrowheads="1"/>
            </p:cNvSpPr>
            <p:nvPr/>
          </p:nvSpPr>
          <p:spPr bwMode="auto">
            <a:xfrm>
              <a:off x="2435" y="1326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MEM</a:t>
              </a:r>
              <a:endParaRPr lang="en-US" sz="2400" b="1" dirty="0"/>
            </a:p>
          </p:txBody>
        </p:sp>
        <p:sp>
          <p:nvSpPr>
            <p:cNvPr id="2728984" name="Rectangle 24"/>
            <p:cNvSpPr>
              <a:spLocks noChangeArrowheads="1"/>
            </p:cNvSpPr>
            <p:nvPr/>
          </p:nvSpPr>
          <p:spPr bwMode="auto">
            <a:xfrm>
              <a:off x="3011" y="1326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WB</a:t>
              </a: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6" y="1662"/>
              <a:ext cx="2628" cy="289"/>
              <a:chOff x="1396" y="1662"/>
              <a:chExt cx="2628" cy="289"/>
            </a:xfrm>
          </p:grpSpPr>
          <p:sp>
            <p:nvSpPr>
              <p:cNvPr id="2728986" name="Rectangle 26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7" name="Rectangle 27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25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IF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88" name="Rectangle 28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9" name="Rectangle 29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0" name="Rectangle 30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1" name="Rectangle 31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2" name="Rectangle 32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28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ID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3" name="Rectangle 33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31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EX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4" name="Rectangle 34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4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MEM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5" name="Rectangle 35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43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WB</a:t>
                </a:r>
              </a:p>
            </p:txBody>
          </p:sp>
        </p:grpSp>
        <p:sp>
          <p:nvSpPr>
            <p:cNvPr id="2728996" name="Rectangle 36"/>
            <p:cNvSpPr>
              <a:spLocks noChangeArrowheads="1"/>
            </p:cNvSpPr>
            <p:nvPr/>
          </p:nvSpPr>
          <p:spPr bwMode="auto">
            <a:xfrm>
              <a:off x="1928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7" name="Rectangle 37"/>
            <p:cNvSpPr>
              <a:spLocks noChangeArrowheads="1"/>
            </p:cNvSpPr>
            <p:nvPr/>
          </p:nvSpPr>
          <p:spPr bwMode="auto">
            <a:xfrm>
              <a:off x="1924" y="1998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IF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8998" name="Rectangle 38"/>
            <p:cNvSpPr>
              <a:spLocks noChangeArrowheads="1"/>
            </p:cNvSpPr>
            <p:nvPr/>
          </p:nvSpPr>
          <p:spPr bwMode="auto">
            <a:xfrm>
              <a:off x="2456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9" name="Rectangle 39"/>
            <p:cNvSpPr>
              <a:spLocks noChangeArrowheads="1"/>
            </p:cNvSpPr>
            <p:nvPr/>
          </p:nvSpPr>
          <p:spPr bwMode="auto">
            <a:xfrm>
              <a:off x="2984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0" name="Rectangle 40"/>
            <p:cNvSpPr>
              <a:spLocks noChangeArrowheads="1"/>
            </p:cNvSpPr>
            <p:nvPr/>
          </p:nvSpPr>
          <p:spPr bwMode="auto">
            <a:xfrm>
              <a:off x="3512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1" name="Rectangle 41"/>
            <p:cNvSpPr>
              <a:spLocks noChangeArrowheads="1"/>
            </p:cNvSpPr>
            <p:nvPr/>
          </p:nvSpPr>
          <p:spPr bwMode="auto">
            <a:xfrm>
              <a:off x="4040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2" name="Rectangle 42"/>
            <p:cNvSpPr>
              <a:spLocks noChangeArrowheads="1"/>
            </p:cNvSpPr>
            <p:nvPr/>
          </p:nvSpPr>
          <p:spPr bwMode="auto">
            <a:xfrm>
              <a:off x="2435" y="1998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ID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3" name="Rectangle 43"/>
            <p:cNvSpPr>
              <a:spLocks noChangeArrowheads="1"/>
            </p:cNvSpPr>
            <p:nvPr/>
          </p:nvSpPr>
          <p:spPr bwMode="auto">
            <a:xfrm>
              <a:off x="2963" y="1998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EX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4" name="Rectangle 44"/>
            <p:cNvSpPr>
              <a:spLocks noChangeArrowheads="1"/>
            </p:cNvSpPr>
            <p:nvPr/>
          </p:nvSpPr>
          <p:spPr bwMode="auto">
            <a:xfrm>
              <a:off x="3491" y="1998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MEM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5" name="Rectangle 45"/>
            <p:cNvSpPr>
              <a:spLocks noChangeArrowheads="1"/>
            </p:cNvSpPr>
            <p:nvPr/>
          </p:nvSpPr>
          <p:spPr bwMode="auto">
            <a:xfrm>
              <a:off x="4067" y="1998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WB</a:t>
              </a:r>
            </a:p>
          </p:txBody>
        </p:sp>
        <p:sp>
          <p:nvSpPr>
            <p:cNvPr id="2729006" name="Rectangle 46"/>
            <p:cNvSpPr>
              <a:spLocks noChangeArrowheads="1"/>
            </p:cNvSpPr>
            <p:nvPr/>
          </p:nvSpPr>
          <p:spPr bwMode="auto">
            <a:xfrm>
              <a:off x="2456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7" name="Rectangle 47"/>
            <p:cNvSpPr>
              <a:spLocks noChangeArrowheads="1"/>
            </p:cNvSpPr>
            <p:nvPr/>
          </p:nvSpPr>
          <p:spPr bwMode="auto">
            <a:xfrm>
              <a:off x="2452" y="2334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IF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08" name="Rectangle 48"/>
            <p:cNvSpPr>
              <a:spLocks noChangeArrowheads="1"/>
            </p:cNvSpPr>
            <p:nvPr/>
          </p:nvSpPr>
          <p:spPr bwMode="auto">
            <a:xfrm>
              <a:off x="2984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9" name="Rectangle 49"/>
            <p:cNvSpPr>
              <a:spLocks noChangeArrowheads="1"/>
            </p:cNvSpPr>
            <p:nvPr/>
          </p:nvSpPr>
          <p:spPr bwMode="auto">
            <a:xfrm>
              <a:off x="3512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0" name="Rectangle 50"/>
            <p:cNvSpPr>
              <a:spLocks noChangeArrowheads="1"/>
            </p:cNvSpPr>
            <p:nvPr/>
          </p:nvSpPr>
          <p:spPr bwMode="auto">
            <a:xfrm>
              <a:off x="4040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1" name="Rectangle 51"/>
            <p:cNvSpPr>
              <a:spLocks noChangeArrowheads="1"/>
            </p:cNvSpPr>
            <p:nvPr/>
          </p:nvSpPr>
          <p:spPr bwMode="auto">
            <a:xfrm>
              <a:off x="4568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2" name="Rectangle 52"/>
            <p:cNvSpPr>
              <a:spLocks noChangeArrowheads="1"/>
            </p:cNvSpPr>
            <p:nvPr/>
          </p:nvSpPr>
          <p:spPr bwMode="auto">
            <a:xfrm>
              <a:off x="2963" y="2334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ID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3" name="Rectangle 53"/>
            <p:cNvSpPr>
              <a:spLocks noChangeArrowheads="1"/>
            </p:cNvSpPr>
            <p:nvPr/>
          </p:nvSpPr>
          <p:spPr bwMode="auto">
            <a:xfrm>
              <a:off x="3491" y="2334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EX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4" name="Rectangle 54"/>
            <p:cNvSpPr>
              <a:spLocks noChangeArrowheads="1"/>
            </p:cNvSpPr>
            <p:nvPr/>
          </p:nvSpPr>
          <p:spPr bwMode="auto">
            <a:xfrm>
              <a:off x="4019" y="2334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MEM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5" name="Rectangle 55"/>
            <p:cNvSpPr>
              <a:spLocks noChangeArrowheads="1"/>
            </p:cNvSpPr>
            <p:nvPr/>
          </p:nvSpPr>
          <p:spPr bwMode="auto">
            <a:xfrm>
              <a:off x="4595" y="2334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WB</a:t>
              </a:r>
            </a:p>
          </p:txBody>
        </p:sp>
        <p:sp>
          <p:nvSpPr>
            <p:cNvPr id="2729016" name="Rectangle 56"/>
            <p:cNvSpPr>
              <a:spLocks noChangeArrowheads="1"/>
            </p:cNvSpPr>
            <p:nvPr/>
          </p:nvSpPr>
          <p:spPr bwMode="auto">
            <a:xfrm>
              <a:off x="2984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7" name="Rectangle 57"/>
            <p:cNvSpPr>
              <a:spLocks noChangeArrowheads="1"/>
            </p:cNvSpPr>
            <p:nvPr/>
          </p:nvSpPr>
          <p:spPr bwMode="auto">
            <a:xfrm>
              <a:off x="2980" y="2670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IF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18" name="Rectangle 58"/>
            <p:cNvSpPr>
              <a:spLocks noChangeArrowheads="1"/>
            </p:cNvSpPr>
            <p:nvPr/>
          </p:nvSpPr>
          <p:spPr bwMode="auto">
            <a:xfrm>
              <a:off x="3512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9" name="Rectangle 59"/>
            <p:cNvSpPr>
              <a:spLocks noChangeArrowheads="1"/>
            </p:cNvSpPr>
            <p:nvPr/>
          </p:nvSpPr>
          <p:spPr bwMode="auto">
            <a:xfrm>
              <a:off x="4040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0" name="Rectangle 60"/>
            <p:cNvSpPr>
              <a:spLocks noChangeArrowheads="1"/>
            </p:cNvSpPr>
            <p:nvPr/>
          </p:nvSpPr>
          <p:spPr bwMode="auto">
            <a:xfrm>
              <a:off x="4568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1" name="Rectangle 61"/>
            <p:cNvSpPr>
              <a:spLocks noChangeArrowheads="1"/>
            </p:cNvSpPr>
            <p:nvPr/>
          </p:nvSpPr>
          <p:spPr bwMode="auto">
            <a:xfrm>
              <a:off x="5096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2" name="Rectangle 62"/>
            <p:cNvSpPr>
              <a:spLocks noChangeArrowheads="1"/>
            </p:cNvSpPr>
            <p:nvPr/>
          </p:nvSpPr>
          <p:spPr bwMode="auto">
            <a:xfrm>
              <a:off x="3491" y="2670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3" name="Rectangle 63"/>
            <p:cNvSpPr>
              <a:spLocks noChangeArrowheads="1"/>
            </p:cNvSpPr>
            <p:nvPr/>
          </p:nvSpPr>
          <p:spPr bwMode="auto">
            <a:xfrm>
              <a:off x="4019" y="2670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EX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4" name="Rectangle 64"/>
            <p:cNvSpPr>
              <a:spLocks noChangeArrowheads="1"/>
            </p:cNvSpPr>
            <p:nvPr/>
          </p:nvSpPr>
          <p:spPr bwMode="auto">
            <a:xfrm>
              <a:off x="4547" y="2670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MEM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5" name="Rectangle 65"/>
            <p:cNvSpPr>
              <a:spLocks noChangeArrowheads="1"/>
            </p:cNvSpPr>
            <p:nvPr/>
          </p:nvSpPr>
          <p:spPr bwMode="auto">
            <a:xfrm>
              <a:off x="5123" y="267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69900" y="1222375"/>
            <a:ext cx="7670800" cy="515938"/>
            <a:chOff x="296" y="654"/>
            <a:chExt cx="4832" cy="325"/>
          </a:xfrm>
        </p:grpSpPr>
        <p:sp>
          <p:nvSpPr>
            <p:cNvPr id="2729027" name="Line 67"/>
            <p:cNvSpPr>
              <a:spLocks noChangeShapeType="1"/>
            </p:cNvSpPr>
            <p:nvPr/>
          </p:nvSpPr>
          <p:spPr bwMode="auto">
            <a:xfrm>
              <a:off x="296" y="912"/>
              <a:ext cx="4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8" name="Rectangle 68"/>
            <p:cNvSpPr>
              <a:spLocks noChangeArrowheads="1"/>
            </p:cNvSpPr>
            <p:nvPr/>
          </p:nvSpPr>
          <p:spPr bwMode="auto">
            <a:xfrm>
              <a:off x="419" y="654"/>
              <a:ext cx="6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2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00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/>
              <a:t>Graphical Pipeline Diagrams</a:t>
            </a:r>
            <a:endParaRPr lang="en-US" dirty="0"/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491067" y="4345694"/>
            <a:ext cx="8229600" cy="116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figure below to represent pipeline:</a:t>
            </a:r>
            <a:endParaRPr lang="en-US" sz="28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87168" y="4800600"/>
            <a:ext cx="4171950" cy="1658938"/>
            <a:chOff x="1357" y="2946"/>
            <a:chExt cx="2628" cy="1045"/>
          </a:xfrm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2986" y="3520"/>
              <a:ext cx="209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193" y="3520"/>
              <a:ext cx="210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57" y="2946"/>
              <a:ext cx="2628" cy="289"/>
              <a:chOff x="1396" y="1662"/>
              <a:chExt cx="2628" cy="289"/>
            </a:xfrm>
          </p:grpSpPr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25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IF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Rectangle 10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12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14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28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ID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31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EX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40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</a:rPr>
                  <a:t>Mem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39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WB</a:t>
                </a:r>
              </a:p>
            </p:txBody>
          </p:sp>
        </p:grp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2551" y="3472"/>
              <a:ext cx="261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 rot="5400000">
              <a:off x="2491" y="3593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pitchFamily="-65" charset="0"/>
                </a:rPr>
                <a:t>ALU</a:t>
              </a:r>
              <a:endParaRPr lang="en-US" sz="1600" b="1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392" y="357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419" y="3568"/>
              <a:ext cx="418" cy="289"/>
              <a:chOff x="1343" y="1248"/>
              <a:chExt cx="340" cy="289"/>
            </a:xfrm>
          </p:grpSpPr>
          <p:sp>
            <p:nvSpPr>
              <p:cNvPr id="92" name="Freeform 22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>
              <a:off x="1956" y="357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69" name="Freeform 25"/>
            <p:cNvSpPr>
              <a:spLocks/>
            </p:cNvSpPr>
            <p:nvPr/>
          </p:nvSpPr>
          <p:spPr bwMode="auto">
            <a:xfrm>
              <a:off x="1979" y="3568"/>
              <a:ext cx="183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"/>
            <p:cNvSpPr>
              <a:spLocks/>
            </p:cNvSpPr>
            <p:nvPr/>
          </p:nvSpPr>
          <p:spPr bwMode="auto">
            <a:xfrm>
              <a:off x="2161" y="3568"/>
              <a:ext cx="18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1838" y="3712"/>
              <a:ext cx="11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8"/>
            <p:cNvSpPr>
              <a:spLocks/>
            </p:cNvSpPr>
            <p:nvPr/>
          </p:nvSpPr>
          <p:spPr bwMode="auto">
            <a:xfrm>
              <a:off x="1914" y="3616"/>
              <a:ext cx="59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2349" y="3616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0"/>
            <p:cNvSpPr>
              <a:spLocks noChangeArrowheads="1"/>
            </p:cNvSpPr>
            <p:nvPr/>
          </p:nvSpPr>
          <p:spPr bwMode="auto">
            <a:xfrm>
              <a:off x="2958" y="357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3562" y="357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76" name="Freeform 32"/>
            <p:cNvSpPr>
              <a:spLocks/>
            </p:cNvSpPr>
            <p:nvPr/>
          </p:nvSpPr>
          <p:spPr bwMode="auto">
            <a:xfrm>
              <a:off x="3595" y="3568"/>
              <a:ext cx="174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3768" y="3568"/>
              <a:ext cx="175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34"/>
            <p:cNvSpPr>
              <a:spLocks noChangeShapeType="1"/>
            </p:cNvSpPr>
            <p:nvPr/>
          </p:nvSpPr>
          <p:spPr bwMode="auto">
            <a:xfrm>
              <a:off x="3414" y="3712"/>
              <a:ext cx="171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35"/>
            <p:cNvSpPr>
              <a:spLocks noChangeShapeType="1"/>
            </p:cNvSpPr>
            <p:nvPr/>
          </p:nvSpPr>
          <p:spPr bwMode="auto">
            <a:xfrm>
              <a:off x="2821" y="3712"/>
              <a:ext cx="190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2969" y="3712"/>
              <a:ext cx="529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37"/>
            <p:cNvSpPr>
              <a:spLocks noChangeShapeType="1"/>
            </p:cNvSpPr>
            <p:nvPr/>
          </p:nvSpPr>
          <p:spPr bwMode="auto">
            <a:xfrm>
              <a:off x="2349" y="3808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2463" y="3707"/>
              <a:ext cx="413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39"/>
            <p:cNvSpPr>
              <a:spLocks noChangeShapeType="1"/>
            </p:cNvSpPr>
            <p:nvPr/>
          </p:nvSpPr>
          <p:spPr bwMode="auto">
            <a:xfrm>
              <a:off x="1664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>
              <a:off x="2172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41"/>
            <p:cNvSpPr>
              <a:spLocks noChangeShapeType="1"/>
            </p:cNvSpPr>
            <p:nvPr/>
          </p:nvSpPr>
          <p:spPr bwMode="auto">
            <a:xfrm>
              <a:off x="2688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2"/>
            <p:cNvSpPr>
              <a:spLocks noChangeShapeType="1"/>
            </p:cNvSpPr>
            <p:nvPr/>
          </p:nvSpPr>
          <p:spPr bwMode="auto">
            <a:xfrm>
              <a:off x="323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43"/>
            <p:cNvSpPr>
              <a:spLocks noChangeShapeType="1"/>
            </p:cNvSpPr>
            <p:nvPr/>
          </p:nvSpPr>
          <p:spPr bwMode="auto">
            <a:xfrm>
              <a:off x="381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44"/>
            <p:cNvSpPr>
              <a:spLocks noChangeShapeType="1"/>
            </p:cNvSpPr>
            <p:nvPr/>
          </p:nvSpPr>
          <p:spPr bwMode="auto">
            <a:xfrm flipH="1">
              <a:off x="1886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45"/>
            <p:cNvSpPr>
              <a:spLocks noChangeShapeType="1"/>
            </p:cNvSpPr>
            <p:nvPr/>
          </p:nvSpPr>
          <p:spPr bwMode="auto">
            <a:xfrm>
              <a:off x="2410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46"/>
            <p:cNvSpPr>
              <a:spLocks noChangeShapeType="1"/>
            </p:cNvSpPr>
            <p:nvPr/>
          </p:nvSpPr>
          <p:spPr bwMode="auto">
            <a:xfrm>
              <a:off x="2935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47"/>
            <p:cNvSpPr>
              <a:spLocks noChangeShapeType="1"/>
            </p:cNvSpPr>
            <p:nvPr/>
          </p:nvSpPr>
          <p:spPr bwMode="auto">
            <a:xfrm flipH="1">
              <a:off x="3476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9"/>
          <p:cNvGrpSpPr/>
          <p:nvPr/>
        </p:nvGrpSpPr>
        <p:grpSpPr>
          <a:xfrm>
            <a:off x="548640" y="1371600"/>
            <a:ext cx="8238152" cy="2964180"/>
            <a:chOff x="548640" y="1600200"/>
            <a:chExt cx="8238152" cy="2964180"/>
          </a:xfrm>
        </p:grpSpPr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1414463" y="3840480"/>
              <a:ext cx="1919690" cy="722313"/>
              <a:chOff x="729" y="2832"/>
              <a:chExt cx="1562" cy="455"/>
            </a:xfrm>
          </p:grpSpPr>
          <p:sp>
            <p:nvSpPr>
              <p:cNvPr id="110" name="Text Box 41"/>
              <p:cNvSpPr txBox="1">
                <a:spLocks noChangeArrowheads="1"/>
              </p:cNvSpPr>
              <p:nvPr/>
            </p:nvSpPr>
            <p:spPr bwMode="auto">
              <a:xfrm>
                <a:off x="732" y="2841"/>
                <a:ext cx="1272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1. Instruction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Fetch</a:t>
                </a:r>
              </a:p>
            </p:txBody>
          </p:sp>
          <p:sp>
            <p:nvSpPr>
              <p:cNvPr id="111" name="Line 42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56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3201028" y="3840480"/>
              <a:ext cx="1828746" cy="723900"/>
              <a:chOff x="676" y="2832"/>
              <a:chExt cx="1406" cy="456"/>
            </a:xfrm>
          </p:grpSpPr>
          <p:sp>
            <p:nvSpPr>
              <p:cNvPr id="113" name="Text Box 44"/>
              <p:cNvSpPr txBox="1">
                <a:spLocks noChangeArrowheads="1"/>
              </p:cNvSpPr>
              <p:nvPr/>
            </p:nvSpPr>
            <p:spPr bwMode="auto">
              <a:xfrm>
                <a:off x="676" y="2842"/>
                <a:ext cx="1406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 smtClean="0">
                    <a:solidFill>
                      <a:srgbClr val="FF0000"/>
                    </a:solidFill>
                    <a:latin typeface="+mn-lt"/>
                  </a:rPr>
                  <a:t>2</a:t>
                </a: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. Decode/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   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+mn-lt"/>
                  </a:rPr>
                  <a:t>Register Read</a:t>
                </a:r>
                <a:endParaRPr lang="en-US" sz="200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14" name="Line 45"/>
              <p:cNvSpPr>
                <a:spLocks noChangeShapeType="1"/>
              </p:cNvSpPr>
              <p:nvPr/>
            </p:nvSpPr>
            <p:spPr bwMode="auto">
              <a:xfrm>
                <a:off x="957" y="2832"/>
                <a:ext cx="101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4983484" y="3840480"/>
              <a:ext cx="1247759" cy="415925"/>
              <a:chOff x="573" y="2832"/>
              <a:chExt cx="1127" cy="262"/>
            </a:xfrm>
          </p:grpSpPr>
          <p:sp>
            <p:nvSpPr>
              <p:cNvPr id="116" name="Text Box 47"/>
              <p:cNvSpPr txBox="1">
                <a:spLocks noChangeArrowheads="1"/>
              </p:cNvSpPr>
              <p:nvPr/>
            </p:nvSpPr>
            <p:spPr bwMode="auto">
              <a:xfrm>
                <a:off x="573" y="2842"/>
                <a:ext cx="1127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3. Execute</a:t>
                </a:r>
              </a:p>
            </p:txBody>
          </p:sp>
          <p:sp>
            <p:nvSpPr>
              <p:cNvPr id="117" name="Line 48"/>
              <p:cNvSpPr>
                <a:spLocks noChangeShapeType="1"/>
              </p:cNvSpPr>
              <p:nvPr/>
            </p:nvSpPr>
            <p:spPr bwMode="auto">
              <a:xfrm>
                <a:off x="697" y="2832"/>
                <a:ext cx="9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6309380" y="3840480"/>
              <a:ext cx="1330325" cy="415925"/>
              <a:chOff x="31" y="2832"/>
              <a:chExt cx="2149" cy="262"/>
            </a:xfrm>
          </p:grpSpPr>
          <p:sp>
            <p:nvSpPr>
              <p:cNvPr id="119" name="Text Box 50"/>
              <p:cNvSpPr txBox="1">
                <a:spLocks noChangeArrowheads="1"/>
              </p:cNvSpPr>
              <p:nvPr/>
            </p:nvSpPr>
            <p:spPr bwMode="auto">
              <a:xfrm>
                <a:off x="31" y="2842"/>
                <a:ext cx="2149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4. Memory</a:t>
                </a:r>
              </a:p>
            </p:txBody>
          </p:sp>
          <p:sp>
            <p:nvSpPr>
              <p:cNvPr id="120" name="Line 51"/>
              <p:cNvSpPr>
                <a:spLocks noChangeShapeType="1"/>
              </p:cNvSpPr>
              <p:nvPr/>
            </p:nvSpPr>
            <p:spPr bwMode="auto">
              <a:xfrm>
                <a:off x="179" y="2832"/>
                <a:ext cx="19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7769246" y="3840480"/>
              <a:ext cx="1017546" cy="723900"/>
              <a:chOff x="760" y="2832"/>
              <a:chExt cx="1313" cy="456"/>
            </a:xfrm>
          </p:grpSpPr>
          <p:sp>
            <p:nvSpPr>
              <p:cNvPr id="122" name="Text Box 53"/>
              <p:cNvSpPr txBox="1">
                <a:spLocks noChangeArrowheads="1"/>
              </p:cNvSpPr>
              <p:nvPr/>
            </p:nvSpPr>
            <p:spPr bwMode="auto">
              <a:xfrm>
                <a:off x="760" y="2842"/>
                <a:ext cx="1313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alibri" charset="0"/>
                  </a:rPr>
                  <a:t>5.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charset="0"/>
                  </a:rPr>
                  <a:t>Write</a:t>
                </a:r>
                <a:endParaRPr lang="en-US" sz="2000" dirty="0">
                  <a:solidFill>
                    <a:srgbClr val="FF0000"/>
                  </a:solidFill>
                  <a:latin typeface="Calibri" charset="0"/>
                </a:endParaRPr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alibri" charset="0"/>
                  </a:rPr>
                  <a:t> 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charset="0"/>
                  </a:rPr>
                  <a:t> Back</a:t>
                </a:r>
                <a:endParaRPr lang="en-US" sz="2000" dirty="0">
                  <a:solidFill>
                    <a:srgbClr val="FF0000"/>
                  </a:solidFill>
                  <a:latin typeface="Calibri" charset="0"/>
                </a:endParaRPr>
              </a:p>
            </p:txBody>
          </p:sp>
          <p:sp>
            <p:nvSpPr>
              <p:cNvPr id="123" name="Line 54"/>
              <p:cNvSpPr>
                <a:spLocks noChangeShapeType="1"/>
              </p:cNvSpPr>
              <p:nvPr/>
            </p:nvSpPr>
            <p:spPr bwMode="auto">
              <a:xfrm>
                <a:off x="823" y="2832"/>
                <a:ext cx="118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1" name="Group 123"/>
            <p:cNvGrpSpPr/>
            <p:nvPr/>
          </p:nvGrpSpPr>
          <p:grpSpPr>
            <a:xfrm>
              <a:off x="548640" y="1600200"/>
              <a:ext cx="7315200" cy="2186884"/>
              <a:chOff x="533400" y="1968500"/>
              <a:chExt cx="7391400" cy="2917111"/>
            </a:xfrm>
          </p:grpSpPr>
          <p:sp>
            <p:nvSpPr>
              <p:cNvPr id="125" name="Rectangle 4"/>
              <p:cNvSpPr>
                <a:spLocks noChangeArrowheads="1"/>
              </p:cNvSpPr>
              <p:nvPr/>
            </p:nvSpPr>
            <p:spPr bwMode="auto">
              <a:xfrm rot="16200000">
                <a:off x="457348" y="2922095"/>
                <a:ext cx="1292913" cy="37880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PC</a:t>
                </a:r>
                <a:endParaRPr lang="en-US" sz="2000" dirty="0"/>
              </a:p>
            </p:txBody>
          </p:sp>
          <p:sp>
            <p:nvSpPr>
              <p:cNvPr id="126" name="Rectangle 5"/>
              <p:cNvSpPr>
                <a:spLocks noChangeArrowheads="1"/>
              </p:cNvSpPr>
              <p:nvPr/>
            </p:nvSpPr>
            <p:spPr bwMode="auto">
              <a:xfrm rot="-5400000">
                <a:off x="1600200" y="2806700"/>
                <a:ext cx="1981200" cy="10668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instruction</a:t>
                </a:r>
              </a:p>
              <a:p>
                <a:pPr algn="ctr"/>
                <a:r>
                  <a:rPr lang="en-US" sz="2000" dirty="0"/>
                  <a:t>memory</a:t>
                </a:r>
              </a:p>
            </p:txBody>
          </p:sp>
          <p:sp>
            <p:nvSpPr>
              <p:cNvPr id="127" name="AutoShape 6"/>
              <p:cNvSpPr>
                <a:spLocks noChangeArrowheads="1"/>
              </p:cNvSpPr>
              <p:nvPr/>
            </p:nvSpPr>
            <p:spPr bwMode="auto">
              <a:xfrm>
                <a:off x="1524000" y="3933825"/>
                <a:ext cx="366713" cy="54927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+4</a:t>
                </a:r>
              </a:p>
            </p:txBody>
          </p:sp>
          <p:sp>
            <p:nvSpPr>
              <p:cNvPr id="128" name="Line 7"/>
              <p:cNvSpPr>
                <a:spLocks noChangeShapeType="1"/>
              </p:cNvSpPr>
              <p:nvPr/>
            </p:nvSpPr>
            <p:spPr bwMode="auto">
              <a:xfrm>
                <a:off x="1295400" y="3111500"/>
                <a:ext cx="762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8"/>
              <p:cNvSpPr>
                <a:spLocks noChangeArrowheads="1"/>
              </p:cNvSpPr>
              <p:nvPr/>
            </p:nvSpPr>
            <p:spPr bwMode="auto">
              <a:xfrm>
                <a:off x="3657600" y="2501900"/>
                <a:ext cx="990600" cy="12954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Register</a:t>
                </a:r>
              </a:p>
              <a:p>
                <a:pPr algn="ctr"/>
                <a:r>
                  <a:rPr lang="en-US" sz="2000" dirty="0" smtClean="0"/>
                  <a:t>File</a:t>
                </a:r>
                <a:endParaRPr lang="en-US" sz="2000" dirty="0"/>
              </a:p>
            </p:txBody>
          </p:sp>
          <p:sp>
            <p:nvSpPr>
              <p:cNvPr id="130" name="Line 9"/>
              <p:cNvSpPr>
                <a:spLocks noChangeShapeType="1"/>
              </p:cNvSpPr>
              <p:nvPr/>
            </p:nvSpPr>
            <p:spPr bwMode="auto">
              <a:xfrm>
                <a:off x="3124200" y="29591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3124200" y="3332163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3124200" y="36449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Text Box 12"/>
              <p:cNvSpPr txBox="1">
                <a:spLocks noChangeArrowheads="1"/>
              </p:cNvSpPr>
              <p:nvPr/>
            </p:nvSpPr>
            <p:spPr bwMode="auto">
              <a:xfrm>
                <a:off x="3088173" y="3248024"/>
                <a:ext cx="33972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 err="1"/>
                  <a:t>rt</a:t>
                </a:r>
                <a:endParaRPr lang="en-US" sz="2000" dirty="0"/>
              </a:p>
            </p:txBody>
          </p:sp>
          <p:sp>
            <p:nvSpPr>
              <p:cNvPr id="134" name="Text Box 13"/>
              <p:cNvSpPr txBox="1">
                <a:spLocks noChangeArrowheads="1"/>
              </p:cNvSpPr>
              <p:nvPr/>
            </p:nvSpPr>
            <p:spPr bwMode="auto">
              <a:xfrm>
                <a:off x="3076333" y="2943226"/>
                <a:ext cx="395287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 err="1"/>
                  <a:t>rs</a:t>
                </a:r>
                <a:endParaRPr lang="en-US" sz="2000" dirty="0"/>
              </a:p>
            </p:txBody>
          </p:sp>
          <p:sp>
            <p:nvSpPr>
              <p:cNvPr id="135" name="Text Box 14"/>
              <p:cNvSpPr txBox="1">
                <a:spLocks noChangeArrowheads="1"/>
              </p:cNvSpPr>
              <p:nvPr/>
            </p:nvSpPr>
            <p:spPr bwMode="auto">
              <a:xfrm>
                <a:off x="3079750" y="2562225"/>
                <a:ext cx="40957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rd</a:t>
                </a:r>
              </a:p>
            </p:txBody>
          </p:sp>
          <p:grpSp>
            <p:nvGrpSpPr>
              <p:cNvPr id="12" name="Group 16"/>
              <p:cNvGrpSpPr>
                <a:grpSpLocks/>
              </p:cNvGrpSpPr>
              <p:nvPr/>
            </p:nvGrpSpPr>
            <p:grpSpPr bwMode="auto">
              <a:xfrm>
                <a:off x="5334000" y="2562225"/>
                <a:ext cx="1219200" cy="1524000"/>
                <a:chOff x="3648" y="1348"/>
                <a:chExt cx="768" cy="960"/>
              </a:xfrm>
            </p:grpSpPr>
            <p:sp>
              <p:nvSpPr>
                <p:cNvPr id="157" name="Freeform 18"/>
                <p:cNvSpPr>
                  <a:spLocks/>
                </p:cNvSpPr>
                <p:nvPr/>
              </p:nvSpPr>
              <p:spPr bwMode="auto">
                <a:xfrm>
                  <a:off x="3648" y="1348"/>
                  <a:ext cx="528" cy="960"/>
                </a:xfrm>
                <a:custGeom>
                  <a:avLst/>
                  <a:gdLst>
                    <a:gd name="T0" fmla="*/ 0 w 528"/>
                    <a:gd name="T1" fmla="*/ 0 h 960"/>
                    <a:gd name="T2" fmla="*/ 528 w 528"/>
                    <a:gd name="T3" fmla="*/ 192 h 960"/>
                    <a:gd name="T4" fmla="*/ 528 w 528"/>
                    <a:gd name="T5" fmla="*/ 672 h 960"/>
                    <a:gd name="T6" fmla="*/ 0 w 528"/>
                    <a:gd name="T7" fmla="*/ 960 h 960"/>
                    <a:gd name="T8" fmla="*/ 0 w 528"/>
                    <a:gd name="T9" fmla="*/ 528 h 960"/>
                    <a:gd name="T10" fmla="*/ 48 w 528"/>
                    <a:gd name="T11" fmla="*/ 480 h 960"/>
                    <a:gd name="T12" fmla="*/ 0 w 528"/>
                    <a:gd name="T13" fmla="*/ 432 h 960"/>
                    <a:gd name="T14" fmla="*/ 0 w 528"/>
                    <a:gd name="T15" fmla="*/ 0 h 96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8"/>
                    <a:gd name="T25" fmla="*/ 0 h 960"/>
                    <a:gd name="T26" fmla="*/ 528 w 528"/>
                    <a:gd name="T27" fmla="*/ 960 h 96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8" h="960">
                      <a:moveTo>
                        <a:pt x="0" y="0"/>
                      </a:moveTo>
                      <a:lnTo>
                        <a:pt x="528" y="192"/>
                      </a:lnTo>
                      <a:lnTo>
                        <a:pt x="528" y="672"/>
                      </a:lnTo>
                      <a:lnTo>
                        <a:pt x="0" y="960"/>
                      </a:lnTo>
                      <a:lnTo>
                        <a:pt x="0" y="528"/>
                      </a:lnTo>
                      <a:lnTo>
                        <a:pt x="48" y="480"/>
                      </a:lnTo>
                      <a:lnTo>
                        <a:pt x="0" y="4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dirty="0" smtClean="0"/>
                    <a:t>ALU</a:t>
                  </a:r>
                  <a:endParaRPr lang="en-US" sz="2000" dirty="0"/>
                </a:p>
              </p:txBody>
            </p:sp>
            <p:sp>
              <p:nvSpPr>
                <p:cNvPr id="158" name="Line 19"/>
                <p:cNvSpPr>
                  <a:spLocks noChangeShapeType="1"/>
                </p:cNvSpPr>
                <p:nvPr/>
              </p:nvSpPr>
              <p:spPr bwMode="auto">
                <a:xfrm>
                  <a:off x="4176" y="178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7" name="Line 20"/>
              <p:cNvSpPr>
                <a:spLocks noChangeShapeType="1"/>
              </p:cNvSpPr>
              <p:nvPr/>
            </p:nvSpPr>
            <p:spPr bwMode="auto">
              <a:xfrm>
                <a:off x="4648200" y="3644900"/>
                <a:ext cx="685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21"/>
              <p:cNvSpPr>
                <a:spLocks noChangeShapeType="1"/>
              </p:cNvSpPr>
              <p:nvPr/>
            </p:nvSpPr>
            <p:spPr bwMode="auto">
              <a:xfrm>
                <a:off x="3124200" y="3995738"/>
                <a:ext cx="21796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22"/>
              <p:cNvSpPr>
                <a:spLocks noChangeShapeType="1"/>
              </p:cNvSpPr>
              <p:nvPr/>
            </p:nvSpPr>
            <p:spPr bwMode="auto">
              <a:xfrm>
                <a:off x="4648200" y="2830513"/>
                <a:ext cx="6556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23"/>
              <p:cNvSpPr>
                <a:spLocks noChangeArrowheads="1"/>
              </p:cNvSpPr>
              <p:nvPr/>
            </p:nvSpPr>
            <p:spPr bwMode="auto">
              <a:xfrm rot="-5400000">
                <a:off x="6096000" y="2959100"/>
                <a:ext cx="1981200" cy="10668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Data</a:t>
                </a:r>
              </a:p>
              <a:p>
                <a:pPr algn="ctr"/>
                <a:r>
                  <a:rPr lang="en-US" sz="2000" dirty="0"/>
                  <a:t>memory</a:t>
                </a:r>
              </a:p>
            </p:txBody>
          </p:sp>
          <p:sp>
            <p:nvSpPr>
              <p:cNvPr id="141" name="Line 24"/>
              <p:cNvSpPr>
                <a:spLocks noChangeShapeType="1"/>
              </p:cNvSpPr>
              <p:nvPr/>
            </p:nvSpPr>
            <p:spPr bwMode="auto">
              <a:xfrm>
                <a:off x="4876800" y="36449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25"/>
              <p:cNvSpPr>
                <a:spLocks noChangeShapeType="1"/>
              </p:cNvSpPr>
              <p:nvPr/>
            </p:nvSpPr>
            <p:spPr bwMode="auto">
              <a:xfrm>
                <a:off x="4876800" y="40259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26"/>
              <p:cNvSpPr>
                <a:spLocks noChangeShapeType="1"/>
              </p:cNvSpPr>
              <p:nvPr/>
            </p:nvSpPr>
            <p:spPr bwMode="auto">
              <a:xfrm>
                <a:off x="4876800" y="4330700"/>
                <a:ext cx="1676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27"/>
              <p:cNvSpPr>
                <a:spLocks noChangeShapeType="1"/>
              </p:cNvSpPr>
              <p:nvPr/>
            </p:nvSpPr>
            <p:spPr bwMode="auto">
              <a:xfrm>
                <a:off x="7620000" y="3248025"/>
                <a:ext cx="304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28"/>
              <p:cNvSpPr>
                <a:spLocks noChangeShapeType="1"/>
              </p:cNvSpPr>
              <p:nvPr/>
            </p:nvSpPr>
            <p:spPr bwMode="auto">
              <a:xfrm flipV="1">
                <a:off x="7924800" y="1968500"/>
                <a:ext cx="0" cy="1279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29"/>
              <p:cNvSpPr>
                <a:spLocks noChangeShapeType="1"/>
              </p:cNvSpPr>
              <p:nvPr/>
            </p:nvSpPr>
            <p:spPr bwMode="auto">
              <a:xfrm flipH="1">
                <a:off x="3921125" y="1968500"/>
                <a:ext cx="40036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30"/>
              <p:cNvSpPr>
                <a:spLocks noChangeShapeType="1"/>
              </p:cNvSpPr>
              <p:nvPr/>
            </p:nvSpPr>
            <p:spPr bwMode="auto">
              <a:xfrm>
                <a:off x="3921125" y="1968500"/>
                <a:ext cx="0" cy="533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Text Box 31"/>
              <p:cNvSpPr txBox="1">
                <a:spLocks noChangeArrowheads="1"/>
              </p:cNvSpPr>
              <p:nvPr/>
            </p:nvSpPr>
            <p:spPr bwMode="auto">
              <a:xfrm>
                <a:off x="3079750" y="3949700"/>
                <a:ext cx="66357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imm</a:t>
                </a:r>
              </a:p>
            </p:txBody>
          </p:sp>
          <p:sp>
            <p:nvSpPr>
              <p:cNvPr id="149" name="Line 32"/>
              <p:cNvSpPr>
                <a:spLocks noChangeShapeType="1"/>
              </p:cNvSpPr>
              <p:nvPr/>
            </p:nvSpPr>
            <p:spPr bwMode="auto">
              <a:xfrm>
                <a:off x="1676400" y="3111500"/>
                <a:ext cx="0" cy="838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33"/>
              <p:cNvSpPr>
                <a:spLocks noChangeArrowheads="1"/>
              </p:cNvSpPr>
              <p:nvPr/>
            </p:nvSpPr>
            <p:spPr bwMode="auto">
              <a:xfrm rot="16200000">
                <a:off x="703652" y="4293696"/>
                <a:ext cx="805021" cy="37880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MUX</a:t>
                </a:r>
                <a:endParaRPr lang="en-US" sz="2000" dirty="0"/>
              </a:p>
            </p:txBody>
          </p:sp>
          <p:sp>
            <p:nvSpPr>
              <p:cNvPr id="151" name="Line 34"/>
              <p:cNvSpPr>
                <a:spLocks noChangeShapeType="1"/>
              </p:cNvSpPr>
              <p:nvPr/>
            </p:nvSpPr>
            <p:spPr bwMode="auto">
              <a:xfrm flipH="1">
                <a:off x="1295400" y="4308475"/>
                <a:ext cx="228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35"/>
              <p:cNvSpPr>
                <a:spLocks noChangeShapeType="1"/>
              </p:cNvSpPr>
              <p:nvPr/>
            </p:nvSpPr>
            <p:spPr bwMode="auto">
              <a:xfrm>
                <a:off x="3743325" y="3995738"/>
                <a:ext cx="0" cy="6715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36"/>
              <p:cNvSpPr>
                <a:spLocks noChangeShapeType="1"/>
              </p:cNvSpPr>
              <p:nvPr/>
            </p:nvSpPr>
            <p:spPr bwMode="auto">
              <a:xfrm flipH="1">
                <a:off x="1295400" y="4667250"/>
                <a:ext cx="24479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37"/>
              <p:cNvSpPr>
                <a:spLocks noChangeShapeType="1"/>
              </p:cNvSpPr>
              <p:nvPr/>
            </p:nvSpPr>
            <p:spPr bwMode="auto">
              <a:xfrm flipH="1">
                <a:off x="533400" y="448310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38"/>
              <p:cNvSpPr>
                <a:spLocks noChangeShapeType="1"/>
              </p:cNvSpPr>
              <p:nvPr/>
            </p:nvSpPr>
            <p:spPr bwMode="auto">
              <a:xfrm flipV="1">
                <a:off x="533400" y="3111500"/>
                <a:ext cx="0" cy="1371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39"/>
              <p:cNvSpPr>
                <a:spLocks noChangeShapeType="1"/>
              </p:cNvSpPr>
              <p:nvPr/>
            </p:nvSpPr>
            <p:spPr bwMode="auto">
              <a:xfrm>
                <a:off x="533400" y="311150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33"/>
            <p:cNvGrpSpPr/>
            <p:nvPr/>
          </p:nvGrpSpPr>
          <p:grpSpPr>
            <a:xfrm>
              <a:off x="3383280" y="1719072"/>
              <a:ext cx="4361688" cy="2423031"/>
              <a:chOff x="3383280" y="1719072"/>
              <a:chExt cx="4361688" cy="2423031"/>
            </a:xfrm>
          </p:grpSpPr>
          <p:grpSp>
            <p:nvGrpSpPr>
              <p:cNvPr id="14" name="Group 59"/>
              <p:cNvGrpSpPr/>
              <p:nvPr/>
            </p:nvGrpSpPr>
            <p:grpSpPr>
              <a:xfrm>
                <a:off x="338328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" name="Group 76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oup 79"/>
              <p:cNvGrpSpPr/>
              <p:nvPr/>
            </p:nvGrpSpPr>
            <p:grpSpPr>
              <a:xfrm>
                <a:off x="493776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" name="Group 81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oup 84"/>
              <p:cNvGrpSpPr/>
              <p:nvPr/>
            </p:nvGrpSpPr>
            <p:grpSpPr>
              <a:xfrm>
                <a:off x="621792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" name="Group 86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0" name="Group 89"/>
              <p:cNvGrpSpPr/>
              <p:nvPr/>
            </p:nvGrpSpPr>
            <p:grpSpPr>
              <a:xfrm>
                <a:off x="763524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" name="Group 91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82" name="Slide Number Placeholder 1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00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4052" y="2235811"/>
            <a:ext cx="577851" cy="4356100"/>
            <a:chOff x="215" y="876"/>
            <a:chExt cx="364" cy="2744"/>
          </a:xfrm>
        </p:grpSpPr>
        <p:sp>
          <p:nvSpPr>
            <p:cNvPr id="2733060" name="Rectangle 4"/>
            <p:cNvSpPr>
              <a:spLocks noChangeArrowheads="1"/>
            </p:cNvSpPr>
            <p:nvPr/>
          </p:nvSpPr>
          <p:spPr bwMode="auto">
            <a:xfrm>
              <a:off x="215" y="876"/>
              <a:ext cx="291" cy="27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 smtClean="0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2800" b="1" dirty="0" smtClean="0"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33061" name="Line 5"/>
            <p:cNvSpPr>
              <a:spLocks noChangeShapeType="1"/>
            </p:cNvSpPr>
            <p:nvPr/>
          </p:nvSpPr>
          <p:spPr bwMode="auto">
            <a:xfrm>
              <a:off x="579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03802" y="2912086"/>
            <a:ext cx="1090612" cy="3317875"/>
            <a:chOff x="555" y="1302"/>
            <a:chExt cx="687" cy="2090"/>
          </a:xfrm>
        </p:grpSpPr>
        <p:sp>
          <p:nvSpPr>
            <p:cNvPr id="2733063" name="Rectangle 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33064" name="Rectangle 8"/>
            <p:cNvSpPr>
              <a:spLocks noChangeArrowheads="1"/>
            </p:cNvSpPr>
            <p:nvPr/>
          </p:nvSpPr>
          <p:spPr bwMode="auto">
            <a:xfrm>
              <a:off x="563" y="1718"/>
              <a:ext cx="5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Add</a:t>
              </a:r>
            </a:p>
          </p:txBody>
        </p:sp>
        <p:sp>
          <p:nvSpPr>
            <p:cNvPr id="2733065" name="Rectangle 9"/>
            <p:cNvSpPr>
              <a:spLocks noChangeArrowheads="1"/>
            </p:cNvSpPr>
            <p:nvPr/>
          </p:nvSpPr>
          <p:spPr bwMode="auto">
            <a:xfrm>
              <a:off x="555" y="2182"/>
              <a:ext cx="6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Store</a:t>
              </a:r>
            </a:p>
          </p:txBody>
        </p:sp>
        <p:sp>
          <p:nvSpPr>
            <p:cNvPr id="2733066" name="Rectangle 10"/>
            <p:cNvSpPr>
              <a:spLocks noChangeArrowheads="1"/>
            </p:cNvSpPr>
            <p:nvPr/>
          </p:nvSpPr>
          <p:spPr bwMode="auto">
            <a:xfrm>
              <a:off x="598" y="2612"/>
              <a:ext cx="5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Sub</a:t>
              </a:r>
            </a:p>
          </p:txBody>
        </p:sp>
        <p:sp>
          <p:nvSpPr>
            <p:cNvPr id="2733067" name="Rectangle 11"/>
            <p:cNvSpPr>
              <a:spLocks noChangeArrowheads="1"/>
            </p:cNvSpPr>
            <p:nvPr/>
          </p:nvSpPr>
          <p:spPr bwMode="auto">
            <a:xfrm>
              <a:off x="587" y="3067"/>
              <a:ext cx="37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Or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65939" y="2305661"/>
            <a:ext cx="4800600" cy="4206875"/>
            <a:chOff x="1728" y="920"/>
            <a:chExt cx="3024" cy="2650"/>
          </a:xfrm>
        </p:grpSpPr>
        <p:sp>
          <p:nvSpPr>
            <p:cNvPr id="2733069" name="Line 13"/>
            <p:cNvSpPr>
              <a:spLocks noChangeShapeType="1"/>
            </p:cNvSpPr>
            <p:nvPr/>
          </p:nvSpPr>
          <p:spPr bwMode="auto">
            <a:xfrm>
              <a:off x="1728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0" name="Line 14"/>
            <p:cNvSpPr>
              <a:spLocks noChangeShapeType="1"/>
            </p:cNvSpPr>
            <p:nvPr/>
          </p:nvSpPr>
          <p:spPr bwMode="auto">
            <a:xfrm>
              <a:off x="2160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1" name="Line 15"/>
            <p:cNvSpPr>
              <a:spLocks noChangeShapeType="1"/>
            </p:cNvSpPr>
            <p:nvPr/>
          </p:nvSpPr>
          <p:spPr bwMode="auto">
            <a:xfrm>
              <a:off x="2592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2" name="Line 16"/>
            <p:cNvSpPr>
              <a:spLocks noChangeShapeType="1"/>
            </p:cNvSpPr>
            <p:nvPr/>
          </p:nvSpPr>
          <p:spPr bwMode="auto">
            <a:xfrm>
              <a:off x="3024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3" name="Line 17"/>
            <p:cNvSpPr>
              <a:spLocks noChangeShapeType="1"/>
            </p:cNvSpPr>
            <p:nvPr/>
          </p:nvSpPr>
          <p:spPr bwMode="auto">
            <a:xfrm>
              <a:off x="3456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4" name="Line 18"/>
            <p:cNvSpPr>
              <a:spLocks noChangeShapeType="1"/>
            </p:cNvSpPr>
            <p:nvPr/>
          </p:nvSpPr>
          <p:spPr bwMode="auto">
            <a:xfrm>
              <a:off x="3888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5" name="Line 19"/>
            <p:cNvSpPr>
              <a:spLocks noChangeShapeType="1"/>
            </p:cNvSpPr>
            <p:nvPr/>
          </p:nvSpPr>
          <p:spPr bwMode="auto">
            <a:xfrm>
              <a:off x="4320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6" name="Line 20"/>
            <p:cNvSpPr>
              <a:spLocks noChangeShapeType="1"/>
            </p:cNvSpPr>
            <p:nvPr/>
          </p:nvSpPr>
          <p:spPr bwMode="auto">
            <a:xfrm>
              <a:off x="4752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324589" y="2826361"/>
            <a:ext cx="569913" cy="458787"/>
            <a:chOff x="1324" y="1248"/>
            <a:chExt cx="359" cy="289"/>
          </a:xfrm>
        </p:grpSpPr>
        <p:sp>
          <p:nvSpPr>
            <p:cNvPr id="2733078" name="Rectangle 22"/>
            <p:cNvSpPr>
              <a:spLocks noChangeArrowheads="1"/>
            </p:cNvSpPr>
            <p:nvPr/>
          </p:nvSpPr>
          <p:spPr bwMode="auto">
            <a:xfrm>
              <a:off x="1324" y="125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343" y="1248"/>
              <a:ext cx="340" cy="289"/>
              <a:chOff x="1343" y="1248"/>
              <a:chExt cx="340" cy="289"/>
            </a:xfrm>
          </p:grpSpPr>
          <p:sp>
            <p:nvSpPr>
              <p:cNvPr id="2733080" name="Freeform 24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81" name="Freeform 25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784839" y="1781785"/>
            <a:ext cx="6311900" cy="515938"/>
            <a:chOff x="984" y="551"/>
            <a:chExt cx="3976" cy="325"/>
          </a:xfrm>
        </p:grpSpPr>
        <p:sp>
          <p:nvSpPr>
            <p:cNvPr id="2733083" name="Line 27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4" name="Rectangle 28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562839" y="2673961"/>
            <a:ext cx="857250" cy="2033587"/>
            <a:chOff x="2104" y="1437"/>
            <a:chExt cx="540" cy="1281"/>
          </a:xfrm>
        </p:grpSpPr>
        <p:sp>
          <p:nvSpPr>
            <p:cNvPr id="2733086" name="Line 30"/>
            <p:cNvSpPr>
              <a:spLocks noChangeShapeType="1"/>
            </p:cNvSpPr>
            <p:nvPr/>
          </p:nvSpPr>
          <p:spPr bwMode="auto">
            <a:xfrm>
              <a:off x="2489" y="1677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7" name="Freeform 31" descr="25%"/>
            <p:cNvSpPr>
              <a:spLocks/>
            </p:cNvSpPr>
            <p:nvPr/>
          </p:nvSpPr>
          <p:spPr bwMode="auto">
            <a:xfrm>
              <a:off x="2396" y="1965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178" y="2429"/>
              <a:ext cx="359" cy="289"/>
              <a:chOff x="2178" y="2144"/>
              <a:chExt cx="359" cy="289"/>
            </a:xfrm>
          </p:grpSpPr>
          <p:sp>
            <p:nvSpPr>
              <p:cNvPr id="2733089" name="Rectangle 33"/>
              <p:cNvSpPr>
                <a:spLocks noChangeArrowheads="1"/>
              </p:cNvSpPr>
              <p:nvPr/>
            </p:nvSpPr>
            <p:spPr bwMode="auto">
              <a:xfrm>
                <a:off x="2178" y="2146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2197" y="2144"/>
                <a:ext cx="340" cy="289"/>
                <a:chOff x="2197" y="2144"/>
                <a:chExt cx="340" cy="289"/>
              </a:xfrm>
            </p:grpSpPr>
            <p:sp>
              <p:nvSpPr>
                <p:cNvPr id="2733091" name="Freeform 35"/>
                <p:cNvSpPr>
                  <a:spLocks/>
                </p:cNvSpPr>
                <p:nvPr/>
              </p:nvSpPr>
              <p:spPr bwMode="auto">
                <a:xfrm>
                  <a:off x="2197" y="2144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092" name="Freeform 36"/>
                <p:cNvSpPr>
                  <a:spLocks/>
                </p:cNvSpPr>
                <p:nvPr/>
              </p:nvSpPr>
              <p:spPr bwMode="auto">
                <a:xfrm>
                  <a:off x="2366" y="2144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2255" y="1437"/>
              <a:ext cx="227" cy="481"/>
              <a:chOff x="2255" y="1152"/>
              <a:chExt cx="227" cy="481"/>
            </a:xfrm>
          </p:grpSpPr>
          <p:sp>
            <p:nvSpPr>
              <p:cNvPr id="2733094" name="Freeform 3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95" name="Rectangle 39"/>
              <p:cNvSpPr>
                <a:spLocks noChangeArrowheads="1"/>
              </p:cNvSpPr>
              <p:nvPr/>
            </p:nvSpPr>
            <p:spPr bwMode="auto">
              <a:xfrm rot="5400000">
                <a:off x="2168" y="1273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096" name="Line 40"/>
            <p:cNvSpPr>
              <a:spLocks noChangeShapeType="1"/>
            </p:cNvSpPr>
            <p:nvPr/>
          </p:nvSpPr>
          <p:spPr bwMode="auto">
            <a:xfrm>
              <a:off x="2104" y="158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7" name="Line 41"/>
            <p:cNvSpPr>
              <a:spLocks noChangeShapeType="1"/>
            </p:cNvSpPr>
            <p:nvPr/>
          </p:nvSpPr>
          <p:spPr bwMode="auto">
            <a:xfrm>
              <a:off x="2104" y="1773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8" name="Freeform 42"/>
            <p:cNvSpPr>
              <a:spLocks/>
            </p:cNvSpPr>
            <p:nvPr/>
          </p:nvSpPr>
          <p:spPr bwMode="auto">
            <a:xfrm>
              <a:off x="2197" y="1672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9" name="Rectangle 43"/>
            <p:cNvSpPr>
              <a:spLocks noChangeArrowheads="1"/>
            </p:cNvSpPr>
            <p:nvPr/>
          </p:nvSpPr>
          <p:spPr bwMode="auto">
            <a:xfrm>
              <a:off x="2211" y="198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230" y="1981"/>
              <a:ext cx="296" cy="289"/>
              <a:chOff x="2230" y="1696"/>
              <a:chExt cx="296" cy="289"/>
            </a:xfrm>
          </p:grpSpPr>
          <p:sp>
            <p:nvSpPr>
              <p:cNvPr id="2733101" name="Freeform 45"/>
              <p:cNvSpPr>
                <a:spLocks/>
              </p:cNvSpPr>
              <p:nvPr/>
            </p:nvSpPr>
            <p:spPr bwMode="auto">
              <a:xfrm>
                <a:off x="2230" y="169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02" name="Freeform 46"/>
              <p:cNvSpPr>
                <a:spLocks/>
              </p:cNvSpPr>
              <p:nvPr/>
            </p:nvSpPr>
            <p:spPr bwMode="auto">
              <a:xfrm>
                <a:off x="2378" y="169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03" name="Line 47"/>
            <p:cNvSpPr>
              <a:spLocks noChangeShapeType="1"/>
            </p:cNvSpPr>
            <p:nvPr/>
          </p:nvSpPr>
          <p:spPr bwMode="auto">
            <a:xfrm>
              <a:off x="2115" y="212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4" name="Freeform 48"/>
            <p:cNvSpPr>
              <a:spLocks/>
            </p:cNvSpPr>
            <p:nvPr/>
          </p:nvSpPr>
          <p:spPr bwMode="auto">
            <a:xfrm>
              <a:off x="2177" y="202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4240702" y="2750161"/>
            <a:ext cx="857250" cy="2668587"/>
            <a:chOff x="2531" y="1485"/>
            <a:chExt cx="540" cy="1681"/>
          </a:xfrm>
        </p:grpSpPr>
        <p:sp>
          <p:nvSpPr>
            <p:cNvPr id="2733106" name="Line 50"/>
            <p:cNvSpPr>
              <a:spLocks noChangeShapeType="1"/>
            </p:cNvSpPr>
            <p:nvPr/>
          </p:nvSpPr>
          <p:spPr bwMode="auto">
            <a:xfrm>
              <a:off x="2916" y="2125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7" name="Freeform 51"/>
            <p:cNvSpPr>
              <a:spLocks/>
            </p:cNvSpPr>
            <p:nvPr/>
          </p:nvSpPr>
          <p:spPr bwMode="auto">
            <a:xfrm>
              <a:off x="2610" y="1677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8" name="Freeform 52" descr="25%"/>
            <p:cNvSpPr>
              <a:spLocks/>
            </p:cNvSpPr>
            <p:nvPr/>
          </p:nvSpPr>
          <p:spPr bwMode="auto">
            <a:xfrm>
              <a:off x="2806" y="24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2624" y="1485"/>
              <a:ext cx="340" cy="289"/>
              <a:chOff x="2624" y="1200"/>
              <a:chExt cx="340" cy="289"/>
            </a:xfrm>
          </p:grpSpPr>
          <p:sp>
            <p:nvSpPr>
              <p:cNvPr id="2733110" name="Freeform 54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1" name="Freeform 55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2" name="Rectangle 56"/>
            <p:cNvSpPr>
              <a:spLocks noChangeArrowheads="1"/>
            </p:cNvSpPr>
            <p:nvPr/>
          </p:nvSpPr>
          <p:spPr bwMode="auto">
            <a:xfrm>
              <a:off x="2638" y="243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657" y="2429"/>
              <a:ext cx="296" cy="289"/>
              <a:chOff x="2657" y="2144"/>
              <a:chExt cx="296" cy="289"/>
            </a:xfrm>
          </p:grpSpPr>
          <p:sp>
            <p:nvSpPr>
              <p:cNvPr id="2733114" name="Freeform 58"/>
              <p:cNvSpPr>
                <a:spLocks/>
              </p:cNvSpPr>
              <p:nvPr/>
            </p:nvSpPr>
            <p:spPr bwMode="auto">
              <a:xfrm>
                <a:off x="2657" y="2144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5" name="Freeform 59"/>
              <p:cNvSpPr>
                <a:spLocks/>
              </p:cNvSpPr>
              <p:nvPr/>
            </p:nvSpPr>
            <p:spPr bwMode="auto">
              <a:xfrm>
                <a:off x="2805" y="214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6" name="Line 60"/>
            <p:cNvSpPr>
              <a:spLocks noChangeShapeType="1"/>
            </p:cNvSpPr>
            <p:nvPr/>
          </p:nvSpPr>
          <p:spPr bwMode="auto">
            <a:xfrm>
              <a:off x="2542" y="2573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17" name="Freeform 61"/>
            <p:cNvSpPr>
              <a:spLocks/>
            </p:cNvSpPr>
            <p:nvPr/>
          </p:nvSpPr>
          <p:spPr bwMode="auto">
            <a:xfrm>
              <a:off x="2604" y="247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2624" y="2877"/>
              <a:ext cx="340" cy="289"/>
              <a:chOff x="2624" y="2592"/>
              <a:chExt cx="340" cy="289"/>
            </a:xfrm>
          </p:grpSpPr>
          <p:sp>
            <p:nvSpPr>
              <p:cNvPr id="2733119" name="Freeform 63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0" name="Freeform 64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21" name="Rectangle 65"/>
            <p:cNvSpPr>
              <a:spLocks noChangeArrowheads="1"/>
            </p:cNvSpPr>
            <p:nvPr/>
          </p:nvSpPr>
          <p:spPr bwMode="auto">
            <a:xfrm>
              <a:off x="2605" y="287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33122" name="Rectangle 66"/>
            <p:cNvSpPr>
              <a:spLocks noChangeArrowheads="1"/>
            </p:cNvSpPr>
            <p:nvPr/>
          </p:nvSpPr>
          <p:spPr bwMode="auto">
            <a:xfrm>
              <a:off x="2601" y="1535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682" y="1885"/>
              <a:ext cx="227" cy="481"/>
              <a:chOff x="2682" y="1600"/>
              <a:chExt cx="227" cy="481"/>
            </a:xfrm>
          </p:grpSpPr>
          <p:sp>
            <p:nvSpPr>
              <p:cNvPr id="2733124" name="Freeform 68"/>
              <p:cNvSpPr>
                <a:spLocks/>
              </p:cNvSpPr>
              <p:nvPr/>
            </p:nvSpPr>
            <p:spPr bwMode="auto">
              <a:xfrm>
                <a:off x="2696" y="1600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5" name="Rectangle 69"/>
              <p:cNvSpPr>
                <a:spLocks noChangeArrowheads="1"/>
              </p:cNvSpPr>
              <p:nvPr/>
            </p:nvSpPr>
            <p:spPr bwMode="auto">
              <a:xfrm rot="5400000">
                <a:off x="2595" y="172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26" name="Line 70"/>
            <p:cNvSpPr>
              <a:spLocks noChangeShapeType="1"/>
            </p:cNvSpPr>
            <p:nvPr/>
          </p:nvSpPr>
          <p:spPr bwMode="auto">
            <a:xfrm>
              <a:off x="2531" y="202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7" name="Line 71"/>
            <p:cNvSpPr>
              <a:spLocks noChangeShapeType="1"/>
            </p:cNvSpPr>
            <p:nvPr/>
          </p:nvSpPr>
          <p:spPr bwMode="auto">
            <a:xfrm>
              <a:off x="2531" y="222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8" name="Freeform 72"/>
            <p:cNvSpPr>
              <a:spLocks/>
            </p:cNvSpPr>
            <p:nvPr/>
          </p:nvSpPr>
          <p:spPr bwMode="auto">
            <a:xfrm>
              <a:off x="2624" y="212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4918564" y="2826361"/>
            <a:ext cx="857250" cy="3303587"/>
            <a:chOff x="2958" y="1533"/>
            <a:chExt cx="540" cy="2081"/>
          </a:xfrm>
        </p:grpSpPr>
        <p:sp>
          <p:nvSpPr>
            <p:cNvPr id="2733130" name="Line 74"/>
            <p:cNvSpPr>
              <a:spLocks noChangeShapeType="1"/>
            </p:cNvSpPr>
            <p:nvPr/>
          </p:nvSpPr>
          <p:spPr bwMode="auto">
            <a:xfrm>
              <a:off x="3343" y="25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1" name="Freeform 75"/>
            <p:cNvSpPr>
              <a:spLocks/>
            </p:cNvSpPr>
            <p:nvPr/>
          </p:nvSpPr>
          <p:spPr bwMode="auto">
            <a:xfrm>
              <a:off x="3037" y="212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2" name="Freeform 76" descr="25%"/>
            <p:cNvSpPr>
              <a:spLocks/>
            </p:cNvSpPr>
            <p:nvPr/>
          </p:nvSpPr>
          <p:spPr bwMode="auto">
            <a:xfrm>
              <a:off x="3237" y="287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3" name="Freeform 77" descr="25%"/>
            <p:cNvSpPr>
              <a:spLocks/>
            </p:cNvSpPr>
            <p:nvPr/>
          </p:nvSpPr>
          <p:spPr bwMode="auto">
            <a:xfrm flipH="1">
              <a:off x="3123" y="15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3109" y="2333"/>
              <a:ext cx="227" cy="481"/>
              <a:chOff x="3109" y="2048"/>
              <a:chExt cx="227" cy="481"/>
            </a:xfrm>
          </p:grpSpPr>
          <p:sp>
            <p:nvSpPr>
              <p:cNvPr id="2733135" name="Freeform 79"/>
              <p:cNvSpPr>
                <a:spLocks/>
              </p:cNvSpPr>
              <p:nvPr/>
            </p:nvSpPr>
            <p:spPr bwMode="auto">
              <a:xfrm>
                <a:off x="3123" y="2048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36" name="Rectangle 80"/>
              <p:cNvSpPr>
                <a:spLocks noChangeArrowheads="1"/>
              </p:cNvSpPr>
              <p:nvPr/>
            </p:nvSpPr>
            <p:spPr bwMode="auto">
              <a:xfrm rot="5400000">
                <a:off x="3022" y="216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37" name="Line 81"/>
            <p:cNvSpPr>
              <a:spLocks noChangeShapeType="1"/>
            </p:cNvSpPr>
            <p:nvPr/>
          </p:nvSpPr>
          <p:spPr bwMode="auto">
            <a:xfrm>
              <a:off x="2958" y="247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8" name="Line 82"/>
            <p:cNvSpPr>
              <a:spLocks noChangeShapeType="1"/>
            </p:cNvSpPr>
            <p:nvPr/>
          </p:nvSpPr>
          <p:spPr bwMode="auto">
            <a:xfrm>
              <a:off x="2958" y="266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9" name="Freeform 83"/>
            <p:cNvSpPr>
              <a:spLocks/>
            </p:cNvSpPr>
            <p:nvPr/>
          </p:nvSpPr>
          <p:spPr bwMode="auto">
            <a:xfrm>
              <a:off x="3051" y="256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0" name="Rectangle 84"/>
            <p:cNvSpPr>
              <a:spLocks noChangeArrowheads="1"/>
            </p:cNvSpPr>
            <p:nvPr/>
          </p:nvSpPr>
          <p:spPr bwMode="auto">
            <a:xfrm>
              <a:off x="3093" y="153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" name="Group 85"/>
            <p:cNvGrpSpPr>
              <a:grpSpLocks/>
            </p:cNvGrpSpPr>
            <p:nvPr/>
          </p:nvGrpSpPr>
          <p:grpSpPr bwMode="auto">
            <a:xfrm>
              <a:off x="3120" y="1533"/>
              <a:ext cx="284" cy="289"/>
              <a:chOff x="3120" y="1248"/>
              <a:chExt cx="284" cy="289"/>
            </a:xfrm>
          </p:grpSpPr>
          <p:sp>
            <p:nvSpPr>
              <p:cNvPr id="2733142" name="Freeform 86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3" name="Freeform 87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4" name="Line 88"/>
            <p:cNvSpPr>
              <a:spLocks noChangeShapeType="1"/>
            </p:cNvSpPr>
            <p:nvPr/>
          </p:nvSpPr>
          <p:spPr bwMode="auto">
            <a:xfrm>
              <a:off x="2973" y="1677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5" name="Rectangle 89"/>
            <p:cNvSpPr>
              <a:spLocks noChangeArrowheads="1"/>
            </p:cNvSpPr>
            <p:nvPr/>
          </p:nvSpPr>
          <p:spPr bwMode="auto">
            <a:xfrm>
              <a:off x="3028" y="1983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" name="Group 90"/>
            <p:cNvGrpSpPr>
              <a:grpSpLocks/>
            </p:cNvGrpSpPr>
            <p:nvPr/>
          </p:nvGrpSpPr>
          <p:grpSpPr bwMode="auto">
            <a:xfrm>
              <a:off x="3079" y="1981"/>
              <a:ext cx="325" cy="289"/>
              <a:chOff x="3079" y="1696"/>
              <a:chExt cx="325" cy="289"/>
            </a:xfrm>
          </p:grpSpPr>
          <p:sp>
            <p:nvSpPr>
              <p:cNvPr id="2733147" name="Freeform 91"/>
              <p:cNvSpPr>
                <a:spLocks/>
              </p:cNvSpPr>
              <p:nvPr/>
            </p:nvSpPr>
            <p:spPr bwMode="auto">
              <a:xfrm>
                <a:off x="3079" y="1696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8" name="Freeform 92"/>
              <p:cNvSpPr>
                <a:spLocks/>
              </p:cNvSpPr>
              <p:nvPr/>
            </p:nvSpPr>
            <p:spPr bwMode="auto">
              <a:xfrm>
                <a:off x="3240" y="1696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9" name="Rectangle 93"/>
            <p:cNvSpPr>
              <a:spLocks noChangeArrowheads="1"/>
            </p:cNvSpPr>
            <p:nvPr/>
          </p:nvSpPr>
          <p:spPr bwMode="auto">
            <a:xfrm>
              <a:off x="3065" y="28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084" y="2877"/>
              <a:ext cx="296" cy="289"/>
              <a:chOff x="3084" y="2592"/>
              <a:chExt cx="296" cy="289"/>
            </a:xfrm>
          </p:grpSpPr>
          <p:sp>
            <p:nvSpPr>
              <p:cNvPr id="2733151" name="Freeform 9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52" name="Freeform 9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53" name="Line 97"/>
            <p:cNvSpPr>
              <a:spLocks noChangeShapeType="1"/>
            </p:cNvSpPr>
            <p:nvPr/>
          </p:nvSpPr>
          <p:spPr bwMode="auto">
            <a:xfrm>
              <a:off x="2969" y="30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54" name="Freeform 98"/>
            <p:cNvSpPr>
              <a:spLocks/>
            </p:cNvSpPr>
            <p:nvPr/>
          </p:nvSpPr>
          <p:spPr bwMode="auto">
            <a:xfrm>
              <a:off x="3031" y="29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99"/>
            <p:cNvGrpSpPr>
              <a:grpSpLocks/>
            </p:cNvGrpSpPr>
            <p:nvPr/>
          </p:nvGrpSpPr>
          <p:grpSpPr bwMode="auto">
            <a:xfrm>
              <a:off x="3032" y="3325"/>
              <a:ext cx="359" cy="289"/>
              <a:chOff x="3032" y="3040"/>
              <a:chExt cx="359" cy="289"/>
            </a:xfrm>
          </p:grpSpPr>
          <p:sp>
            <p:nvSpPr>
              <p:cNvPr id="2733156" name="Rectangle 100"/>
              <p:cNvSpPr>
                <a:spLocks noChangeArrowheads="1"/>
              </p:cNvSpPr>
              <p:nvPr/>
            </p:nvSpPr>
            <p:spPr bwMode="auto">
              <a:xfrm>
                <a:off x="3032" y="3042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24" name="Group 101"/>
              <p:cNvGrpSpPr>
                <a:grpSpLocks/>
              </p:cNvGrpSpPr>
              <p:nvPr/>
            </p:nvGrpSpPr>
            <p:grpSpPr bwMode="auto">
              <a:xfrm>
                <a:off x="3051" y="3040"/>
                <a:ext cx="340" cy="289"/>
                <a:chOff x="3051" y="3040"/>
                <a:chExt cx="340" cy="289"/>
              </a:xfrm>
            </p:grpSpPr>
            <p:sp>
              <p:nvSpPr>
                <p:cNvPr id="2733158" name="Freeform 102"/>
                <p:cNvSpPr>
                  <a:spLocks/>
                </p:cNvSpPr>
                <p:nvPr/>
              </p:nvSpPr>
              <p:spPr bwMode="auto">
                <a:xfrm>
                  <a:off x="3051" y="3040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59" name="Freeform 103"/>
                <p:cNvSpPr>
                  <a:spLocks/>
                </p:cNvSpPr>
                <p:nvPr/>
              </p:nvSpPr>
              <p:spPr bwMode="auto">
                <a:xfrm>
                  <a:off x="3220" y="3040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5" name="Group 184"/>
          <p:cNvGrpSpPr/>
          <p:nvPr/>
        </p:nvGrpSpPr>
        <p:grpSpPr>
          <a:xfrm>
            <a:off x="5596427" y="3537561"/>
            <a:ext cx="2767012" cy="2795587"/>
            <a:chOff x="5596427" y="3537561"/>
            <a:chExt cx="2767012" cy="2795587"/>
          </a:xfrm>
        </p:grpSpPr>
        <p:grpSp>
          <p:nvGrpSpPr>
            <p:cNvPr id="25" name="Group 104"/>
            <p:cNvGrpSpPr>
              <a:grpSpLocks/>
            </p:cNvGrpSpPr>
            <p:nvPr/>
          </p:nvGrpSpPr>
          <p:grpSpPr bwMode="auto">
            <a:xfrm>
              <a:off x="5596427" y="3537561"/>
              <a:ext cx="809625" cy="2603500"/>
              <a:chOff x="3385" y="1981"/>
              <a:chExt cx="510" cy="1640"/>
            </a:xfrm>
          </p:grpSpPr>
          <p:sp>
            <p:nvSpPr>
              <p:cNvPr id="2733161" name="Freeform 105"/>
              <p:cNvSpPr>
                <a:spLocks/>
              </p:cNvSpPr>
              <p:nvPr/>
            </p:nvSpPr>
            <p:spPr bwMode="auto">
              <a:xfrm>
                <a:off x="3464" y="2573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2" name="Freeform 106" descr="25%"/>
              <p:cNvSpPr>
                <a:spLocks/>
              </p:cNvSpPr>
              <p:nvPr/>
            </p:nvSpPr>
            <p:spPr bwMode="auto">
              <a:xfrm>
                <a:off x="3660" y="333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3" name="Freeform 107" descr="25%"/>
              <p:cNvSpPr>
                <a:spLocks/>
              </p:cNvSpPr>
              <p:nvPr/>
            </p:nvSpPr>
            <p:spPr bwMode="auto">
              <a:xfrm flipH="1">
                <a:off x="3547" y="198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4" name="Rectangle 108"/>
              <p:cNvSpPr>
                <a:spLocks noChangeArrowheads="1"/>
              </p:cNvSpPr>
              <p:nvPr/>
            </p:nvSpPr>
            <p:spPr bwMode="auto">
              <a:xfrm>
                <a:off x="3455" y="2431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6" name="Group 109"/>
              <p:cNvGrpSpPr>
                <a:grpSpLocks/>
              </p:cNvGrpSpPr>
              <p:nvPr/>
            </p:nvGrpSpPr>
            <p:grpSpPr bwMode="auto">
              <a:xfrm>
                <a:off x="3506" y="2429"/>
                <a:ext cx="325" cy="289"/>
                <a:chOff x="3506" y="2144"/>
                <a:chExt cx="325" cy="289"/>
              </a:xfrm>
            </p:grpSpPr>
            <p:sp>
              <p:nvSpPr>
                <p:cNvPr id="2733166" name="Freeform 110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67" name="Freeform 111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68" name="Rectangle 112"/>
              <p:cNvSpPr>
                <a:spLocks noChangeArrowheads="1"/>
              </p:cNvSpPr>
              <p:nvPr/>
            </p:nvSpPr>
            <p:spPr bwMode="auto">
              <a:xfrm>
                <a:off x="3520" y="198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" name="Group 113"/>
              <p:cNvGrpSpPr>
                <a:grpSpLocks/>
              </p:cNvGrpSpPr>
              <p:nvPr/>
            </p:nvGrpSpPr>
            <p:grpSpPr bwMode="auto">
              <a:xfrm>
                <a:off x="3547" y="1981"/>
                <a:ext cx="284" cy="289"/>
                <a:chOff x="3547" y="1696"/>
                <a:chExt cx="284" cy="289"/>
              </a:xfrm>
            </p:grpSpPr>
            <p:sp>
              <p:nvSpPr>
                <p:cNvPr id="2733170" name="Freeform 11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71" name="Freeform 11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72" name="Line 116"/>
              <p:cNvSpPr>
                <a:spLocks noChangeShapeType="1"/>
              </p:cNvSpPr>
              <p:nvPr/>
            </p:nvSpPr>
            <p:spPr bwMode="auto">
              <a:xfrm>
                <a:off x="3400" y="212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8" name="Group 117"/>
              <p:cNvGrpSpPr>
                <a:grpSpLocks/>
              </p:cNvGrpSpPr>
              <p:nvPr/>
            </p:nvGrpSpPr>
            <p:grpSpPr bwMode="auto">
              <a:xfrm>
                <a:off x="3536" y="2781"/>
                <a:ext cx="227" cy="481"/>
                <a:chOff x="3536" y="2496"/>
                <a:chExt cx="227" cy="481"/>
              </a:xfrm>
            </p:grpSpPr>
            <p:sp>
              <p:nvSpPr>
                <p:cNvPr id="2733174" name="Freeform 118"/>
                <p:cNvSpPr>
                  <a:spLocks/>
                </p:cNvSpPr>
                <p:nvPr/>
              </p:nvSpPr>
              <p:spPr bwMode="auto">
                <a:xfrm>
                  <a:off x="3550" y="2496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75" name="Rectangle 119"/>
                <p:cNvSpPr>
                  <a:spLocks noChangeArrowheads="1"/>
                </p:cNvSpPr>
                <p:nvPr/>
              </p:nvSpPr>
              <p:spPr bwMode="auto">
                <a:xfrm rot="5400000">
                  <a:off x="3449" y="2617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sp>
            <p:nvSpPr>
              <p:cNvPr id="2733176" name="Line 120"/>
              <p:cNvSpPr>
                <a:spLocks noChangeShapeType="1"/>
              </p:cNvSpPr>
              <p:nvPr/>
            </p:nvSpPr>
            <p:spPr bwMode="auto">
              <a:xfrm>
                <a:off x="3385" y="29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7" name="Line 121"/>
              <p:cNvSpPr>
                <a:spLocks noChangeShapeType="1"/>
              </p:cNvSpPr>
              <p:nvPr/>
            </p:nvSpPr>
            <p:spPr bwMode="auto">
              <a:xfrm>
                <a:off x="3385" y="31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8" name="Freeform 122"/>
              <p:cNvSpPr>
                <a:spLocks/>
              </p:cNvSpPr>
              <p:nvPr/>
            </p:nvSpPr>
            <p:spPr bwMode="auto">
              <a:xfrm>
                <a:off x="3478" y="3016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9" name="Rectangle 123"/>
              <p:cNvSpPr>
                <a:spLocks noChangeArrowheads="1"/>
              </p:cNvSpPr>
              <p:nvPr/>
            </p:nvSpPr>
            <p:spPr bwMode="auto">
              <a:xfrm>
                <a:off x="3492" y="333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9" name="Group 124"/>
              <p:cNvGrpSpPr>
                <a:grpSpLocks/>
              </p:cNvGrpSpPr>
              <p:nvPr/>
            </p:nvGrpSpPr>
            <p:grpSpPr bwMode="auto">
              <a:xfrm>
                <a:off x="3511" y="3325"/>
                <a:ext cx="296" cy="289"/>
                <a:chOff x="3511" y="3040"/>
                <a:chExt cx="296" cy="289"/>
              </a:xfrm>
            </p:grpSpPr>
            <p:sp>
              <p:nvSpPr>
                <p:cNvPr id="2733181" name="Freeform 125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82" name="Freeform 126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83" name="Line 127"/>
              <p:cNvSpPr>
                <a:spLocks noChangeShapeType="1"/>
              </p:cNvSpPr>
              <p:nvPr/>
            </p:nvSpPr>
            <p:spPr bwMode="auto">
              <a:xfrm>
                <a:off x="3396" y="3469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4" name="Freeform 128"/>
              <p:cNvSpPr>
                <a:spLocks/>
              </p:cNvSpPr>
              <p:nvPr/>
            </p:nvSpPr>
            <p:spPr bwMode="auto">
              <a:xfrm>
                <a:off x="3458" y="3373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29"/>
            <p:cNvGrpSpPr>
              <a:grpSpLocks/>
            </p:cNvGrpSpPr>
            <p:nvPr/>
          </p:nvGrpSpPr>
          <p:grpSpPr bwMode="auto">
            <a:xfrm>
              <a:off x="7653827" y="5661636"/>
              <a:ext cx="709612" cy="468312"/>
              <a:chOff x="4681" y="3034"/>
              <a:chExt cx="447" cy="295"/>
            </a:xfrm>
          </p:grpSpPr>
          <p:sp>
            <p:nvSpPr>
              <p:cNvPr id="2733186" name="Freeform 130" descr="25%"/>
              <p:cNvSpPr>
                <a:spLocks/>
              </p:cNvSpPr>
              <p:nvPr/>
            </p:nvSpPr>
            <p:spPr bwMode="auto">
              <a:xfrm flipH="1">
                <a:off x="4828" y="303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7" name="Rectangle 131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 dirty="0" err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  <a:endParaRPr lang="en-US" sz="1600" b="1" dirty="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grpSp>
            <p:nvGrpSpPr>
              <p:cNvPr id="31" name="Group 132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33189" name="Freeform 133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90" name="Freeform 134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91" name="Line 135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33056" name="Group 136"/>
            <p:cNvGrpSpPr>
              <a:grpSpLocks/>
            </p:cNvGrpSpPr>
            <p:nvPr/>
          </p:nvGrpSpPr>
          <p:grpSpPr bwMode="auto">
            <a:xfrm>
              <a:off x="6885477" y="4950436"/>
              <a:ext cx="876300" cy="1255712"/>
              <a:chOff x="4197" y="2586"/>
              <a:chExt cx="552" cy="791"/>
            </a:xfrm>
          </p:grpSpPr>
          <p:sp>
            <p:nvSpPr>
              <p:cNvPr id="2733193" name="Freeform 137" descr="25%"/>
              <p:cNvSpPr>
                <a:spLocks/>
              </p:cNvSpPr>
              <p:nvPr/>
            </p:nvSpPr>
            <p:spPr bwMode="auto">
              <a:xfrm flipH="1">
                <a:off x="4401" y="258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4" name="Rectangle 138"/>
              <p:cNvSpPr>
                <a:spLocks noChangeArrowheads="1"/>
              </p:cNvSpPr>
              <p:nvPr/>
            </p:nvSpPr>
            <p:spPr bwMode="auto">
              <a:xfrm>
                <a:off x="4374" y="259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33057" name="Group 139"/>
              <p:cNvGrpSpPr>
                <a:grpSpLocks/>
              </p:cNvGrpSpPr>
              <p:nvPr/>
            </p:nvGrpSpPr>
            <p:grpSpPr bwMode="auto">
              <a:xfrm>
                <a:off x="4401" y="2592"/>
                <a:ext cx="284" cy="289"/>
                <a:chOff x="4401" y="2592"/>
                <a:chExt cx="284" cy="289"/>
              </a:xfrm>
            </p:grpSpPr>
            <p:sp>
              <p:nvSpPr>
                <p:cNvPr id="2733196" name="Freeform 140"/>
                <p:cNvSpPr>
                  <a:spLocks/>
                </p:cNvSpPr>
                <p:nvPr/>
              </p:nvSpPr>
              <p:spPr bwMode="auto">
                <a:xfrm>
                  <a:off x="4401" y="2592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97" name="Freeform 141"/>
                <p:cNvSpPr>
                  <a:spLocks/>
                </p:cNvSpPr>
                <p:nvPr/>
              </p:nvSpPr>
              <p:spPr bwMode="auto">
                <a:xfrm>
                  <a:off x="4542" y="2592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198" name="Line 142"/>
              <p:cNvSpPr>
                <a:spLocks noChangeShapeType="1"/>
              </p:cNvSpPr>
              <p:nvPr/>
            </p:nvSpPr>
            <p:spPr bwMode="auto">
              <a:xfrm>
                <a:off x="4254" y="2736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9" name="Rectangle 143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33058" name="Group 144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33201" name="Freeform 145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02" name="Freeform 146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203" name="Line 147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4" name="Freeform 148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33059" name="Group 149"/>
            <p:cNvGrpSpPr>
              <a:grpSpLocks/>
            </p:cNvGrpSpPr>
            <p:nvPr/>
          </p:nvGrpSpPr>
          <p:grpSpPr bwMode="auto">
            <a:xfrm>
              <a:off x="6207614" y="4248761"/>
              <a:ext cx="876300" cy="2084387"/>
              <a:chOff x="3770" y="2144"/>
              <a:chExt cx="552" cy="1313"/>
            </a:xfrm>
          </p:grpSpPr>
          <p:sp>
            <p:nvSpPr>
              <p:cNvPr id="2733206" name="Rectangle 150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33062" name="Group 151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33208" name="Freeform 152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09" name="Freeform 153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210" name="Line 154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1" name="Rectangle 155"/>
              <p:cNvSpPr>
                <a:spLocks noChangeArrowheads="1"/>
              </p:cNvSpPr>
              <p:nvPr/>
            </p:nvSpPr>
            <p:spPr bwMode="auto">
              <a:xfrm>
                <a:off x="3882" y="2594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33068" name="Group 156"/>
              <p:cNvGrpSpPr>
                <a:grpSpLocks/>
              </p:cNvGrpSpPr>
              <p:nvPr/>
            </p:nvGrpSpPr>
            <p:grpSpPr bwMode="auto">
              <a:xfrm>
                <a:off x="3933" y="2592"/>
                <a:ext cx="325" cy="289"/>
                <a:chOff x="3933" y="2592"/>
                <a:chExt cx="325" cy="289"/>
              </a:xfrm>
            </p:grpSpPr>
            <p:sp>
              <p:nvSpPr>
                <p:cNvPr id="2733213" name="Freeform 157"/>
                <p:cNvSpPr>
                  <a:spLocks/>
                </p:cNvSpPr>
                <p:nvPr/>
              </p:nvSpPr>
              <p:spPr bwMode="auto">
                <a:xfrm>
                  <a:off x="3933" y="2592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14" name="Freeform 158"/>
                <p:cNvSpPr>
                  <a:spLocks/>
                </p:cNvSpPr>
                <p:nvPr/>
              </p:nvSpPr>
              <p:spPr bwMode="auto">
                <a:xfrm>
                  <a:off x="4094" y="2592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33215" name="Line 159"/>
              <p:cNvSpPr>
                <a:spLocks noChangeShapeType="1"/>
              </p:cNvSpPr>
              <p:nvPr/>
            </p:nvSpPr>
            <p:spPr bwMode="auto">
              <a:xfrm>
                <a:off x="3770" y="2736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6" name="Freeform 160"/>
              <p:cNvSpPr>
                <a:spLocks/>
              </p:cNvSpPr>
              <p:nvPr/>
            </p:nvSpPr>
            <p:spPr bwMode="auto">
              <a:xfrm>
                <a:off x="3891" y="2736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733077" name="Group 161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33218" name="Freeform 162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19" name="Rectangle 163"/>
                <p:cNvSpPr>
                  <a:spLocks noChangeArrowheads="1"/>
                </p:cNvSpPr>
                <p:nvPr/>
              </p:nvSpPr>
              <p:spPr bwMode="auto">
                <a:xfrm rot="5400000">
                  <a:off x="3876" y="3065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sp>
            <p:nvSpPr>
              <p:cNvPr id="2733220" name="Line 164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21" name="Line 165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22" name="Freeform 166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33223" name="Rectangle 167"/>
          <p:cNvSpPr>
            <a:spLocks noChangeArrowheads="1"/>
          </p:cNvSpPr>
          <p:nvPr/>
        </p:nvSpPr>
        <p:spPr bwMode="auto">
          <a:xfrm>
            <a:off x="457200" y="1371600"/>
            <a:ext cx="8229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RegFile</a:t>
            </a:r>
            <a:r>
              <a:rPr lang="en-US" sz="2800" dirty="0" smtClean="0">
                <a:solidFill>
                  <a:schemeClr val="tx1"/>
                </a:solidFill>
              </a:rPr>
              <a:t>: left half is write, </a:t>
            </a:r>
            <a:r>
              <a:rPr lang="en-US" sz="2800" dirty="0"/>
              <a:t>right half is read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2733079" name="Group 168"/>
          <p:cNvGrpSpPr>
            <a:grpSpLocks/>
          </p:cNvGrpSpPr>
          <p:nvPr/>
        </p:nvGrpSpPr>
        <p:grpSpPr bwMode="auto">
          <a:xfrm>
            <a:off x="2902439" y="2824773"/>
            <a:ext cx="673100" cy="1146175"/>
            <a:chOff x="1688" y="1247"/>
            <a:chExt cx="424" cy="722"/>
          </a:xfrm>
        </p:grpSpPr>
        <p:sp>
          <p:nvSpPr>
            <p:cNvPr id="2733225" name="Freeform 169" descr="25%"/>
            <p:cNvSpPr>
              <a:spLocks/>
            </p:cNvSpPr>
            <p:nvPr/>
          </p:nvSpPr>
          <p:spPr bwMode="auto">
            <a:xfrm>
              <a:off x="1939" y="124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6" name="Rectangle 170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3227" name="Rectangle 171"/>
            <p:cNvSpPr>
              <a:spLocks noChangeArrowheads="1"/>
            </p:cNvSpPr>
            <p:nvPr/>
          </p:nvSpPr>
          <p:spPr bwMode="auto">
            <a:xfrm>
              <a:off x="1751" y="1698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2733082" name="Group 172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33229" name="Freeform 173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30" name="Freeform 174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31" name="Line 175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32" name="Freeform 176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85" name="Group 177"/>
            <p:cNvGrpSpPr>
              <a:grpSpLocks/>
            </p:cNvGrpSpPr>
            <p:nvPr/>
          </p:nvGrpSpPr>
          <p:grpSpPr bwMode="auto">
            <a:xfrm>
              <a:off x="1753" y="1680"/>
              <a:ext cx="359" cy="289"/>
              <a:chOff x="1324" y="1248"/>
              <a:chExt cx="359" cy="289"/>
            </a:xfrm>
          </p:grpSpPr>
          <p:sp>
            <p:nvSpPr>
              <p:cNvPr id="2733234" name="Rectangle 178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14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</a:t>
                </a:r>
              </a:p>
            </p:txBody>
          </p:sp>
          <p:grpSp>
            <p:nvGrpSpPr>
              <p:cNvPr id="2733088" name="Group 179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33236" name="Freeform 180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37" name="Freeform 181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2" name="Titl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Pipeline Representation</a:t>
            </a:r>
            <a:endParaRPr lang="en-US" dirty="0"/>
          </a:p>
        </p:txBody>
      </p:sp>
      <p:sp>
        <p:nvSpPr>
          <p:cNvPr id="188" name="Slide Number Placeholder 1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09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Performance (1/3)</a:t>
            </a:r>
            <a:endParaRPr lang="en-AU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(“time between completion of instructions”) to measure speedup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 smtClean="0"/>
              <a:t>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Equality only achieved if stages are </a:t>
            </a:r>
            <a:r>
              <a:rPr lang="en-US" i="1" dirty="0" smtClean="0">
                <a:solidFill>
                  <a:srgbClr val="FF0000"/>
                </a:solidFill>
              </a:rPr>
              <a:t>balanced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(i.e. take the same amount of time)</a:t>
            </a:r>
            <a:endParaRPr lang="en-US" dirty="0"/>
          </a:p>
          <a:p>
            <a:r>
              <a:rPr lang="en-US" dirty="0"/>
              <a:t>If not balanced, speedup is </a:t>
            </a:r>
            <a:r>
              <a:rPr lang="en-US" dirty="0" smtClean="0"/>
              <a:t>reduced</a:t>
            </a:r>
            <a:endParaRPr lang="en-US" dirty="0"/>
          </a:p>
          <a:p>
            <a:r>
              <a:rPr lang="en-US" dirty="0"/>
              <a:t>Speedup due to increased </a:t>
            </a:r>
            <a:r>
              <a:rPr lang="en-US" i="1" dirty="0"/>
              <a:t>throughput</a:t>
            </a:r>
          </a:p>
          <a:p>
            <a:pPr lvl="1"/>
            <a:r>
              <a:rPr lang="en-US" i="1" dirty="0"/>
              <a:t>Latency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instruction </a:t>
            </a:r>
            <a:r>
              <a:rPr lang="en-US" dirty="0"/>
              <a:t>does not decrease</a:t>
            </a:r>
            <a:endParaRPr lang="en-A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5880" y="2606040"/>
            <a:ext cx="4648200" cy="9525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42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Performance (2/3)</a:t>
            </a:r>
            <a:endParaRPr lang="en-AU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Assume time for stages is</a:t>
            </a:r>
          </a:p>
          <a:p>
            <a:pPr lvl="1"/>
            <a:r>
              <a:rPr lang="en-US" sz="2400" dirty="0"/>
              <a:t>100ps for register read or write</a:t>
            </a:r>
          </a:p>
          <a:p>
            <a:pPr lvl="1"/>
            <a:r>
              <a:rPr lang="en-US" sz="2400" dirty="0"/>
              <a:t>200ps for other stages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is pipelined clock rate?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dirty="0"/>
              <a:t>pipelined </a:t>
            </a:r>
            <a:r>
              <a:rPr lang="en-US" sz="2400" dirty="0" err="1"/>
              <a:t>datapath</a:t>
            </a:r>
            <a:r>
              <a:rPr lang="en-US" sz="2400" dirty="0"/>
              <a:t> with single-cycle </a:t>
            </a:r>
            <a:r>
              <a:rPr lang="en-US" sz="2400" dirty="0" err="1"/>
              <a:t>datapath</a:t>
            </a:r>
            <a:endParaRPr lang="en-US" sz="24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395288" y="3154680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92213"/>
                <a:gridCol w="1193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fetch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5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/>
              <a:t>Pipelining Performance (3/3)</a:t>
            </a:r>
            <a:endParaRPr lang="en-AU" dirty="0"/>
          </a:p>
        </p:txBody>
      </p:sp>
      <p:pic>
        <p:nvPicPr>
          <p:cNvPr id="329734" name="Picture 6" descr="f04-27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5920" y="1600200"/>
            <a:ext cx="7062896" cy="49377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2377440"/>
            <a:ext cx="1672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Single-cycle</a:t>
            </a: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= 800 </a:t>
            </a:r>
            <a:r>
              <a:rPr lang="en-US" sz="2000" b="1" dirty="0" err="1" smtClean="0">
                <a:solidFill>
                  <a:srgbClr val="FF0000"/>
                </a:solidFill>
              </a:rPr>
              <a:t>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 = 1.25GHz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" y="5029200"/>
            <a:ext cx="150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Pipelined</a:t>
            </a: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</a:rPr>
              <a:t> = 200 </a:t>
            </a:r>
            <a:r>
              <a:rPr lang="en-US" sz="2000" b="1" dirty="0" err="1" smtClean="0">
                <a:solidFill>
                  <a:srgbClr val="FF0000"/>
                </a:solidFill>
              </a:rPr>
              <a:t>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 = 5GHz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71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839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5647" y="1170876"/>
            <a:ext cx="8316747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Logic in some stages takes 200ps and in some 100ps. </a:t>
            </a:r>
            <a:r>
              <a:rPr lang="en-US" dirty="0" err="1" smtClean="0"/>
              <a:t>Clk</a:t>
            </a:r>
            <a:r>
              <a:rPr lang="en-US" dirty="0" smtClean="0"/>
              <a:t>-Q delay is 30ps and setup-time is 20ps. What is the maximum clock frequency at which a pipelined design can operate?</a:t>
            </a:r>
          </a:p>
          <a:p>
            <a:r>
              <a:rPr lang="en-US" dirty="0" smtClean="0"/>
              <a:t>A: 10GHz</a:t>
            </a:r>
          </a:p>
          <a:p>
            <a:r>
              <a:rPr lang="en-US" dirty="0" smtClean="0"/>
              <a:t>B: 5GHz</a:t>
            </a:r>
          </a:p>
          <a:p>
            <a:r>
              <a:rPr lang="en-US" dirty="0" smtClean="0"/>
              <a:t>C: 6.7GHz</a:t>
            </a:r>
          </a:p>
          <a:p>
            <a:r>
              <a:rPr lang="en-US" dirty="0" smtClean="0"/>
              <a:t>D: 4.35GHz</a:t>
            </a:r>
          </a:p>
          <a:p>
            <a:r>
              <a:rPr lang="en-US" dirty="0" smtClean="0"/>
              <a:t>E: 4GHz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Midterm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212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Date: Friday, Apr. 8 </a:t>
            </a:r>
          </a:p>
          <a:p>
            <a:r>
              <a:rPr lang="en-US" dirty="0" smtClean="0"/>
              <a:t>Time: 10:15 - 11:55 (normal lecture slot)</a:t>
            </a:r>
          </a:p>
          <a:p>
            <a:r>
              <a:rPr lang="en-US" dirty="0" smtClean="0"/>
              <a:t>Venue: H2 109  +  H2 103</a:t>
            </a:r>
          </a:p>
          <a:p>
            <a:r>
              <a:rPr lang="en-US" dirty="0" smtClean="0"/>
              <a:t>One table per student</a:t>
            </a:r>
          </a:p>
          <a:p>
            <a:r>
              <a:rPr lang="en-US" dirty="0" smtClean="0"/>
              <a:t>Closed book:</a:t>
            </a:r>
          </a:p>
          <a:p>
            <a:pPr lvl="1"/>
            <a:r>
              <a:rPr lang="en-US" dirty="0" smtClean="0"/>
              <a:t>You can bring </a:t>
            </a:r>
            <a:r>
              <a:rPr lang="en-US" b="1" u="sng" dirty="0" smtClean="0"/>
              <a:t>one</a:t>
            </a:r>
            <a:r>
              <a:rPr lang="en-US" dirty="0" smtClean="0"/>
              <a:t> A4 page with notes (both sides; Chinese is OK): Write you Chinese and </a:t>
            </a:r>
            <a:r>
              <a:rPr lang="en-US" dirty="0" err="1" smtClean="0"/>
              <a:t>pingying</a:t>
            </a:r>
            <a:r>
              <a:rPr lang="en-US" dirty="0" smtClean="0"/>
              <a:t> name on the top! </a:t>
            </a:r>
          </a:p>
          <a:p>
            <a:pPr lvl="1"/>
            <a:r>
              <a:rPr lang="en-US" dirty="0" smtClean="0"/>
              <a:t>You will be provided with the MIPS ”green sheet”</a:t>
            </a:r>
          </a:p>
          <a:p>
            <a:pPr lvl="1"/>
            <a:r>
              <a:rPr lang="en-US" dirty="0" smtClean="0"/>
              <a:t>No other material allowed!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: Midterm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890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Switch cell phones </a:t>
            </a:r>
            <a:r>
              <a:rPr lang="en-US" b="1" dirty="0" smtClean="0">
                <a:solidFill>
                  <a:srgbClr val="FF0000"/>
                </a:solidFill>
              </a:rPr>
              <a:t>off</a:t>
            </a:r>
            <a:r>
              <a:rPr lang="en-US" dirty="0" smtClean="0"/>
              <a:t>! (not silent mode – off!)</a:t>
            </a:r>
          </a:p>
          <a:p>
            <a:pPr lvl="1"/>
            <a:r>
              <a:rPr lang="en-US" dirty="0" smtClean="0"/>
              <a:t>Put them in your bags. </a:t>
            </a:r>
          </a:p>
          <a:p>
            <a:r>
              <a:rPr lang="en-US" dirty="0" smtClean="0"/>
              <a:t>Bags under the table. Nothing except paper, pen, 1 drink, 1 snack on the table!</a:t>
            </a:r>
          </a:p>
          <a:p>
            <a:r>
              <a:rPr lang="en-US" dirty="0" smtClean="0"/>
              <a:t>No other electronic devices are allowed!</a:t>
            </a:r>
          </a:p>
          <a:p>
            <a:pPr lvl="1"/>
            <a:r>
              <a:rPr lang="en-US" dirty="0" smtClean="0"/>
              <a:t>No ear plugs, music,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Anybody touching any electronic device will FAIL the course!</a:t>
            </a:r>
          </a:p>
          <a:p>
            <a:r>
              <a:rPr lang="is-IS" dirty="0" smtClean="0"/>
              <a:t>Anybody found cheating (copy your neighbors answers, additional material, ...) will FAIL the course!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839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5647" y="1170876"/>
            <a:ext cx="8316747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statement is false?</a:t>
            </a:r>
          </a:p>
          <a:p>
            <a:r>
              <a:rPr lang="en-US" dirty="0" smtClean="0"/>
              <a:t>A: Pipelining increases instruction throughput</a:t>
            </a:r>
          </a:p>
          <a:p>
            <a:r>
              <a:rPr lang="en-US" dirty="0" smtClean="0"/>
              <a:t>B: </a:t>
            </a:r>
            <a:r>
              <a:rPr lang="en-US" dirty="0"/>
              <a:t>Pipelining </a:t>
            </a:r>
            <a:r>
              <a:rPr lang="en-US" dirty="0" smtClean="0"/>
              <a:t>increases </a:t>
            </a:r>
            <a:r>
              <a:rPr lang="en-US" dirty="0"/>
              <a:t>instruction </a:t>
            </a:r>
            <a:r>
              <a:rPr lang="en-US" dirty="0" smtClean="0"/>
              <a:t>latency</a:t>
            </a:r>
          </a:p>
          <a:p>
            <a:r>
              <a:rPr lang="en-US" dirty="0" smtClean="0"/>
              <a:t>C: Pipelining increases clock frequency</a:t>
            </a:r>
          </a:p>
          <a:p>
            <a:r>
              <a:rPr lang="en-US" dirty="0" smtClean="0"/>
              <a:t>D: Pipelining decreases number of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Performance</a:t>
            </a:r>
            <a:endParaRPr lang="en-AU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86995"/>
          </a:xfrm>
        </p:spPr>
        <p:txBody>
          <a:bodyPr/>
          <a:lstStyle/>
          <a:p>
            <a:r>
              <a:rPr lang="en-US" sz="2800" dirty="0"/>
              <a:t>Assume time for</a:t>
            </a:r>
            <a:r>
              <a:rPr lang="en-US" sz="2800" dirty="0" smtClean="0"/>
              <a:t> actions are</a:t>
            </a:r>
          </a:p>
          <a:p>
            <a:pPr lvl="1"/>
            <a:r>
              <a:rPr lang="en-US" sz="2400" dirty="0"/>
              <a:t>100ps for register read or </a:t>
            </a:r>
            <a:r>
              <a:rPr lang="en-US" sz="2400" dirty="0" smtClean="0"/>
              <a:t>write; 200ps </a:t>
            </a:r>
            <a:r>
              <a:rPr lang="en-US" sz="2400" dirty="0"/>
              <a:t>for other</a:t>
            </a:r>
            <a:r>
              <a:rPr lang="en-US" sz="2400" dirty="0" smtClean="0"/>
              <a:t> events</a:t>
            </a:r>
          </a:p>
          <a:p>
            <a:r>
              <a:rPr lang="en-US" sz="2800" dirty="0" smtClean="0"/>
              <a:t>Clock period is? </a:t>
            </a:r>
            <a:endParaRPr lang="en-US" sz="28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>
            <p:extLst/>
          </p:nvPr>
        </p:nvGraphicFramePr>
        <p:xfrm>
          <a:off x="395288" y="2661203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60929"/>
                <a:gridCol w="1225084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 fetch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0988" y="4999451"/>
            <a:ext cx="8633012" cy="1786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Clock rate (cycles/second = Hz) = 1/Period (seconds/cycle)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72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/>
              <a:t>Pipelining Hazards</a:t>
            </a:r>
            <a:endParaRPr lang="en-AU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A </a:t>
            </a:r>
            <a:r>
              <a:rPr lang="en-US" i="1" dirty="0" smtClean="0"/>
              <a:t>hazard</a:t>
            </a:r>
            <a:r>
              <a:rPr lang="en-US" dirty="0" smtClean="0"/>
              <a:t> is a situation </a:t>
            </a:r>
            <a:r>
              <a:rPr lang="en-US" dirty="0"/>
              <a:t>that </a:t>
            </a:r>
            <a:r>
              <a:rPr lang="en-US" dirty="0" smtClean="0"/>
              <a:t>prevents </a:t>
            </a:r>
            <a:r>
              <a:rPr lang="en-US" dirty="0"/>
              <a:t>starting the </a:t>
            </a:r>
            <a:r>
              <a:rPr lang="en-US" dirty="0" smtClean="0"/>
              <a:t>next instruction </a:t>
            </a:r>
            <a:r>
              <a:rPr lang="en-US" dirty="0"/>
              <a:t>in the next</a:t>
            </a:r>
            <a:r>
              <a:rPr lang="en-US" dirty="0" smtClean="0"/>
              <a:t> clock cycle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en-US" i="1" dirty="0" smtClean="0">
                <a:solidFill>
                  <a:srgbClr val="FF0000"/>
                </a:solidFill>
              </a:rPr>
              <a:t>Structural hazard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required </a:t>
            </a:r>
            <a:r>
              <a:rPr lang="en-US" dirty="0"/>
              <a:t>resource is </a:t>
            </a:r>
            <a:r>
              <a:rPr lang="en-US" dirty="0" smtClean="0"/>
              <a:t>busy</a:t>
            </a:r>
            <a:br>
              <a:rPr lang="en-US" dirty="0" smtClean="0"/>
            </a:br>
            <a:r>
              <a:rPr lang="en-US" dirty="0" smtClean="0"/>
              <a:t>(e.g. needed in multiple stages)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en-US" i="1" dirty="0">
                <a:solidFill>
                  <a:srgbClr val="FF0000"/>
                </a:solidFill>
              </a:rPr>
              <a:t>Data </a:t>
            </a:r>
            <a:r>
              <a:rPr lang="en-US" i="1" dirty="0" smtClean="0">
                <a:solidFill>
                  <a:srgbClr val="FF0000"/>
                </a:solidFill>
              </a:rPr>
              <a:t>hazard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Data dependency between instructions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Need </a:t>
            </a:r>
            <a:r>
              <a:rPr lang="en-US" dirty="0"/>
              <a:t>to wait for previous instruction to complete its data </a:t>
            </a:r>
            <a:r>
              <a:rPr lang="en-US" dirty="0" smtClean="0"/>
              <a:t>read/write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arenR"/>
            </a:pPr>
            <a:r>
              <a:rPr lang="en-US" i="1" dirty="0">
                <a:solidFill>
                  <a:srgbClr val="FF0000"/>
                </a:solidFill>
              </a:rPr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Flow of execution depends </a:t>
            </a:r>
            <a:r>
              <a:rPr lang="en-US" dirty="0"/>
              <a:t>on previous </a:t>
            </a:r>
            <a:r>
              <a:rPr lang="en-US" dirty="0" smtClean="0"/>
              <a:t>instruction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35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Structural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Conflict for use of a resource</a:t>
            </a:r>
          </a:p>
          <a:p>
            <a:r>
              <a:rPr lang="en-US" dirty="0" smtClean="0"/>
              <a:t>MIPS </a:t>
            </a:r>
            <a:r>
              <a:rPr lang="en-US" dirty="0"/>
              <a:t>pipeline with a single </a:t>
            </a:r>
            <a:r>
              <a:rPr lang="en-US" dirty="0" smtClean="0"/>
              <a:t>memory?</a:t>
            </a:r>
            <a:endParaRPr lang="en-US" dirty="0"/>
          </a:p>
          <a:p>
            <a:pPr lvl="1"/>
            <a:r>
              <a:rPr lang="en-US" dirty="0"/>
              <a:t>Load</a:t>
            </a:r>
            <a:r>
              <a:rPr lang="en-US" dirty="0" smtClean="0"/>
              <a:t>/Store </a:t>
            </a:r>
            <a:r>
              <a:rPr lang="en-US" dirty="0"/>
              <a:t>requires</a:t>
            </a:r>
            <a:r>
              <a:rPr lang="en-US" dirty="0" smtClean="0"/>
              <a:t> memory access for data</a:t>
            </a:r>
          </a:p>
          <a:p>
            <a:pPr lvl="1"/>
            <a:r>
              <a:rPr lang="en-US" dirty="0"/>
              <a:t>Instruction fetch would have to </a:t>
            </a:r>
            <a:r>
              <a:rPr lang="en-US" i="1" dirty="0">
                <a:solidFill>
                  <a:srgbClr val="FF0000"/>
                </a:solidFill>
              </a:rPr>
              <a:t>stall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that cycle</a:t>
            </a:r>
            <a:endParaRPr lang="en-US" dirty="0" smtClean="0"/>
          </a:p>
          <a:p>
            <a:pPr lvl="2"/>
            <a:r>
              <a:rPr lang="en-US" dirty="0" smtClean="0"/>
              <a:t>Causes </a:t>
            </a:r>
            <a:r>
              <a:rPr lang="en-US" dirty="0"/>
              <a:t>a pipeline “</a:t>
            </a:r>
            <a:r>
              <a:rPr lang="en-US" i="1" dirty="0">
                <a:solidFill>
                  <a:srgbClr val="FF0000"/>
                </a:solidFill>
              </a:rPr>
              <a:t>bubble</a:t>
            </a:r>
            <a:r>
              <a:rPr lang="en-US" dirty="0"/>
              <a:t>”</a:t>
            </a:r>
          </a:p>
          <a:p>
            <a:r>
              <a:rPr lang="en-US" dirty="0"/>
              <a:t>Hence, pipelined </a:t>
            </a:r>
            <a:r>
              <a:rPr lang="en-US" dirty="0" err="1"/>
              <a:t>datapaths</a:t>
            </a:r>
            <a:r>
              <a:rPr lang="en-US" dirty="0"/>
              <a:t> require separate instruction/data memories</a:t>
            </a:r>
            <a:endParaRPr lang="en-US" dirty="0" smtClean="0"/>
          </a:p>
          <a:p>
            <a:pPr lvl="1"/>
            <a:r>
              <a:rPr lang="en-US" dirty="0" smtClean="0"/>
              <a:t>Separate L1 I$ and L1 D$ take care of this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72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74369" y="2380135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894557" y="1613373"/>
            <a:ext cx="7799388" cy="4700588"/>
            <a:chOff x="215" y="551"/>
            <a:chExt cx="4913" cy="2961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5" y="876"/>
              <a:ext cx="291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Structural Hazard #1: Single Memory</a:t>
            </a:r>
            <a:endParaRPr lang="en-US" sz="40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5364957" y="2380135"/>
            <a:ext cx="3679891" cy="2473326"/>
            <a:chOff x="5364957" y="2380135"/>
            <a:chExt cx="3679891" cy="2473326"/>
          </a:xfrm>
        </p:grpSpPr>
        <p:sp>
          <p:nvSpPr>
            <p:cNvPr id="35" name="TextBox 34"/>
            <p:cNvSpPr txBox="1"/>
            <p:nvPr/>
          </p:nvSpPr>
          <p:spPr>
            <a:xfrm>
              <a:off x="7181059" y="2380135"/>
              <a:ext cx="1863789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Trying to read same memory twice in same clock cycle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5511008" y="2873055"/>
              <a:ext cx="15748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5364957" y="3661249"/>
              <a:ext cx="1722438" cy="11922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23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Structural </a:t>
            </a:r>
            <a:r>
              <a:rPr lang="en-US" dirty="0"/>
              <a:t>Hazard #2: Registers (1/2)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67825" y="2450780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3" name="Group 7"/>
          <p:cNvGrpSpPr>
            <a:grpSpLocks/>
          </p:cNvGrpSpPr>
          <p:nvPr/>
        </p:nvGrpSpPr>
        <p:grpSpPr bwMode="auto">
          <a:xfrm>
            <a:off x="894557" y="1613373"/>
            <a:ext cx="7799388" cy="4700588"/>
            <a:chOff x="215" y="551"/>
            <a:chExt cx="4913" cy="2961"/>
          </a:xfrm>
        </p:grpSpPr>
        <p:grpSp>
          <p:nvGrpSpPr>
            <p:cNvPr id="17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33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329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17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18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18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18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18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18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5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93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323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324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325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6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9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95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321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6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00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1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319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7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291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317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92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313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315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6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93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94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311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2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95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99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30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0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301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307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2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263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89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0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64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86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6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66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83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67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1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81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3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9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9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61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10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11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59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6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5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7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1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5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9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4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27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53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28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4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50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51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2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9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0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47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3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45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36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7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43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38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5" name="Rectangle 165"/>
            <p:cNvSpPr>
              <a:spLocks noChangeArrowheads="1"/>
            </p:cNvSpPr>
            <p:nvPr/>
          </p:nvSpPr>
          <p:spPr bwMode="auto">
            <a:xfrm>
              <a:off x="215" y="876"/>
              <a:ext cx="291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smtClean="0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26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012000" y="2926080"/>
            <a:ext cx="3020691" cy="1834634"/>
            <a:chOff x="6012000" y="2926080"/>
            <a:chExt cx="3020691" cy="1834634"/>
          </a:xfrm>
        </p:grpSpPr>
        <p:sp>
          <p:nvSpPr>
            <p:cNvPr id="3" name="TextBox 2"/>
            <p:cNvSpPr txBox="1"/>
            <p:nvPr/>
          </p:nvSpPr>
          <p:spPr>
            <a:xfrm>
              <a:off x="6858000" y="2926080"/>
              <a:ext cx="2174691" cy="110799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Can we read and write to registers simultaneously?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6188870" y="3056411"/>
              <a:ext cx="595314" cy="122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2747397" idx="7"/>
            </p:cNvCxnSpPr>
            <p:nvPr/>
          </p:nvCxnSpPr>
          <p:spPr>
            <a:xfrm flipH="1">
              <a:off x="6012000" y="3981924"/>
              <a:ext cx="784882" cy="7787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3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Structural </a:t>
            </a:r>
            <a:r>
              <a:rPr lang="en-US" dirty="0"/>
              <a:t>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Two different solutions have been used: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Split </a:t>
            </a:r>
            <a:r>
              <a:rPr lang="en-US" dirty="0" err="1" smtClean="0"/>
              <a:t>RegFile</a:t>
            </a:r>
            <a:r>
              <a:rPr lang="en-US" dirty="0" smtClean="0"/>
              <a:t> access in two:  Write during 1</a:t>
            </a:r>
            <a:r>
              <a:rPr lang="en-US" baseline="30000" dirty="0" smtClean="0"/>
              <a:t>st</a:t>
            </a:r>
            <a:r>
              <a:rPr lang="en-US" dirty="0" smtClean="0"/>
              <a:t> half and Read during 2</a:t>
            </a:r>
            <a:r>
              <a:rPr lang="en-US" baseline="30000" dirty="0" smtClean="0"/>
              <a:t>nd</a:t>
            </a:r>
            <a:r>
              <a:rPr lang="en-US" dirty="0" smtClean="0"/>
              <a:t> half of each clock cycle</a:t>
            </a:r>
          </a:p>
          <a:p>
            <a:pPr marL="1371600" lvl="2" indent="-514350"/>
            <a:r>
              <a:rPr lang="en-US" dirty="0" smtClean="0"/>
              <a:t>Possible because </a:t>
            </a:r>
            <a:r>
              <a:rPr lang="en-US" dirty="0" err="1" smtClean="0"/>
              <a:t>RegFile</a:t>
            </a:r>
            <a:r>
              <a:rPr lang="en-US" dirty="0" smtClean="0"/>
              <a:t> </a:t>
            </a:r>
            <a:r>
              <a:rPr lang="en-US" dirty="0"/>
              <a:t>access is </a:t>
            </a:r>
            <a:r>
              <a:rPr lang="en-US" i="1" dirty="0"/>
              <a:t>VERY</a:t>
            </a:r>
            <a:r>
              <a:rPr lang="en-US" dirty="0"/>
              <a:t> </a:t>
            </a:r>
            <a:r>
              <a:rPr lang="en-US" dirty="0" smtClean="0"/>
              <a:t>fast </a:t>
            </a:r>
            <a:br>
              <a:rPr lang="en-US" dirty="0" smtClean="0"/>
            </a:br>
            <a:r>
              <a:rPr lang="en-US" dirty="0" smtClean="0"/>
              <a:t>(takes </a:t>
            </a:r>
            <a:r>
              <a:rPr lang="en-US" dirty="0"/>
              <a:t>less than half the time of ALU </a:t>
            </a:r>
            <a:r>
              <a:rPr lang="en-US" dirty="0" smtClean="0"/>
              <a:t>stage)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Build </a:t>
            </a:r>
            <a:r>
              <a:rPr lang="en-US" dirty="0" err="1"/>
              <a:t>RegFile</a:t>
            </a:r>
            <a:r>
              <a:rPr lang="en-US" dirty="0"/>
              <a:t> with independent read and write ports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Conclusion: </a:t>
            </a:r>
            <a:r>
              <a:rPr lang="en-US" dirty="0" smtClean="0">
                <a:solidFill>
                  <a:srgbClr val="FF0000"/>
                </a:solidFill>
              </a:rPr>
              <a:t>Read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Write to registers </a:t>
            </a:r>
            <a:r>
              <a:rPr lang="en-US" dirty="0">
                <a:solidFill>
                  <a:srgbClr val="FF0000"/>
                </a:solidFill>
              </a:rPr>
              <a:t>during same clock </a:t>
            </a:r>
            <a:r>
              <a:rPr lang="en-US" dirty="0" smtClean="0">
                <a:solidFill>
                  <a:srgbClr val="FF0000"/>
                </a:solidFill>
              </a:rPr>
              <a:t>cycle is okay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i="1" dirty="0" smtClean="0">
                <a:solidFill>
                  <a:srgbClr val="FF0000"/>
                </a:solidFill>
              </a:rPr>
              <a:t>tructural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i="1" dirty="0" smtClean="0">
                <a:solidFill>
                  <a:srgbClr val="FF0000"/>
                </a:solidFill>
              </a:rPr>
              <a:t>azards can always be removed by adding hardware resources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2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2. Data Hazards (1/2)</a:t>
            </a:r>
          </a:p>
        </p:txBody>
      </p:sp>
      <p:sp>
        <p:nvSpPr>
          <p:cNvPr id="57347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Consider the following sequence of instructions: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923" y="2834786"/>
            <a:ext cx="4625976" cy="2776538"/>
            <a:chOff x="709" y="1614"/>
            <a:chExt cx="2914" cy="1749"/>
          </a:xfrm>
        </p:grpSpPr>
        <p:sp>
          <p:nvSpPr>
            <p:cNvPr id="57349" name="Rectangle 4"/>
            <p:cNvSpPr>
              <a:spLocks noChangeArrowheads="1"/>
            </p:cNvSpPr>
            <p:nvPr/>
          </p:nvSpPr>
          <p:spPr bwMode="auto">
            <a:xfrm>
              <a:off x="709" y="1614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add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$t0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, $t1, $t2</a:t>
              </a:r>
            </a:p>
          </p:txBody>
        </p:sp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709" y="1960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sub $t4,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t3</a:t>
              </a:r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709" y="2305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and $t5,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t6</a:t>
              </a:r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709" y="2651"/>
              <a:ext cx="2759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or  $t7,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t8</a:t>
              </a:r>
            </a:p>
          </p:txBody>
        </p:sp>
        <p:sp>
          <p:nvSpPr>
            <p:cNvPr id="57353" name="Rectangle 8"/>
            <p:cNvSpPr>
              <a:spLocks noChangeArrowheads="1"/>
            </p:cNvSpPr>
            <p:nvPr/>
          </p:nvSpPr>
          <p:spPr bwMode="auto">
            <a:xfrm>
              <a:off x="709" y="2996"/>
              <a:ext cx="2914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3200" dirty="0" err="1">
                  <a:solidFill>
                    <a:schemeClr val="tx1"/>
                  </a:solidFill>
                  <a:latin typeface="Courier New" pitchFamily="49" charset="0"/>
                </a:rPr>
                <a:t>xor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 $t9, </a:t>
              </a:r>
              <a:r>
                <a:rPr lang="en-US" sz="3200" dirty="0">
                  <a:solidFill>
                    <a:srgbClr val="FF0000"/>
                  </a:solidFill>
                  <a:latin typeface="Courier New" pitchFamily="49" charset="0"/>
                </a:rPr>
                <a:t>$</a:t>
              </a:r>
              <a:r>
                <a:rPr lang="en-US" sz="3200" dirty="0" smtClean="0">
                  <a:solidFill>
                    <a:srgbClr val="FF0000"/>
                  </a:solidFill>
                  <a:latin typeface="Courier New" pitchFamily="49" charset="0"/>
                </a:rPr>
                <a:t>t0</a:t>
              </a:r>
              <a:r>
                <a:rPr lang="en-US" sz="3200" dirty="0" smtClean="0">
                  <a:solidFill>
                    <a:schemeClr val="tx1"/>
                  </a:solidFill>
                  <a:latin typeface="Courier New" pitchFamily="49" charset="0"/>
                </a:rPr>
                <a:t>, $</a:t>
              </a:r>
              <a:r>
                <a:rPr lang="en-US" sz="3200" dirty="0">
                  <a:solidFill>
                    <a:schemeClr val="tx1"/>
                  </a:solidFill>
                  <a:latin typeface="Courier New" pitchFamily="49" charset="0"/>
                </a:rPr>
                <a:t>t10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67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2. Data Hazards (2/2)</a:t>
            </a:r>
          </a:p>
        </p:txBody>
      </p:sp>
      <p:sp>
        <p:nvSpPr>
          <p:cNvPr id="59396" name="Content Placeholder 169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82296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Data-flow </a:t>
            </a:r>
            <a:r>
              <a:rPr lang="en-US" i="1" dirty="0" smtClean="0">
                <a:ea typeface="ＭＳ Ｐゴシック" pitchFamily="34" charset="-128"/>
              </a:rPr>
              <a:t>backwards</a:t>
            </a:r>
            <a:r>
              <a:rPr lang="en-US" dirty="0" smtClean="0">
                <a:ea typeface="ＭＳ Ｐゴシック" pitchFamily="34" charset="-128"/>
              </a:rPr>
              <a:t> in time are hazards</a:t>
            </a:r>
          </a:p>
          <a:p>
            <a:pPr>
              <a:buFont typeface="Times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263772" y="1920240"/>
            <a:ext cx="8801100" cy="4430243"/>
            <a:chOff x="263772" y="1920240"/>
            <a:chExt cx="8801100" cy="4430243"/>
          </a:xfrm>
        </p:grpSpPr>
        <p:sp>
          <p:nvSpPr>
            <p:cNvPr id="59394" name="Freeform 14" descr="25%"/>
            <p:cNvSpPr>
              <a:spLocks/>
            </p:cNvSpPr>
            <p:nvPr/>
          </p:nvSpPr>
          <p:spPr bwMode="auto">
            <a:xfrm>
              <a:off x="6734422" y="5620232"/>
              <a:ext cx="234950" cy="458788"/>
            </a:xfrm>
            <a:custGeom>
              <a:avLst/>
              <a:gdLst>
                <a:gd name="T0" fmla="*/ 0 w 148"/>
                <a:gd name="T1" fmla="*/ 0 h 289"/>
                <a:gd name="T2" fmla="*/ 233363 w 148"/>
                <a:gd name="T3" fmla="*/ 0 h 289"/>
                <a:gd name="T4" fmla="*/ 233363 w 148"/>
                <a:gd name="T5" fmla="*/ 457200 h 289"/>
                <a:gd name="T6" fmla="*/ 0 w 148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667372" y="2468880"/>
              <a:ext cx="4800600" cy="3840480"/>
              <a:chOff x="2245" y="1216"/>
              <a:chExt cx="3024" cy="2592"/>
            </a:xfrm>
          </p:grpSpPr>
          <p:sp>
            <p:nvSpPr>
              <p:cNvPr id="59552" name="Line 5"/>
              <p:cNvSpPr>
                <a:spLocks noChangeShapeType="1"/>
              </p:cNvSpPr>
              <p:nvPr/>
            </p:nvSpPr>
            <p:spPr bwMode="auto">
              <a:xfrm>
                <a:off x="2245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3" name="Line 6"/>
              <p:cNvSpPr>
                <a:spLocks noChangeShapeType="1"/>
              </p:cNvSpPr>
              <p:nvPr/>
            </p:nvSpPr>
            <p:spPr bwMode="auto">
              <a:xfrm>
                <a:off x="2677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4" name="Line 7"/>
              <p:cNvSpPr>
                <a:spLocks noChangeShapeType="1"/>
              </p:cNvSpPr>
              <p:nvPr/>
            </p:nvSpPr>
            <p:spPr bwMode="auto">
              <a:xfrm>
                <a:off x="3109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5" name="Line 8"/>
              <p:cNvSpPr>
                <a:spLocks noChangeShapeType="1"/>
              </p:cNvSpPr>
              <p:nvPr/>
            </p:nvSpPr>
            <p:spPr bwMode="auto">
              <a:xfrm>
                <a:off x="3541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6" name="Line 9"/>
              <p:cNvSpPr>
                <a:spLocks noChangeShapeType="1"/>
              </p:cNvSpPr>
              <p:nvPr/>
            </p:nvSpPr>
            <p:spPr bwMode="auto">
              <a:xfrm>
                <a:off x="3973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7" name="Line 10"/>
              <p:cNvSpPr>
                <a:spLocks noChangeShapeType="1"/>
              </p:cNvSpPr>
              <p:nvPr/>
            </p:nvSpPr>
            <p:spPr bwMode="auto">
              <a:xfrm>
                <a:off x="4405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8" name="Line 11"/>
              <p:cNvSpPr>
                <a:spLocks noChangeShapeType="1"/>
              </p:cNvSpPr>
              <p:nvPr/>
            </p:nvSpPr>
            <p:spPr bwMode="auto">
              <a:xfrm>
                <a:off x="4837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59" name="Line 12"/>
              <p:cNvSpPr>
                <a:spLocks noChangeShapeType="1"/>
              </p:cNvSpPr>
              <p:nvPr/>
            </p:nvSpPr>
            <p:spPr bwMode="auto">
              <a:xfrm>
                <a:off x="5269" y="1216"/>
                <a:ext cx="0" cy="25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840035" y="3343757"/>
              <a:ext cx="6191250" cy="814388"/>
              <a:chOff x="464" y="1896"/>
              <a:chExt cx="3900" cy="513"/>
            </a:xfrm>
          </p:grpSpPr>
          <p:sp>
            <p:nvSpPr>
              <p:cNvPr id="59524" name="Freeform 14" descr="25%"/>
              <p:cNvSpPr>
                <a:spLocks/>
              </p:cNvSpPr>
              <p:nvPr/>
            </p:nvSpPr>
            <p:spPr bwMode="auto">
              <a:xfrm>
                <a:off x="2895" y="1992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5" name="Rectangle 15"/>
              <p:cNvSpPr>
                <a:spLocks noChangeArrowheads="1"/>
              </p:cNvSpPr>
              <p:nvPr/>
            </p:nvSpPr>
            <p:spPr bwMode="auto">
              <a:xfrm>
                <a:off x="464" y="1993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sub $t4,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,$t3</a:t>
                </a: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203" y="1896"/>
                <a:ext cx="223" cy="481"/>
                <a:chOff x="3278" y="1701"/>
                <a:chExt cx="223" cy="481"/>
              </a:xfrm>
            </p:grpSpPr>
            <p:sp>
              <p:nvSpPr>
                <p:cNvPr id="59550" name="Freeform 17"/>
                <p:cNvSpPr>
                  <a:spLocks/>
                </p:cNvSpPr>
                <p:nvPr/>
              </p:nvSpPr>
              <p:spPr bwMode="auto">
                <a:xfrm>
                  <a:off x="3288" y="1701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51" name="Rectangle 18"/>
                <p:cNvSpPr>
                  <a:spLocks noChangeArrowheads="1"/>
                </p:cNvSpPr>
                <p:nvPr/>
              </p:nvSpPr>
              <p:spPr bwMode="auto">
                <a:xfrm rot="5400000">
                  <a:off x="3191" y="1824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287" y="1992"/>
                <a:ext cx="340" cy="289"/>
                <a:chOff x="2362" y="1797"/>
                <a:chExt cx="340" cy="289"/>
              </a:xfrm>
            </p:grpSpPr>
            <p:sp>
              <p:nvSpPr>
                <p:cNvPr id="59546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8" y="1799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2362" y="1797"/>
                  <a:ext cx="340" cy="289"/>
                  <a:chOff x="2362" y="1797"/>
                  <a:chExt cx="340" cy="289"/>
                </a:xfrm>
              </p:grpSpPr>
              <p:sp>
                <p:nvSpPr>
                  <p:cNvPr id="59548" name="Freeform 22"/>
                  <p:cNvSpPr>
                    <a:spLocks/>
                  </p:cNvSpPr>
                  <p:nvPr/>
                </p:nvSpPr>
                <p:spPr bwMode="auto">
                  <a:xfrm>
                    <a:off x="2362" y="1797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49" name="Freeform 23"/>
                  <p:cNvSpPr>
                    <a:spLocks/>
                  </p:cNvSpPr>
                  <p:nvPr/>
                </p:nvSpPr>
                <p:spPr bwMode="auto">
                  <a:xfrm>
                    <a:off x="2531" y="1797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9528" name="Rectangle 24"/>
              <p:cNvSpPr>
                <a:spLocks noChangeArrowheads="1"/>
              </p:cNvSpPr>
              <p:nvPr/>
            </p:nvSpPr>
            <p:spPr bwMode="auto">
              <a:xfrm>
                <a:off x="2728" y="199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529" name="Freeform 25"/>
              <p:cNvSpPr>
                <a:spLocks/>
              </p:cNvSpPr>
              <p:nvPr/>
            </p:nvSpPr>
            <p:spPr bwMode="auto">
              <a:xfrm>
                <a:off x="2747" y="1992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0" name="Line 26"/>
              <p:cNvSpPr>
                <a:spLocks noChangeShapeType="1"/>
              </p:cNvSpPr>
              <p:nvPr/>
            </p:nvSpPr>
            <p:spPr bwMode="auto">
              <a:xfrm>
                <a:off x="2632" y="2136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1" name="Freeform 27"/>
              <p:cNvSpPr>
                <a:spLocks/>
              </p:cNvSpPr>
              <p:nvPr/>
            </p:nvSpPr>
            <p:spPr bwMode="auto">
              <a:xfrm>
                <a:off x="2694" y="2040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32" name="Line 28"/>
              <p:cNvSpPr>
                <a:spLocks noChangeShapeType="1"/>
              </p:cNvSpPr>
              <p:nvPr/>
            </p:nvSpPr>
            <p:spPr bwMode="auto">
              <a:xfrm>
                <a:off x="3048" y="204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3" name="Rectangle 29"/>
              <p:cNvSpPr>
                <a:spLocks noChangeArrowheads="1"/>
              </p:cNvSpPr>
              <p:nvPr/>
            </p:nvSpPr>
            <p:spPr bwMode="auto">
              <a:xfrm>
                <a:off x="3545" y="1994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596" y="1992"/>
                <a:ext cx="325" cy="289"/>
                <a:chOff x="3671" y="1797"/>
                <a:chExt cx="325" cy="289"/>
              </a:xfrm>
            </p:grpSpPr>
            <p:sp>
              <p:nvSpPr>
                <p:cNvPr id="59544" name="Freeform 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5" name="Freeform 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35" name="Rectangle 33"/>
              <p:cNvSpPr>
                <a:spLocks noChangeArrowheads="1"/>
              </p:cNvSpPr>
              <p:nvPr/>
            </p:nvSpPr>
            <p:spPr bwMode="auto">
              <a:xfrm>
                <a:off x="4037" y="199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4064" y="1992"/>
                <a:ext cx="284" cy="289"/>
                <a:chOff x="4139" y="1797"/>
                <a:chExt cx="284" cy="289"/>
              </a:xfrm>
            </p:grpSpPr>
            <p:sp>
              <p:nvSpPr>
                <p:cNvPr id="59542" name="Freeform 35"/>
                <p:cNvSpPr>
                  <a:spLocks/>
                </p:cNvSpPr>
                <p:nvPr/>
              </p:nvSpPr>
              <p:spPr bwMode="auto">
                <a:xfrm>
                  <a:off x="4139" y="1797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3" name="Freeform 36"/>
                <p:cNvSpPr>
                  <a:spLocks/>
                </p:cNvSpPr>
                <p:nvPr/>
              </p:nvSpPr>
              <p:spPr bwMode="auto">
                <a:xfrm>
                  <a:off x="4280" y="1797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37" name="Line 37"/>
              <p:cNvSpPr>
                <a:spLocks noChangeShapeType="1"/>
              </p:cNvSpPr>
              <p:nvPr/>
            </p:nvSpPr>
            <p:spPr bwMode="auto">
              <a:xfrm>
                <a:off x="3917" y="2136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8" name="Line 38"/>
              <p:cNvSpPr>
                <a:spLocks noChangeShapeType="1"/>
              </p:cNvSpPr>
              <p:nvPr/>
            </p:nvSpPr>
            <p:spPr bwMode="auto">
              <a:xfrm>
                <a:off x="3433" y="2136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39" name="Freeform 39"/>
              <p:cNvSpPr>
                <a:spLocks/>
              </p:cNvSpPr>
              <p:nvPr/>
            </p:nvSpPr>
            <p:spPr bwMode="auto">
              <a:xfrm>
                <a:off x="3554" y="2136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0" name="Line 40"/>
              <p:cNvSpPr>
                <a:spLocks noChangeShapeType="1"/>
              </p:cNvSpPr>
              <p:nvPr/>
            </p:nvSpPr>
            <p:spPr bwMode="auto">
              <a:xfrm>
                <a:off x="3048" y="223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41" name="Freeform 41"/>
              <p:cNvSpPr>
                <a:spLocks/>
              </p:cNvSpPr>
              <p:nvPr/>
            </p:nvSpPr>
            <p:spPr bwMode="auto">
              <a:xfrm>
                <a:off x="3141" y="2131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814635" y="4054957"/>
              <a:ext cx="6894512" cy="814388"/>
              <a:chOff x="448" y="2344"/>
              <a:chExt cx="4343" cy="513"/>
            </a:xfrm>
          </p:grpSpPr>
          <p:sp>
            <p:nvSpPr>
              <p:cNvPr id="59496" name="Line 43"/>
              <p:cNvSpPr>
                <a:spLocks noChangeShapeType="1"/>
              </p:cNvSpPr>
              <p:nvPr/>
            </p:nvSpPr>
            <p:spPr bwMode="auto">
              <a:xfrm>
                <a:off x="3475" y="2488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" name="Freeform 44" descr="25%"/>
              <p:cNvSpPr>
                <a:spLocks/>
              </p:cNvSpPr>
              <p:nvPr/>
            </p:nvSpPr>
            <p:spPr bwMode="auto">
              <a:xfrm>
                <a:off x="3322" y="2440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8" name="Rectangle 45"/>
              <p:cNvSpPr>
                <a:spLocks noChangeArrowheads="1"/>
              </p:cNvSpPr>
              <p:nvPr/>
            </p:nvSpPr>
            <p:spPr bwMode="auto">
              <a:xfrm>
                <a:off x="448" y="2449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and $t5,</a:t>
                </a:r>
                <a:r>
                  <a:rPr lang="en-US" sz="2400" b="1" dirty="0">
                    <a:solidFill>
                      <a:srgbClr val="FF0000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,$t6</a:t>
                </a:r>
              </a:p>
            </p:txBody>
          </p:sp>
          <p:sp>
            <p:nvSpPr>
              <p:cNvPr id="59499" name="Freeform 46"/>
              <p:cNvSpPr>
                <a:spLocks/>
              </p:cNvSpPr>
              <p:nvPr/>
            </p:nvSpPr>
            <p:spPr bwMode="auto">
              <a:xfrm>
                <a:off x="3981" y="2584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3630" y="2344"/>
                <a:ext cx="223" cy="481"/>
                <a:chOff x="3705" y="2149"/>
                <a:chExt cx="223" cy="481"/>
              </a:xfrm>
            </p:grpSpPr>
            <p:sp>
              <p:nvSpPr>
                <p:cNvPr id="59522" name="Freeform 48"/>
                <p:cNvSpPr>
                  <a:spLocks/>
                </p:cNvSpPr>
                <p:nvPr/>
              </p:nvSpPr>
              <p:spPr bwMode="auto">
                <a:xfrm>
                  <a:off x="3715" y="2149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3" name="Rectangle 49"/>
                <p:cNvSpPr>
                  <a:spLocks noChangeArrowheads="1"/>
                </p:cNvSpPr>
                <p:nvPr/>
              </p:nvSpPr>
              <p:spPr bwMode="auto">
                <a:xfrm rot="5400000">
                  <a:off x="3618" y="227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2714" y="2440"/>
                <a:ext cx="340" cy="289"/>
                <a:chOff x="2789" y="2245"/>
                <a:chExt cx="340" cy="289"/>
              </a:xfrm>
            </p:grpSpPr>
            <p:sp>
              <p:nvSpPr>
                <p:cNvPr id="59518" name="Rectangle 51"/>
                <p:cNvSpPr>
                  <a:spLocks noChangeArrowheads="1"/>
                </p:cNvSpPr>
                <p:nvPr/>
              </p:nvSpPr>
              <p:spPr bwMode="auto">
                <a:xfrm>
                  <a:off x="2795" y="2247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12" name="Group 52"/>
                <p:cNvGrpSpPr>
                  <a:grpSpLocks/>
                </p:cNvGrpSpPr>
                <p:nvPr/>
              </p:nvGrpSpPr>
              <p:grpSpPr bwMode="auto">
                <a:xfrm>
                  <a:off x="2789" y="2245"/>
                  <a:ext cx="340" cy="289"/>
                  <a:chOff x="2789" y="2245"/>
                  <a:chExt cx="340" cy="289"/>
                </a:xfrm>
              </p:grpSpPr>
              <p:sp>
                <p:nvSpPr>
                  <p:cNvPr id="59520" name="Freeform 53"/>
                  <p:cNvSpPr>
                    <a:spLocks/>
                  </p:cNvSpPr>
                  <p:nvPr/>
                </p:nvSpPr>
                <p:spPr bwMode="auto">
                  <a:xfrm>
                    <a:off x="2789" y="2245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521" name="Freeform 54"/>
                  <p:cNvSpPr>
                    <a:spLocks/>
                  </p:cNvSpPr>
                  <p:nvPr/>
                </p:nvSpPr>
                <p:spPr bwMode="auto">
                  <a:xfrm>
                    <a:off x="2958" y="2245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9502" name="Rectangle 55"/>
              <p:cNvSpPr>
                <a:spLocks noChangeArrowheads="1"/>
              </p:cNvSpPr>
              <p:nvPr/>
            </p:nvSpPr>
            <p:spPr bwMode="auto">
              <a:xfrm>
                <a:off x="3155" y="24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503" name="Freeform 56"/>
              <p:cNvSpPr>
                <a:spLocks/>
              </p:cNvSpPr>
              <p:nvPr/>
            </p:nvSpPr>
            <p:spPr bwMode="auto">
              <a:xfrm>
                <a:off x="3174" y="2440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4" name="Line 57"/>
              <p:cNvSpPr>
                <a:spLocks noChangeShapeType="1"/>
              </p:cNvSpPr>
              <p:nvPr/>
            </p:nvSpPr>
            <p:spPr bwMode="auto">
              <a:xfrm>
                <a:off x="3059" y="25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5" name="Freeform 58"/>
              <p:cNvSpPr>
                <a:spLocks/>
              </p:cNvSpPr>
              <p:nvPr/>
            </p:nvSpPr>
            <p:spPr bwMode="auto">
              <a:xfrm>
                <a:off x="3121" y="2488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06" name="Rectangle 59"/>
              <p:cNvSpPr>
                <a:spLocks noChangeArrowheads="1"/>
              </p:cNvSpPr>
              <p:nvPr/>
            </p:nvSpPr>
            <p:spPr bwMode="auto">
              <a:xfrm>
                <a:off x="3972" y="2442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13" name="Group 60"/>
              <p:cNvGrpSpPr>
                <a:grpSpLocks/>
              </p:cNvGrpSpPr>
              <p:nvPr/>
            </p:nvGrpSpPr>
            <p:grpSpPr bwMode="auto">
              <a:xfrm>
                <a:off x="4023" y="2440"/>
                <a:ext cx="325" cy="289"/>
                <a:chOff x="4098" y="2245"/>
                <a:chExt cx="325" cy="289"/>
              </a:xfrm>
            </p:grpSpPr>
            <p:sp>
              <p:nvSpPr>
                <p:cNvPr id="59516" name="Freeform 61"/>
                <p:cNvSpPr>
                  <a:spLocks/>
                </p:cNvSpPr>
                <p:nvPr/>
              </p:nvSpPr>
              <p:spPr bwMode="auto">
                <a:xfrm>
                  <a:off x="4098" y="2245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17" name="Freeform 62"/>
                <p:cNvSpPr>
                  <a:spLocks/>
                </p:cNvSpPr>
                <p:nvPr/>
              </p:nvSpPr>
              <p:spPr bwMode="auto">
                <a:xfrm>
                  <a:off x="4259" y="2245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08" name="Rectangle 63"/>
              <p:cNvSpPr>
                <a:spLocks noChangeArrowheads="1"/>
              </p:cNvSpPr>
              <p:nvPr/>
            </p:nvSpPr>
            <p:spPr bwMode="auto">
              <a:xfrm>
                <a:off x="4464" y="24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14" name="Group 64"/>
              <p:cNvGrpSpPr>
                <a:grpSpLocks/>
              </p:cNvGrpSpPr>
              <p:nvPr/>
            </p:nvGrpSpPr>
            <p:grpSpPr bwMode="auto">
              <a:xfrm>
                <a:off x="4491" y="2440"/>
                <a:ext cx="284" cy="289"/>
                <a:chOff x="4566" y="2245"/>
                <a:chExt cx="284" cy="289"/>
              </a:xfrm>
            </p:grpSpPr>
            <p:sp>
              <p:nvSpPr>
                <p:cNvPr id="59514" name="Freeform 65"/>
                <p:cNvSpPr>
                  <a:spLocks/>
                </p:cNvSpPr>
                <p:nvPr/>
              </p:nvSpPr>
              <p:spPr bwMode="auto">
                <a:xfrm>
                  <a:off x="4566" y="2245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15" name="Freeform 66"/>
                <p:cNvSpPr>
                  <a:spLocks/>
                </p:cNvSpPr>
                <p:nvPr/>
              </p:nvSpPr>
              <p:spPr bwMode="auto">
                <a:xfrm>
                  <a:off x="4707" y="2245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510" name="Line 67"/>
              <p:cNvSpPr>
                <a:spLocks noChangeShapeType="1"/>
              </p:cNvSpPr>
              <p:nvPr/>
            </p:nvSpPr>
            <p:spPr bwMode="auto">
              <a:xfrm>
                <a:off x="4344" y="25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1" name="Line 68"/>
              <p:cNvSpPr>
                <a:spLocks noChangeShapeType="1"/>
              </p:cNvSpPr>
              <p:nvPr/>
            </p:nvSpPr>
            <p:spPr bwMode="auto">
              <a:xfrm>
                <a:off x="3860" y="25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2" name="Line 69"/>
              <p:cNvSpPr>
                <a:spLocks noChangeShapeType="1"/>
              </p:cNvSpPr>
              <p:nvPr/>
            </p:nvSpPr>
            <p:spPr bwMode="auto">
              <a:xfrm>
                <a:off x="3475" y="26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13" name="Freeform 70"/>
              <p:cNvSpPr>
                <a:spLocks/>
              </p:cNvSpPr>
              <p:nvPr/>
            </p:nvSpPr>
            <p:spPr bwMode="auto">
              <a:xfrm>
                <a:off x="3568" y="2579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789235" y="4766157"/>
              <a:ext cx="7597775" cy="814388"/>
              <a:chOff x="432" y="2792"/>
              <a:chExt cx="4786" cy="513"/>
            </a:xfrm>
          </p:grpSpPr>
          <p:sp>
            <p:nvSpPr>
              <p:cNvPr id="59473" name="Line 72"/>
              <p:cNvSpPr>
                <a:spLocks noChangeShapeType="1"/>
              </p:cNvSpPr>
              <p:nvPr/>
            </p:nvSpPr>
            <p:spPr bwMode="auto">
              <a:xfrm>
                <a:off x="3902" y="2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74" name="Freeform 73" descr="25%"/>
              <p:cNvSpPr>
                <a:spLocks/>
              </p:cNvSpPr>
              <p:nvPr/>
            </p:nvSpPr>
            <p:spPr bwMode="auto">
              <a:xfrm>
                <a:off x="3749" y="2888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5" name="Rectangle 74"/>
              <p:cNvSpPr>
                <a:spLocks noChangeArrowheads="1"/>
              </p:cNvSpPr>
              <p:nvPr/>
            </p:nvSpPr>
            <p:spPr bwMode="auto">
              <a:xfrm>
                <a:off x="432" y="2905"/>
                <a:ext cx="147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or   $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t7</a:t>
                </a:r>
                <a:r>
                  <a:rPr lang="en-US" sz="2400" b="1" dirty="0" smtClean="0">
                    <a:latin typeface="Arial" pitchFamily="34" charset="0"/>
                  </a:rPr>
                  <a:t>,</a:t>
                </a:r>
                <a:r>
                  <a:rPr lang="en-US" sz="2400" b="1" dirty="0" smtClean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,$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t8</a:t>
                </a:r>
              </a:p>
            </p:txBody>
          </p:sp>
          <p:sp>
            <p:nvSpPr>
              <p:cNvPr id="59476" name="Freeform 75"/>
              <p:cNvSpPr>
                <a:spLocks/>
              </p:cNvSpPr>
              <p:nvPr/>
            </p:nvSpPr>
            <p:spPr bwMode="auto">
              <a:xfrm>
                <a:off x="4067" y="2792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7" name="Freeform 76"/>
              <p:cNvSpPr>
                <a:spLocks/>
              </p:cNvSpPr>
              <p:nvPr/>
            </p:nvSpPr>
            <p:spPr bwMode="auto">
              <a:xfrm>
                <a:off x="4408" y="3032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8" name="Freeform 77"/>
              <p:cNvSpPr>
                <a:spLocks/>
              </p:cNvSpPr>
              <p:nvPr/>
            </p:nvSpPr>
            <p:spPr bwMode="auto">
              <a:xfrm>
                <a:off x="3141" y="2888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79" name="Freeform 78"/>
              <p:cNvSpPr>
                <a:spLocks/>
              </p:cNvSpPr>
              <p:nvPr/>
            </p:nvSpPr>
            <p:spPr bwMode="auto">
              <a:xfrm>
                <a:off x="3310" y="2888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0" name="Rectangle 79"/>
              <p:cNvSpPr>
                <a:spLocks noChangeArrowheads="1"/>
              </p:cNvSpPr>
              <p:nvPr/>
            </p:nvSpPr>
            <p:spPr bwMode="auto">
              <a:xfrm>
                <a:off x="3122" y="2890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sp>
            <p:nvSpPr>
              <p:cNvPr id="59481" name="Rectangle 80"/>
              <p:cNvSpPr>
                <a:spLocks noChangeArrowheads="1"/>
              </p:cNvSpPr>
              <p:nvPr/>
            </p:nvSpPr>
            <p:spPr bwMode="auto">
              <a:xfrm rot="5400000">
                <a:off x="3970" y="291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59482" name="Rectangle 81"/>
              <p:cNvSpPr>
                <a:spLocks noChangeArrowheads="1"/>
              </p:cNvSpPr>
              <p:nvPr/>
            </p:nvSpPr>
            <p:spPr bwMode="auto">
              <a:xfrm>
                <a:off x="3582" y="2895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83" name="Freeform 82"/>
              <p:cNvSpPr>
                <a:spLocks/>
              </p:cNvSpPr>
              <p:nvPr/>
            </p:nvSpPr>
            <p:spPr bwMode="auto">
              <a:xfrm>
                <a:off x="3601" y="2888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4" name="Line 83"/>
              <p:cNvSpPr>
                <a:spLocks noChangeShapeType="1"/>
              </p:cNvSpPr>
              <p:nvPr/>
            </p:nvSpPr>
            <p:spPr bwMode="auto">
              <a:xfrm>
                <a:off x="3486" y="303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85" name="Freeform 84"/>
              <p:cNvSpPr>
                <a:spLocks/>
              </p:cNvSpPr>
              <p:nvPr/>
            </p:nvSpPr>
            <p:spPr bwMode="auto">
              <a:xfrm>
                <a:off x="3548" y="2936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6" name="Rectangle 85"/>
              <p:cNvSpPr>
                <a:spLocks noChangeArrowheads="1"/>
              </p:cNvSpPr>
              <p:nvPr/>
            </p:nvSpPr>
            <p:spPr bwMode="auto">
              <a:xfrm>
                <a:off x="4399" y="2890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59487" name="Freeform 86"/>
              <p:cNvSpPr>
                <a:spLocks/>
              </p:cNvSpPr>
              <p:nvPr/>
            </p:nvSpPr>
            <p:spPr bwMode="auto">
              <a:xfrm>
                <a:off x="4450" y="2888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8" name="Freeform 87"/>
              <p:cNvSpPr>
                <a:spLocks/>
              </p:cNvSpPr>
              <p:nvPr/>
            </p:nvSpPr>
            <p:spPr bwMode="auto">
              <a:xfrm>
                <a:off x="4611" y="2888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89" name="Rectangle 88"/>
              <p:cNvSpPr>
                <a:spLocks noChangeArrowheads="1"/>
              </p:cNvSpPr>
              <p:nvPr/>
            </p:nvSpPr>
            <p:spPr bwMode="auto">
              <a:xfrm>
                <a:off x="4891" y="289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90" name="Freeform 89"/>
              <p:cNvSpPr>
                <a:spLocks/>
              </p:cNvSpPr>
              <p:nvPr/>
            </p:nvSpPr>
            <p:spPr bwMode="auto">
              <a:xfrm>
                <a:off x="4918" y="2888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1" name="Freeform 90"/>
              <p:cNvSpPr>
                <a:spLocks/>
              </p:cNvSpPr>
              <p:nvPr/>
            </p:nvSpPr>
            <p:spPr bwMode="auto">
              <a:xfrm>
                <a:off x="5059" y="2888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92" name="Line 91"/>
              <p:cNvSpPr>
                <a:spLocks noChangeShapeType="1"/>
              </p:cNvSpPr>
              <p:nvPr/>
            </p:nvSpPr>
            <p:spPr bwMode="auto">
              <a:xfrm>
                <a:off x="4771" y="303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3" name="Line 92"/>
              <p:cNvSpPr>
                <a:spLocks noChangeShapeType="1"/>
              </p:cNvSpPr>
              <p:nvPr/>
            </p:nvSpPr>
            <p:spPr bwMode="auto">
              <a:xfrm>
                <a:off x="4287" y="303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4" name="Line 93"/>
              <p:cNvSpPr>
                <a:spLocks noChangeShapeType="1"/>
              </p:cNvSpPr>
              <p:nvPr/>
            </p:nvSpPr>
            <p:spPr bwMode="auto">
              <a:xfrm>
                <a:off x="3902" y="312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5" name="Freeform 94"/>
              <p:cNvSpPr>
                <a:spLocks/>
              </p:cNvSpPr>
              <p:nvPr/>
            </p:nvSpPr>
            <p:spPr bwMode="auto">
              <a:xfrm>
                <a:off x="3995" y="3027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95"/>
            <p:cNvGrpSpPr>
              <a:grpSpLocks/>
            </p:cNvGrpSpPr>
            <p:nvPr/>
          </p:nvGrpSpPr>
          <p:grpSpPr bwMode="auto">
            <a:xfrm>
              <a:off x="814635" y="5477357"/>
              <a:ext cx="8250237" cy="814388"/>
              <a:chOff x="448" y="3240"/>
              <a:chExt cx="5197" cy="513"/>
            </a:xfrm>
          </p:grpSpPr>
          <p:sp>
            <p:nvSpPr>
              <p:cNvPr id="59443" name="Rectangle 96"/>
              <p:cNvSpPr>
                <a:spLocks noChangeArrowheads="1"/>
              </p:cNvSpPr>
              <p:nvPr/>
            </p:nvSpPr>
            <p:spPr bwMode="auto">
              <a:xfrm>
                <a:off x="448" y="3361"/>
                <a:ext cx="152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 err="1">
                    <a:solidFill>
                      <a:schemeClr val="tx1"/>
                    </a:solidFill>
                    <a:latin typeface="Arial" pitchFamily="34" charset="0"/>
                  </a:rPr>
                  <a:t>xor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 $t9,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,$t10</a:t>
                </a:r>
              </a:p>
            </p:txBody>
          </p:sp>
          <p:grpSp>
            <p:nvGrpSpPr>
              <p:cNvPr id="17" name="Group 97"/>
              <p:cNvGrpSpPr>
                <a:grpSpLocks/>
              </p:cNvGrpSpPr>
              <p:nvPr/>
            </p:nvGrpSpPr>
            <p:grpSpPr bwMode="auto">
              <a:xfrm>
                <a:off x="3568" y="3240"/>
                <a:ext cx="2077" cy="513"/>
                <a:chOff x="3643" y="3045"/>
                <a:chExt cx="2077" cy="513"/>
              </a:xfrm>
            </p:grpSpPr>
            <p:grpSp>
              <p:nvGrpSpPr>
                <p:cNvPr id="18" name="Group 98"/>
                <p:cNvGrpSpPr>
                  <a:grpSpLocks/>
                </p:cNvGrpSpPr>
                <p:nvPr/>
              </p:nvGrpSpPr>
              <p:grpSpPr bwMode="auto">
                <a:xfrm>
                  <a:off x="4559" y="3045"/>
                  <a:ext cx="223" cy="481"/>
                  <a:chOff x="4559" y="3045"/>
                  <a:chExt cx="223" cy="481"/>
                </a:xfrm>
              </p:grpSpPr>
              <p:sp>
                <p:nvSpPr>
                  <p:cNvPr id="59471" name="Freeform 99"/>
                  <p:cNvSpPr>
                    <a:spLocks/>
                  </p:cNvSpPr>
                  <p:nvPr/>
                </p:nvSpPr>
                <p:spPr bwMode="auto">
                  <a:xfrm>
                    <a:off x="4569" y="3045"/>
                    <a:ext cx="213" cy="481"/>
                  </a:xfrm>
                  <a:custGeom>
                    <a:avLst/>
                    <a:gdLst>
                      <a:gd name="T0" fmla="*/ 0 w 213"/>
                      <a:gd name="T1" fmla="*/ 320 h 481"/>
                      <a:gd name="T2" fmla="*/ 71 w 213"/>
                      <a:gd name="T3" fmla="*/ 240 h 481"/>
                      <a:gd name="T4" fmla="*/ 0 w 213"/>
                      <a:gd name="T5" fmla="*/ 160 h 481"/>
                      <a:gd name="T6" fmla="*/ 0 w 213"/>
                      <a:gd name="T7" fmla="*/ 0 h 481"/>
                      <a:gd name="T8" fmla="*/ 212 w 213"/>
                      <a:gd name="T9" fmla="*/ 160 h 481"/>
                      <a:gd name="T10" fmla="*/ 212 w 213"/>
                      <a:gd name="T11" fmla="*/ 320 h 481"/>
                      <a:gd name="T12" fmla="*/ 0 w 213"/>
                      <a:gd name="T13" fmla="*/ 480 h 481"/>
                      <a:gd name="T14" fmla="*/ 0 w 213"/>
                      <a:gd name="T15" fmla="*/ 320 h 48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3"/>
                      <a:gd name="T25" fmla="*/ 0 h 481"/>
                      <a:gd name="T26" fmla="*/ 213 w 213"/>
                      <a:gd name="T27" fmla="*/ 481 h 48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3" h="481">
                        <a:moveTo>
                          <a:pt x="0" y="320"/>
                        </a:moveTo>
                        <a:lnTo>
                          <a:pt x="71" y="240"/>
                        </a:lnTo>
                        <a:lnTo>
                          <a:pt x="0" y="160"/>
                        </a:lnTo>
                        <a:lnTo>
                          <a:pt x="0" y="0"/>
                        </a:lnTo>
                        <a:lnTo>
                          <a:pt x="212" y="160"/>
                        </a:lnTo>
                        <a:lnTo>
                          <a:pt x="212" y="320"/>
                        </a:lnTo>
                        <a:lnTo>
                          <a:pt x="0" y="480"/>
                        </a:lnTo>
                        <a:lnTo>
                          <a:pt x="0" y="32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2" name="Rectangle 10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472" y="3168"/>
                    <a:ext cx="384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ALU</a:t>
                    </a:r>
                  </a:p>
                </p:txBody>
              </p:sp>
            </p:grpSp>
            <p:grpSp>
              <p:nvGrpSpPr>
                <p:cNvPr id="19" name="Group 101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59467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49" y="3143"/>
                    <a:ext cx="228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I$</a:t>
                    </a:r>
                  </a:p>
                </p:txBody>
              </p:sp>
              <p:grpSp>
                <p:nvGrpSpPr>
                  <p:cNvPr id="20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43" y="3141"/>
                    <a:ext cx="340" cy="289"/>
                    <a:chOff x="3643" y="3141"/>
                    <a:chExt cx="340" cy="289"/>
                  </a:xfrm>
                </p:grpSpPr>
                <p:sp>
                  <p:nvSpPr>
                    <p:cNvPr id="59469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3643" y="3141"/>
                      <a:ext cx="170" cy="289"/>
                    </a:xfrm>
                    <a:custGeom>
                      <a:avLst/>
                      <a:gdLst>
                        <a:gd name="T0" fmla="*/ 169 w 170"/>
                        <a:gd name="T1" fmla="*/ 0 h 289"/>
                        <a:gd name="T2" fmla="*/ 0 w 170"/>
                        <a:gd name="T3" fmla="*/ 0 h 289"/>
                        <a:gd name="T4" fmla="*/ 0 w 170"/>
                        <a:gd name="T5" fmla="*/ 288 h 289"/>
                        <a:gd name="T6" fmla="*/ 169 w 170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0"/>
                        <a:gd name="T13" fmla="*/ 0 h 289"/>
                        <a:gd name="T14" fmla="*/ 170 w 170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0" h="289">
                          <a:moveTo>
                            <a:pt x="169" y="0"/>
                          </a:moveTo>
                          <a:lnTo>
                            <a:pt x="0" y="0"/>
                          </a:lnTo>
                          <a:lnTo>
                            <a:pt x="0" y="288"/>
                          </a:lnTo>
                          <a:lnTo>
                            <a:pt x="169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9470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3812" y="3141"/>
                      <a:ext cx="171" cy="289"/>
                    </a:xfrm>
                    <a:custGeom>
                      <a:avLst/>
                      <a:gdLst>
                        <a:gd name="T0" fmla="*/ 0 w 171"/>
                        <a:gd name="T1" fmla="*/ 0 h 289"/>
                        <a:gd name="T2" fmla="*/ 170 w 171"/>
                        <a:gd name="T3" fmla="*/ 0 h 289"/>
                        <a:gd name="T4" fmla="*/ 170 w 171"/>
                        <a:gd name="T5" fmla="*/ 288 h 289"/>
                        <a:gd name="T6" fmla="*/ 0 w 171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1"/>
                        <a:gd name="T13" fmla="*/ 0 h 289"/>
                        <a:gd name="T14" fmla="*/ 171 w 171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1" h="289">
                          <a:moveTo>
                            <a:pt x="0" y="0"/>
                          </a:moveTo>
                          <a:lnTo>
                            <a:pt x="170" y="0"/>
                          </a:lnTo>
                          <a:lnTo>
                            <a:pt x="170" y="288"/>
                          </a:lnTo>
                          <a:lnTo>
                            <a:pt x="0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944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084" y="3148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1" name="Group 107"/>
                <p:cNvGrpSpPr>
                  <a:grpSpLocks/>
                </p:cNvGrpSpPr>
                <p:nvPr/>
              </p:nvGrpSpPr>
              <p:grpSpPr bwMode="auto">
                <a:xfrm>
                  <a:off x="4088" y="3141"/>
                  <a:ext cx="311" cy="289"/>
                  <a:chOff x="4088" y="3141"/>
                  <a:chExt cx="311" cy="289"/>
                </a:xfrm>
              </p:grpSpPr>
              <p:sp>
                <p:nvSpPr>
                  <p:cNvPr id="59465" name="Freeform 108"/>
                  <p:cNvSpPr>
                    <a:spLocks/>
                  </p:cNvSpPr>
                  <p:nvPr/>
                </p:nvSpPr>
                <p:spPr bwMode="auto">
                  <a:xfrm>
                    <a:off x="4088" y="3141"/>
                    <a:ext cx="149" cy="289"/>
                  </a:xfrm>
                  <a:custGeom>
                    <a:avLst/>
                    <a:gdLst>
                      <a:gd name="T0" fmla="*/ 148 w 149"/>
                      <a:gd name="T1" fmla="*/ 0 h 289"/>
                      <a:gd name="T2" fmla="*/ 0 w 149"/>
                      <a:gd name="T3" fmla="*/ 0 h 289"/>
                      <a:gd name="T4" fmla="*/ 0 w 149"/>
                      <a:gd name="T5" fmla="*/ 288 h 289"/>
                      <a:gd name="T6" fmla="*/ 148 w 149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9"/>
                      <a:gd name="T13" fmla="*/ 0 h 289"/>
                      <a:gd name="T14" fmla="*/ 149 w 149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9" h="289">
                        <a:moveTo>
                          <a:pt x="148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8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b="1"/>
                  </a:p>
                </p:txBody>
              </p:sp>
              <p:sp>
                <p:nvSpPr>
                  <p:cNvPr id="59466" name="Freeform 109"/>
                  <p:cNvSpPr>
                    <a:spLocks/>
                  </p:cNvSpPr>
                  <p:nvPr/>
                </p:nvSpPr>
                <p:spPr bwMode="auto">
                  <a:xfrm>
                    <a:off x="4251" y="3141"/>
                    <a:ext cx="148" cy="289"/>
                  </a:xfrm>
                  <a:custGeom>
                    <a:avLst/>
                    <a:gdLst>
                      <a:gd name="T0" fmla="*/ 0 w 148"/>
                      <a:gd name="T1" fmla="*/ 0 h 289"/>
                      <a:gd name="T2" fmla="*/ 147 w 148"/>
                      <a:gd name="T3" fmla="*/ 0 h 289"/>
                      <a:gd name="T4" fmla="*/ 147 w 148"/>
                      <a:gd name="T5" fmla="*/ 288 h 289"/>
                      <a:gd name="T6" fmla="*/ 0 w 148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8"/>
                      <a:gd name="T13" fmla="*/ 0 h 289"/>
                      <a:gd name="T14" fmla="*/ 148 w 148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8" h="289">
                        <a:moveTo>
                          <a:pt x="0" y="0"/>
                        </a:moveTo>
                        <a:lnTo>
                          <a:pt x="147" y="0"/>
                        </a:lnTo>
                        <a:lnTo>
                          <a:pt x="147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9449" name="Line 110"/>
                <p:cNvSpPr>
                  <a:spLocks noChangeShapeType="1"/>
                </p:cNvSpPr>
                <p:nvPr/>
              </p:nvSpPr>
              <p:spPr bwMode="auto">
                <a:xfrm>
                  <a:off x="3988" y="3285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0" name="Freeform 111"/>
                <p:cNvSpPr>
                  <a:spLocks/>
                </p:cNvSpPr>
                <p:nvPr/>
              </p:nvSpPr>
              <p:spPr bwMode="auto">
                <a:xfrm>
                  <a:off x="4050" y="3189"/>
                  <a:ext cx="48" cy="97"/>
                </a:xfrm>
                <a:custGeom>
                  <a:avLst/>
                  <a:gdLst>
                    <a:gd name="T0" fmla="*/ 0 w 48"/>
                    <a:gd name="T1" fmla="*/ 96 h 97"/>
                    <a:gd name="T2" fmla="*/ 0 w 48"/>
                    <a:gd name="T3" fmla="*/ 0 h 97"/>
                    <a:gd name="T4" fmla="*/ 47 w 48"/>
                    <a:gd name="T5" fmla="*/ 0 h 97"/>
                    <a:gd name="T6" fmla="*/ 47 w 48"/>
                    <a:gd name="T7" fmla="*/ 0 h 9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7"/>
                    <a:gd name="T14" fmla="*/ 48 w 48"/>
                    <a:gd name="T15" fmla="*/ 97 h 9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7">
                      <a:moveTo>
                        <a:pt x="0" y="96"/>
                      </a:moveTo>
                      <a:lnTo>
                        <a:pt x="0" y="0"/>
                      </a:lnTo>
                      <a:lnTo>
                        <a:pt x="47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1" name="Line 112"/>
                <p:cNvSpPr>
                  <a:spLocks noChangeShapeType="1"/>
                </p:cNvSpPr>
                <p:nvPr/>
              </p:nvSpPr>
              <p:spPr bwMode="auto">
                <a:xfrm>
                  <a:off x="4404" y="3189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901" y="3143"/>
                  <a:ext cx="30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 D$</a:t>
                  </a:r>
                </a:p>
              </p:txBody>
            </p:sp>
            <p:grpSp>
              <p:nvGrpSpPr>
                <p:cNvPr id="22" name="Group 114"/>
                <p:cNvGrpSpPr>
                  <a:grpSpLocks/>
                </p:cNvGrpSpPr>
                <p:nvPr/>
              </p:nvGrpSpPr>
              <p:grpSpPr bwMode="auto">
                <a:xfrm>
                  <a:off x="4952" y="3141"/>
                  <a:ext cx="325" cy="289"/>
                  <a:chOff x="4952" y="3141"/>
                  <a:chExt cx="325" cy="289"/>
                </a:xfrm>
              </p:grpSpPr>
              <p:sp>
                <p:nvSpPr>
                  <p:cNvPr id="59463" name="Freeform 115"/>
                  <p:cNvSpPr>
                    <a:spLocks/>
                  </p:cNvSpPr>
                  <p:nvPr/>
                </p:nvSpPr>
                <p:spPr bwMode="auto">
                  <a:xfrm>
                    <a:off x="4952" y="3141"/>
                    <a:ext cx="162" cy="289"/>
                  </a:xfrm>
                  <a:custGeom>
                    <a:avLst/>
                    <a:gdLst>
                      <a:gd name="T0" fmla="*/ 161 w 162"/>
                      <a:gd name="T1" fmla="*/ 0 h 289"/>
                      <a:gd name="T2" fmla="*/ 0 w 162"/>
                      <a:gd name="T3" fmla="*/ 0 h 289"/>
                      <a:gd name="T4" fmla="*/ 0 w 162"/>
                      <a:gd name="T5" fmla="*/ 288 h 289"/>
                      <a:gd name="T6" fmla="*/ 161 w 16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289"/>
                      <a:gd name="T14" fmla="*/ 162 w 16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289">
                        <a:moveTo>
                          <a:pt x="16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4" name="Freeform 116"/>
                  <p:cNvSpPr>
                    <a:spLocks/>
                  </p:cNvSpPr>
                  <p:nvPr/>
                </p:nvSpPr>
                <p:spPr bwMode="auto">
                  <a:xfrm>
                    <a:off x="5113" y="3141"/>
                    <a:ext cx="164" cy="289"/>
                  </a:xfrm>
                  <a:custGeom>
                    <a:avLst/>
                    <a:gdLst>
                      <a:gd name="T0" fmla="*/ 0 w 164"/>
                      <a:gd name="T1" fmla="*/ 0 h 289"/>
                      <a:gd name="T2" fmla="*/ 163 w 164"/>
                      <a:gd name="T3" fmla="*/ 0 h 289"/>
                      <a:gd name="T4" fmla="*/ 163 w 164"/>
                      <a:gd name="T5" fmla="*/ 288 h 289"/>
                      <a:gd name="T6" fmla="*/ 0 w 164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4"/>
                      <a:gd name="T13" fmla="*/ 0 h 289"/>
                      <a:gd name="T14" fmla="*/ 164 w 164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4" h="289">
                        <a:moveTo>
                          <a:pt x="0" y="0"/>
                        </a:moveTo>
                        <a:lnTo>
                          <a:pt x="163" y="0"/>
                        </a:lnTo>
                        <a:lnTo>
                          <a:pt x="163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9454" name="Rectangle 117"/>
                <p:cNvSpPr>
                  <a:spLocks noChangeArrowheads="1"/>
                </p:cNvSpPr>
                <p:nvPr/>
              </p:nvSpPr>
              <p:spPr bwMode="auto">
                <a:xfrm>
                  <a:off x="5393" y="3143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3" name="Group 118"/>
                <p:cNvGrpSpPr>
                  <a:grpSpLocks/>
                </p:cNvGrpSpPr>
                <p:nvPr/>
              </p:nvGrpSpPr>
              <p:grpSpPr bwMode="auto">
                <a:xfrm>
                  <a:off x="5420" y="3141"/>
                  <a:ext cx="284" cy="289"/>
                  <a:chOff x="5420" y="3141"/>
                  <a:chExt cx="284" cy="289"/>
                </a:xfrm>
              </p:grpSpPr>
              <p:sp>
                <p:nvSpPr>
                  <p:cNvPr id="59461" name="Freeform 119"/>
                  <p:cNvSpPr>
                    <a:spLocks/>
                  </p:cNvSpPr>
                  <p:nvPr/>
                </p:nvSpPr>
                <p:spPr bwMode="auto">
                  <a:xfrm>
                    <a:off x="5420" y="3141"/>
                    <a:ext cx="142" cy="289"/>
                  </a:xfrm>
                  <a:custGeom>
                    <a:avLst/>
                    <a:gdLst>
                      <a:gd name="T0" fmla="*/ 141 w 142"/>
                      <a:gd name="T1" fmla="*/ 0 h 289"/>
                      <a:gd name="T2" fmla="*/ 0 w 142"/>
                      <a:gd name="T3" fmla="*/ 0 h 289"/>
                      <a:gd name="T4" fmla="*/ 0 w 142"/>
                      <a:gd name="T5" fmla="*/ 288 h 289"/>
                      <a:gd name="T6" fmla="*/ 141 w 14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2"/>
                      <a:gd name="T13" fmla="*/ 0 h 289"/>
                      <a:gd name="T14" fmla="*/ 142 w 14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2" h="289">
                        <a:moveTo>
                          <a:pt x="14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62" name="Freeform 120"/>
                  <p:cNvSpPr>
                    <a:spLocks/>
                  </p:cNvSpPr>
                  <p:nvPr/>
                </p:nvSpPr>
                <p:spPr bwMode="auto">
                  <a:xfrm>
                    <a:off x="5561" y="3141"/>
                    <a:ext cx="143" cy="289"/>
                  </a:xfrm>
                  <a:custGeom>
                    <a:avLst/>
                    <a:gdLst>
                      <a:gd name="T0" fmla="*/ 0 w 143"/>
                      <a:gd name="T1" fmla="*/ 0 h 289"/>
                      <a:gd name="T2" fmla="*/ 142 w 143"/>
                      <a:gd name="T3" fmla="*/ 0 h 289"/>
                      <a:gd name="T4" fmla="*/ 142 w 143"/>
                      <a:gd name="T5" fmla="*/ 288 h 289"/>
                      <a:gd name="T6" fmla="*/ 0 w 143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3"/>
                      <a:gd name="T13" fmla="*/ 0 h 289"/>
                      <a:gd name="T14" fmla="*/ 143 w 143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3" h="289">
                        <a:moveTo>
                          <a:pt x="0" y="0"/>
                        </a:moveTo>
                        <a:lnTo>
                          <a:pt x="142" y="0"/>
                        </a:lnTo>
                        <a:lnTo>
                          <a:pt x="142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9456" name="Line 121"/>
                <p:cNvSpPr>
                  <a:spLocks noChangeShapeType="1"/>
                </p:cNvSpPr>
                <p:nvPr/>
              </p:nvSpPr>
              <p:spPr bwMode="auto">
                <a:xfrm>
                  <a:off x="5273" y="3285"/>
                  <a:ext cx="139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7" name="Line 122"/>
                <p:cNvSpPr>
                  <a:spLocks noChangeShapeType="1"/>
                </p:cNvSpPr>
                <p:nvPr/>
              </p:nvSpPr>
              <p:spPr bwMode="auto">
                <a:xfrm>
                  <a:off x="4789" y="3285"/>
                  <a:ext cx="15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58" name="Freeform 123"/>
                <p:cNvSpPr>
                  <a:spLocks/>
                </p:cNvSpPr>
                <p:nvPr/>
              </p:nvSpPr>
              <p:spPr bwMode="auto">
                <a:xfrm>
                  <a:off x="4910" y="3285"/>
                  <a:ext cx="431" cy="193"/>
                </a:xfrm>
                <a:custGeom>
                  <a:avLst/>
                  <a:gdLst>
                    <a:gd name="T0" fmla="*/ 0 w 431"/>
                    <a:gd name="T1" fmla="*/ 0 h 193"/>
                    <a:gd name="T2" fmla="*/ 0 w 431"/>
                    <a:gd name="T3" fmla="*/ 192 h 193"/>
                    <a:gd name="T4" fmla="*/ 391 w 431"/>
                    <a:gd name="T5" fmla="*/ 192 h 193"/>
                    <a:gd name="T6" fmla="*/ 391 w 431"/>
                    <a:gd name="T7" fmla="*/ 64 h 193"/>
                    <a:gd name="T8" fmla="*/ 430 w 431"/>
                    <a:gd name="T9" fmla="*/ 0 h 1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1"/>
                    <a:gd name="T16" fmla="*/ 0 h 193"/>
                    <a:gd name="T17" fmla="*/ 431 w 431"/>
                    <a:gd name="T18" fmla="*/ 193 h 1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1" h="193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391" y="192"/>
                      </a:lnTo>
                      <a:lnTo>
                        <a:pt x="391" y="64"/>
                      </a:lnTo>
                      <a:lnTo>
                        <a:pt x="43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59" name="Line 124"/>
                <p:cNvSpPr>
                  <a:spLocks noChangeShapeType="1"/>
                </p:cNvSpPr>
                <p:nvPr/>
              </p:nvSpPr>
              <p:spPr bwMode="auto">
                <a:xfrm>
                  <a:off x="4404" y="3381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460" name="Freeform 125"/>
                <p:cNvSpPr>
                  <a:spLocks/>
                </p:cNvSpPr>
                <p:nvPr/>
              </p:nvSpPr>
              <p:spPr bwMode="auto">
                <a:xfrm>
                  <a:off x="4497" y="3280"/>
                  <a:ext cx="337" cy="278"/>
                </a:xfrm>
                <a:custGeom>
                  <a:avLst/>
                  <a:gdLst>
                    <a:gd name="T0" fmla="*/ 0 w 337"/>
                    <a:gd name="T1" fmla="*/ 101 h 278"/>
                    <a:gd name="T2" fmla="*/ 0 w 337"/>
                    <a:gd name="T3" fmla="*/ 277 h 278"/>
                    <a:gd name="T4" fmla="*/ 294 w 337"/>
                    <a:gd name="T5" fmla="*/ 277 h 278"/>
                    <a:gd name="T6" fmla="*/ 294 w 337"/>
                    <a:gd name="T7" fmla="*/ 90 h 278"/>
                    <a:gd name="T8" fmla="*/ 336 w 337"/>
                    <a:gd name="T9" fmla="*/ 0 h 2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278"/>
                    <a:gd name="T17" fmla="*/ 337 w 337"/>
                    <a:gd name="T18" fmla="*/ 278 h 2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278">
                      <a:moveTo>
                        <a:pt x="0" y="101"/>
                      </a:moveTo>
                      <a:lnTo>
                        <a:pt x="0" y="277"/>
                      </a:lnTo>
                      <a:lnTo>
                        <a:pt x="294" y="277"/>
                      </a:lnTo>
                      <a:lnTo>
                        <a:pt x="294" y="90"/>
                      </a:lnTo>
                      <a:lnTo>
                        <a:pt x="336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129"/>
            <p:cNvGrpSpPr>
              <a:grpSpLocks/>
            </p:cNvGrpSpPr>
            <p:nvPr/>
          </p:nvGrpSpPr>
          <p:grpSpPr bwMode="auto">
            <a:xfrm>
              <a:off x="822572" y="2457932"/>
              <a:ext cx="5634038" cy="989013"/>
              <a:chOff x="453" y="1338"/>
              <a:chExt cx="3549" cy="623"/>
            </a:xfrm>
          </p:grpSpPr>
          <p:sp>
            <p:nvSpPr>
              <p:cNvPr id="59414" name="Freeform 130" descr="25%"/>
              <p:cNvSpPr>
                <a:spLocks/>
              </p:cNvSpPr>
              <p:nvPr/>
            </p:nvSpPr>
            <p:spPr bwMode="auto">
              <a:xfrm>
                <a:off x="3637" y="1544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5" name="Rectangle 131"/>
              <p:cNvSpPr>
                <a:spLocks noChangeArrowheads="1"/>
              </p:cNvSpPr>
              <p:nvPr/>
            </p:nvSpPr>
            <p:spPr bwMode="auto">
              <a:xfrm>
                <a:off x="453" y="1537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add </a:t>
                </a:r>
                <a:r>
                  <a:rPr lang="en-US" sz="2400" b="1" dirty="0">
                    <a:solidFill>
                      <a:schemeClr val="accent4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,$t1,$t2</a:t>
                </a:r>
              </a:p>
            </p:txBody>
          </p:sp>
          <p:sp>
            <p:nvSpPr>
              <p:cNvPr id="59416" name="Rectangle 132"/>
              <p:cNvSpPr>
                <a:spLocks noChangeArrowheads="1"/>
              </p:cNvSpPr>
              <p:nvPr/>
            </p:nvSpPr>
            <p:spPr bwMode="auto">
              <a:xfrm>
                <a:off x="1896" y="1338"/>
                <a:ext cx="2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IF</a:t>
                </a:r>
              </a:p>
            </p:txBody>
          </p:sp>
          <p:sp>
            <p:nvSpPr>
              <p:cNvPr id="59417" name="Rectangle 133"/>
              <p:cNvSpPr>
                <a:spLocks noChangeArrowheads="1"/>
              </p:cNvSpPr>
              <p:nvPr/>
            </p:nvSpPr>
            <p:spPr bwMode="auto">
              <a:xfrm>
                <a:off x="2248" y="1338"/>
                <a:ext cx="49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ID/RF</a:t>
                </a:r>
              </a:p>
            </p:txBody>
          </p:sp>
          <p:sp>
            <p:nvSpPr>
              <p:cNvPr id="59418" name="Rectangle 134"/>
              <p:cNvSpPr>
                <a:spLocks noChangeArrowheads="1"/>
              </p:cNvSpPr>
              <p:nvPr/>
            </p:nvSpPr>
            <p:spPr bwMode="auto">
              <a:xfrm>
                <a:off x="2803" y="1338"/>
                <a:ext cx="3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EX</a:t>
                </a:r>
              </a:p>
            </p:txBody>
          </p:sp>
          <p:sp>
            <p:nvSpPr>
              <p:cNvPr id="59419" name="Rectangle 135"/>
              <p:cNvSpPr>
                <a:spLocks noChangeArrowheads="1"/>
              </p:cNvSpPr>
              <p:nvPr/>
            </p:nvSpPr>
            <p:spPr bwMode="auto">
              <a:xfrm>
                <a:off x="3133" y="1338"/>
                <a:ext cx="45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MEM</a:t>
                </a:r>
              </a:p>
            </p:txBody>
          </p:sp>
          <p:sp>
            <p:nvSpPr>
              <p:cNvPr id="59420" name="Rectangle 136"/>
              <p:cNvSpPr>
                <a:spLocks noChangeArrowheads="1"/>
              </p:cNvSpPr>
              <p:nvPr/>
            </p:nvSpPr>
            <p:spPr bwMode="auto">
              <a:xfrm>
                <a:off x="3640" y="1338"/>
                <a:ext cx="36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WB</a:t>
                </a:r>
              </a:p>
            </p:txBody>
          </p:sp>
          <p:sp>
            <p:nvSpPr>
              <p:cNvPr id="59421" name="Freeform 137"/>
              <p:cNvSpPr>
                <a:spLocks/>
              </p:cNvSpPr>
              <p:nvPr/>
            </p:nvSpPr>
            <p:spPr bwMode="auto">
              <a:xfrm>
                <a:off x="3169" y="1544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2" name="Freeform 138"/>
              <p:cNvSpPr>
                <a:spLocks/>
              </p:cNvSpPr>
              <p:nvPr/>
            </p:nvSpPr>
            <p:spPr bwMode="auto">
              <a:xfrm>
                <a:off x="3330" y="1544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3" name="Freeform 139"/>
              <p:cNvSpPr>
                <a:spLocks/>
              </p:cNvSpPr>
              <p:nvPr/>
            </p:nvSpPr>
            <p:spPr bwMode="auto">
              <a:xfrm>
                <a:off x="2786" y="1448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4" name="Rectangle 140"/>
              <p:cNvSpPr>
                <a:spLocks noChangeArrowheads="1"/>
              </p:cNvSpPr>
              <p:nvPr/>
            </p:nvSpPr>
            <p:spPr bwMode="auto">
              <a:xfrm rot="5400000">
                <a:off x="2689" y="157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59425" name="Rectangle 141"/>
              <p:cNvSpPr>
                <a:spLocks noChangeArrowheads="1"/>
              </p:cNvSpPr>
              <p:nvPr/>
            </p:nvSpPr>
            <p:spPr bwMode="auto">
              <a:xfrm>
                <a:off x="1920" y="1578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25" name="Group 142"/>
              <p:cNvGrpSpPr>
                <a:grpSpLocks/>
              </p:cNvGrpSpPr>
              <p:nvPr/>
            </p:nvGrpSpPr>
            <p:grpSpPr bwMode="auto">
              <a:xfrm>
                <a:off x="1860" y="1544"/>
                <a:ext cx="340" cy="289"/>
                <a:chOff x="1935" y="1349"/>
                <a:chExt cx="340" cy="289"/>
              </a:xfrm>
            </p:grpSpPr>
            <p:sp>
              <p:nvSpPr>
                <p:cNvPr id="59441" name="Freeform 143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42" name="Freeform 144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27" name="Rectangle 145"/>
              <p:cNvSpPr>
                <a:spLocks noChangeArrowheads="1"/>
              </p:cNvSpPr>
              <p:nvPr/>
            </p:nvSpPr>
            <p:spPr bwMode="auto">
              <a:xfrm>
                <a:off x="2301" y="15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28" name="Freeform 146"/>
              <p:cNvSpPr>
                <a:spLocks/>
              </p:cNvSpPr>
              <p:nvPr/>
            </p:nvSpPr>
            <p:spPr bwMode="auto">
              <a:xfrm>
                <a:off x="2320" y="1544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9" name="Freeform 147"/>
              <p:cNvSpPr>
                <a:spLocks/>
              </p:cNvSpPr>
              <p:nvPr/>
            </p:nvSpPr>
            <p:spPr bwMode="auto">
              <a:xfrm>
                <a:off x="2468" y="1544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0" name="Line 148"/>
              <p:cNvSpPr>
                <a:spLocks noChangeShapeType="1"/>
              </p:cNvSpPr>
              <p:nvPr/>
            </p:nvSpPr>
            <p:spPr bwMode="auto">
              <a:xfrm>
                <a:off x="2205" y="16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1" name="Freeform 149"/>
              <p:cNvSpPr>
                <a:spLocks/>
              </p:cNvSpPr>
              <p:nvPr/>
            </p:nvSpPr>
            <p:spPr bwMode="auto">
              <a:xfrm>
                <a:off x="2267" y="1592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2" name="Line 150"/>
              <p:cNvSpPr>
                <a:spLocks noChangeShapeType="1"/>
              </p:cNvSpPr>
              <p:nvPr/>
            </p:nvSpPr>
            <p:spPr bwMode="auto">
              <a:xfrm>
                <a:off x="2621" y="15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3" name="Rectangle 151"/>
              <p:cNvSpPr>
                <a:spLocks noChangeArrowheads="1"/>
              </p:cNvSpPr>
              <p:nvPr/>
            </p:nvSpPr>
            <p:spPr bwMode="auto">
              <a:xfrm>
                <a:off x="3150" y="1588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59434" name="Rectangle 152"/>
              <p:cNvSpPr>
                <a:spLocks noChangeArrowheads="1"/>
              </p:cNvSpPr>
              <p:nvPr/>
            </p:nvSpPr>
            <p:spPr bwMode="auto">
              <a:xfrm>
                <a:off x="3610" y="15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59435" name="Freeform 153"/>
              <p:cNvSpPr>
                <a:spLocks/>
              </p:cNvSpPr>
              <p:nvPr/>
            </p:nvSpPr>
            <p:spPr bwMode="auto">
              <a:xfrm>
                <a:off x="3778" y="1544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6" name="Line 154"/>
              <p:cNvSpPr>
                <a:spLocks noChangeShapeType="1"/>
              </p:cNvSpPr>
              <p:nvPr/>
            </p:nvSpPr>
            <p:spPr bwMode="auto">
              <a:xfrm>
                <a:off x="3490" y="16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7" name="Line 155"/>
              <p:cNvSpPr>
                <a:spLocks noChangeShapeType="1"/>
              </p:cNvSpPr>
              <p:nvPr/>
            </p:nvSpPr>
            <p:spPr bwMode="auto">
              <a:xfrm>
                <a:off x="3006" y="16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38" name="Freeform 156"/>
              <p:cNvSpPr>
                <a:spLocks/>
              </p:cNvSpPr>
              <p:nvPr/>
            </p:nvSpPr>
            <p:spPr bwMode="auto">
              <a:xfrm>
                <a:off x="3127" y="1688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9" name="Line 157"/>
              <p:cNvSpPr>
                <a:spLocks noChangeShapeType="1"/>
              </p:cNvSpPr>
              <p:nvPr/>
            </p:nvSpPr>
            <p:spPr bwMode="auto">
              <a:xfrm>
                <a:off x="2621" y="17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40" name="Freeform 158"/>
              <p:cNvSpPr>
                <a:spLocks/>
              </p:cNvSpPr>
              <p:nvPr/>
            </p:nvSpPr>
            <p:spPr bwMode="auto">
              <a:xfrm>
                <a:off x="2714" y="1683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160"/>
            <p:cNvGrpSpPr>
              <a:grpSpLocks/>
            </p:cNvGrpSpPr>
            <p:nvPr/>
          </p:nvGrpSpPr>
          <p:grpSpPr bwMode="auto">
            <a:xfrm>
              <a:off x="263772" y="2469045"/>
              <a:ext cx="571499" cy="3881438"/>
              <a:chOff x="101" y="1345"/>
              <a:chExt cx="360" cy="2445"/>
            </a:xfrm>
          </p:grpSpPr>
          <p:sp>
            <p:nvSpPr>
              <p:cNvPr id="59412" name="Line 161"/>
              <p:cNvSpPr>
                <a:spLocks noChangeShapeType="1"/>
              </p:cNvSpPr>
              <p:nvPr/>
            </p:nvSpPr>
            <p:spPr bwMode="auto">
              <a:xfrm>
                <a:off x="461" y="1659"/>
                <a:ext cx="0" cy="20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3" name="Rectangle 162"/>
              <p:cNvSpPr>
                <a:spLocks noChangeArrowheads="1"/>
              </p:cNvSpPr>
              <p:nvPr/>
            </p:nvSpPr>
            <p:spPr bwMode="auto">
              <a:xfrm>
                <a:off x="101" y="1345"/>
                <a:ext cx="291" cy="24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I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n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s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t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</a:rPr>
                  <a:t>r</a:t>
                </a:r>
                <a:endParaRPr lang="en-US" sz="2800" b="1" dirty="0">
                  <a:solidFill>
                    <a:schemeClr val="tx1"/>
                  </a:solidFill>
                  <a:latin typeface="Arial" pitchFamily="34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en-US" sz="2800" b="1" dirty="0">
                  <a:solidFill>
                    <a:schemeClr val="tx1"/>
                  </a:solidFill>
                  <a:latin typeface="Arial" pitchFamily="34" charset="0"/>
                </a:endParaRP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O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r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d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e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r</a:t>
                </a:r>
              </a:p>
            </p:txBody>
          </p:sp>
        </p:grpSp>
        <p:grpSp>
          <p:nvGrpSpPr>
            <p:cNvPr id="27" name="Group 163"/>
            <p:cNvGrpSpPr>
              <a:grpSpLocks/>
            </p:cNvGrpSpPr>
            <p:nvPr/>
          </p:nvGrpSpPr>
          <p:grpSpPr bwMode="auto">
            <a:xfrm>
              <a:off x="1235322" y="1920240"/>
              <a:ext cx="7707313" cy="515938"/>
              <a:chOff x="713" y="818"/>
              <a:chExt cx="4855" cy="325"/>
            </a:xfrm>
          </p:grpSpPr>
          <p:sp>
            <p:nvSpPr>
              <p:cNvPr id="59410" name="Line 164"/>
              <p:cNvSpPr>
                <a:spLocks noChangeShapeType="1"/>
              </p:cNvSpPr>
              <p:nvPr/>
            </p:nvSpPr>
            <p:spPr bwMode="auto">
              <a:xfrm>
                <a:off x="764" y="1143"/>
                <a:ext cx="48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1" name="Rectangle 165"/>
              <p:cNvSpPr>
                <a:spLocks noChangeArrowheads="1"/>
              </p:cNvSpPr>
              <p:nvPr/>
            </p:nvSpPr>
            <p:spPr bwMode="auto">
              <a:xfrm>
                <a:off x="713" y="818"/>
                <a:ext cx="484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Time (clock cycles)</a:t>
                </a:r>
              </a:p>
            </p:txBody>
          </p:sp>
        </p:grpSp>
      </p:grpSp>
      <p:grpSp>
        <p:nvGrpSpPr>
          <p:cNvPr id="175" name="Group 174"/>
          <p:cNvGrpSpPr/>
          <p:nvPr/>
        </p:nvGrpSpPr>
        <p:grpSpPr>
          <a:xfrm>
            <a:off x="4691310" y="2949813"/>
            <a:ext cx="1990725" cy="2638669"/>
            <a:chOff x="4691310" y="2949813"/>
            <a:chExt cx="1990725" cy="2638669"/>
          </a:xfrm>
        </p:grpSpPr>
        <p:sp>
          <p:nvSpPr>
            <p:cNvPr id="59403" name="Line 127"/>
            <p:cNvSpPr>
              <a:spLocks noChangeShapeType="1"/>
            </p:cNvSpPr>
            <p:nvPr/>
          </p:nvSpPr>
          <p:spPr bwMode="auto">
            <a:xfrm flipH="1">
              <a:off x="6137030" y="3121269"/>
              <a:ext cx="35168" cy="181121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Line 128"/>
            <p:cNvSpPr>
              <a:spLocks noChangeShapeType="1"/>
            </p:cNvSpPr>
            <p:nvPr/>
          </p:nvSpPr>
          <p:spPr bwMode="auto">
            <a:xfrm>
              <a:off x="6260123" y="3112477"/>
              <a:ext cx="421912" cy="2476005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9" name="Line 166"/>
            <p:cNvSpPr>
              <a:spLocks noChangeShapeType="1"/>
            </p:cNvSpPr>
            <p:nvPr/>
          </p:nvSpPr>
          <p:spPr bwMode="auto">
            <a:xfrm flipH="1">
              <a:off x="4691310" y="3033347"/>
              <a:ext cx="1410552" cy="50567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Line 126"/>
            <p:cNvSpPr>
              <a:spLocks noChangeShapeType="1"/>
            </p:cNvSpPr>
            <p:nvPr/>
          </p:nvSpPr>
          <p:spPr bwMode="auto">
            <a:xfrm flipH="1">
              <a:off x="5318372" y="3094893"/>
              <a:ext cx="809866" cy="112199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Oval 159"/>
            <p:cNvSpPr>
              <a:spLocks noChangeArrowheads="1"/>
            </p:cNvSpPr>
            <p:nvPr/>
          </p:nvSpPr>
          <p:spPr bwMode="auto">
            <a:xfrm>
              <a:off x="6116641" y="2949813"/>
              <a:ext cx="93662" cy="93663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29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Hazard Solution: Forwarding</a:t>
            </a:r>
          </a:p>
        </p:txBody>
      </p:sp>
      <p:sp>
        <p:nvSpPr>
          <p:cNvPr id="61444" name="Content Placeholder 16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 Forward result as soon as it is available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+mj-lt"/>
                <a:ea typeface="ＭＳ Ｐゴシック" pitchFamily="34" charset="-128"/>
              </a:rPr>
              <a:t>OK that it’s not stored in </a:t>
            </a:r>
            <a:r>
              <a:rPr lang="en-US" sz="2400" dirty="0" err="1" smtClean="0">
                <a:latin typeface="+mj-lt"/>
                <a:ea typeface="ＭＳ Ｐゴシック" pitchFamily="34" charset="-128"/>
              </a:rPr>
              <a:t>RegFile</a:t>
            </a:r>
            <a:r>
              <a:rPr lang="en-US" sz="2400" dirty="0" smtClean="0">
                <a:latin typeface="+mj-lt"/>
                <a:ea typeface="ＭＳ Ｐゴシック" pitchFamily="34" charset="-128"/>
              </a:rPr>
              <a:t> yet</a:t>
            </a:r>
          </a:p>
        </p:txBody>
      </p:sp>
      <p:grpSp>
        <p:nvGrpSpPr>
          <p:cNvPr id="168" name="Group 167"/>
          <p:cNvGrpSpPr/>
          <p:nvPr/>
        </p:nvGrpSpPr>
        <p:grpSpPr>
          <a:xfrm>
            <a:off x="639763" y="2286000"/>
            <a:ext cx="8275637" cy="3952229"/>
            <a:chOff x="639763" y="2286000"/>
            <a:chExt cx="8275637" cy="3952229"/>
          </a:xfrm>
        </p:grpSpPr>
        <p:sp>
          <p:nvSpPr>
            <p:cNvPr id="61442" name="Freeform 14" descr="25%"/>
            <p:cNvSpPr>
              <a:spLocks/>
            </p:cNvSpPr>
            <p:nvPr/>
          </p:nvSpPr>
          <p:spPr bwMode="auto">
            <a:xfrm>
              <a:off x="6591300" y="5467248"/>
              <a:ext cx="234950" cy="458788"/>
            </a:xfrm>
            <a:custGeom>
              <a:avLst/>
              <a:gdLst>
                <a:gd name="T0" fmla="*/ 0 w 148"/>
                <a:gd name="T1" fmla="*/ 0 h 289"/>
                <a:gd name="T2" fmla="*/ 233363 w 148"/>
                <a:gd name="T3" fmla="*/ 0 h 289"/>
                <a:gd name="T4" fmla="*/ 233363 w 148"/>
                <a:gd name="T5" fmla="*/ 457200 h 289"/>
                <a:gd name="T6" fmla="*/ 0 w 148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517900" y="2286000"/>
              <a:ext cx="4775200" cy="3952229"/>
              <a:chOff x="2149" y="960"/>
              <a:chExt cx="3008" cy="2667"/>
            </a:xfrm>
          </p:grpSpPr>
          <p:sp>
            <p:nvSpPr>
              <p:cNvPr id="61596" name="Line 5"/>
              <p:cNvSpPr>
                <a:spLocks noChangeShapeType="1"/>
              </p:cNvSpPr>
              <p:nvPr/>
            </p:nvSpPr>
            <p:spPr bwMode="auto">
              <a:xfrm>
                <a:off x="2149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7" name="Line 6"/>
              <p:cNvSpPr>
                <a:spLocks noChangeShapeType="1"/>
              </p:cNvSpPr>
              <p:nvPr/>
            </p:nvSpPr>
            <p:spPr bwMode="auto">
              <a:xfrm>
                <a:off x="2581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8" name="Line 7"/>
              <p:cNvSpPr>
                <a:spLocks noChangeShapeType="1"/>
              </p:cNvSpPr>
              <p:nvPr/>
            </p:nvSpPr>
            <p:spPr bwMode="auto">
              <a:xfrm>
                <a:off x="3013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9" name="Line 8"/>
              <p:cNvSpPr>
                <a:spLocks noChangeShapeType="1"/>
              </p:cNvSpPr>
              <p:nvPr/>
            </p:nvSpPr>
            <p:spPr bwMode="auto">
              <a:xfrm>
                <a:off x="3445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0" name="Line 9"/>
              <p:cNvSpPr>
                <a:spLocks noChangeShapeType="1"/>
              </p:cNvSpPr>
              <p:nvPr/>
            </p:nvSpPr>
            <p:spPr bwMode="auto">
              <a:xfrm>
                <a:off x="3877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1" name="Line 10"/>
              <p:cNvSpPr>
                <a:spLocks noChangeShapeType="1"/>
              </p:cNvSpPr>
              <p:nvPr/>
            </p:nvSpPr>
            <p:spPr bwMode="auto">
              <a:xfrm>
                <a:off x="4309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2" name="Line 11"/>
              <p:cNvSpPr>
                <a:spLocks noChangeShapeType="1"/>
              </p:cNvSpPr>
              <p:nvPr/>
            </p:nvSpPr>
            <p:spPr bwMode="auto">
              <a:xfrm flipH="1">
                <a:off x="4725" y="960"/>
                <a:ext cx="0" cy="26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3" name="Line 12"/>
              <p:cNvSpPr>
                <a:spLocks noChangeShapeType="1"/>
              </p:cNvSpPr>
              <p:nvPr/>
            </p:nvSpPr>
            <p:spPr bwMode="auto">
              <a:xfrm flipH="1">
                <a:off x="5157" y="960"/>
                <a:ext cx="0" cy="266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90563" y="3186011"/>
              <a:ext cx="6191250" cy="814387"/>
              <a:chOff x="368" y="1640"/>
              <a:chExt cx="3900" cy="513"/>
            </a:xfrm>
          </p:grpSpPr>
          <p:sp>
            <p:nvSpPr>
              <p:cNvPr id="61568" name="Freeform 14" descr="25%"/>
              <p:cNvSpPr>
                <a:spLocks/>
              </p:cNvSpPr>
              <p:nvPr/>
            </p:nvSpPr>
            <p:spPr bwMode="auto">
              <a:xfrm>
                <a:off x="2799" y="1736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9" name="Rectangle 15"/>
              <p:cNvSpPr>
                <a:spLocks noChangeArrowheads="1"/>
              </p:cNvSpPr>
              <p:nvPr/>
            </p:nvSpPr>
            <p:spPr bwMode="auto">
              <a:xfrm>
                <a:off x="368" y="1737"/>
                <a:ext cx="151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sub $t4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,</a:t>
                </a:r>
                <a:r>
                  <a:rPr lang="en-US" sz="2400" b="1" dirty="0" smtClean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itchFamily="34" charset="0"/>
                  </a:rPr>
                  <a:t>,$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t3</a:t>
                </a: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107" y="1640"/>
                <a:ext cx="223" cy="481"/>
                <a:chOff x="3278" y="1701"/>
                <a:chExt cx="223" cy="481"/>
              </a:xfrm>
            </p:grpSpPr>
            <p:sp>
              <p:nvSpPr>
                <p:cNvPr id="61594" name="Freeform 17"/>
                <p:cNvSpPr>
                  <a:spLocks/>
                </p:cNvSpPr>
                <p:nvPr/>
              </p:nvSpPr>
              <p:spPr bwMode="auto">
                <a:xfrm>
                  <a:off x="3288" y="1701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5" name="Rectangle 18"/>
                <p:cNvSpPr>
                  <a:spLocks noChangeArrowheads="1"/>
                </p:cNvSpPr>
                <p:nvPr/>
              </p:nvSpPr>
              <p:spPr bwMode="auto">
                <a:xfrm rot="5400000">
                  <a:off x="3191" y="1824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191" y="1736"/>
                <a:ext cx="340" cy="289"/>
                <a:chOff x="2362" y="1797"/>
                <a:chExt cx="340" cy="289"/>
              </a:xfrm>
            </p:grpSpPr>
            <p:sp>
              <p:nvSpPr>
                <p:cNvPr id="61590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8" y="1799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2362" y="1797"/>
                  <a:ext cx="340" cy="289"/>
                  <a:chOff x="2362" y="1797"/>
                  <a:chExt cx="340" cy="289"/>
                </a:xfrm>
              </p:grpSpPr>
              <p:sp>
                <p:nvSpPr>
                  <p:cNvPr id="61592" name="Freeform 22"/>
                  <p:cNvSpPr>
                    <a:spLocks/>
                  </p:cNvSpPr>
                  <p:nvPr/>
                </p:nvSpPr>
                <p:spPr bwMode="auto">
                  <a:xfrm>
                    <a:off x="2362" y="1797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93" name="Freeform 23"/>
                  <p:cNvSpPr>
                    <a:spLocks/>
                  </p:cNvSpPr>
                  <p:nvPr/>
                </p:nvSpPr>
                <p:spPr bwMode="auto">
                  <a:xfrm>
                    <a:off x="2531" y="1797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572" name="Rectangle 24"/>
              <p:cNvSpPr>
                <a:spLocks noChangeArrowheads="1"/>
              </p:cNvSpPr>
              <p:nvPr/>
            </p:nvSpPr>
            <p:spPr bwMode="auto">
              <a:xfrm>
                <a:off x="2632" y="17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73" name="Freeform 25"/>
              <p:cNvSpPr>
                <a:spLocks/>
              </p:cNvSpPr>
              <p:nvPr/>
            </p:nvSpPr>
            <p:spPr bwMode="auto">
              <a:xfrm>
                <a:off x="2651" y="1736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4" name="Line 26"/>
              <p:cNvSpPr>
                <a:spLocks noChangeShapeType="1"/>
              </p:cNvSpPr>
              <p:nvPr/>
            </p:nvSpPr>
            <p:spPr bwMode="auto">
              <a:xfrm>
                <a:off x="2536" y="188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5" name="Freeform 27"/>
              <p:cNvSpPr>
                <a:spLocks/>
              </p:cNvSpPr>
              <p:nvPr/>
            </p:nvSpPr>
            <p:spPr bwMode="auto">
              <a:xfrm>
                <a:off x="2598" y="1784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6" name="Line 28"/>
              <p:cNvSpPr>
                <a:spLocks noChangeShapeType="1"/>
              </p:cNvSpPr>
              <p:nvPr/>
            </p:nvSpPr>
            <p:spPr bwMode="auto">
              <a:xfrm>
                <a:off x="2952" y="17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7" name="Rectangle 29"/>
              <p:cNvSpPr>
                <a:spLocks noChangeArrowheads="1"/>
              </p:cNvSpPr>
              <p:nvPr/>
            </p:nvSpPr>
            <p:spPr bwMode="auto">
              <a:xfrm>
                <a:off x="3449" y="1738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500" y="1736"/>
                <a:ext cx="325" cy="289"/>
                <a:chOff x="3671" y="1797"/>
                <a:chExt cx="325" cy="289"/>
              </a:xfrm>
            </p:grpSpPr>
            <p:sp>
              <p:nvSpPr>
                <p:cNvPr id="61588" name="Freeform 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89" name="Freeform 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79" name="Rectangle 33"/>
              <p:cNvSpPr>
                <a:spLocks noChangeArrowheads="1"/>
              </p:cNvSpPr>
              <p:nvPr/>
            </p:nvSpPr>
            <p:spPr bwMode="auto">
              <a:xfrm>
                <a:off x="3941" y="173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3968" y="1736"/>
                <a:ext cx="284" cy="289"/>
                <a:chOff x="4139" y="1797"/>
                <a:chExt cx="284" cy="289"/>
              </a:xfrm>
            </p:grpSpPr>
            <p:sp>
              <p:nvSpPr>
                <p:cNvPr id="61586" name="Freeform 35"/>
                <p:cNvSpPr>
                  <a:spLocks/>
                </p:cNvSpPr>
                <p:nvPr/>
              </p:nvSpPr>
              <p:spPr bwMode="auto">
                <a:xfrm>
                  <a:off x="4139" y="1797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87" name="Freeform 36"/>
                <p:cNvSpPr>
                  <a:spLocks/>
                </p:cNvSpPr>
                <p:nvPr/>
              </p:nvSpPr>
              <p:spPr bwMode="auto">
                <a:xfrm>
                  <a:off x="4280" y="1797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81" name="Line 37"/>
              <p:cNvSpPr>
                <a:spLocks noChangeShapeType="1"/>
              </p:cNvSpPr>
              <p:nvPr/>
            </p:nvSpPr>
            <p:spPr bwMode="auto">
              <a:xfrm>
                <a:off x="3821" y="188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2" name="Line 38"/>
              <p:cNvSpPr>
                <a:spLocks noChangeShapeType="1"/>
              </p:cNvSpPr>
              <p:nvPr/>
            </p:nvSpPr>
            <p:spPr bwMode="auto">
              <a:xfrm>
                <a:off x="3337" y="188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3" name="Freeform 39"/>
              <p:cNvSpPr>
                <a:spLocks/>
              </p:cNvSpPr>
              <p:nvPr/>
            </p:nvSpPr>
            <p:spPr bwMode="auto">
              <a:xfrm>
                <a:off x="3458" y="1880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4" name="Line 40"/>
              <p:cNvSpPr>
                <a:spLocks noChangeShapeType="1"/>
              </p:cNvSpPr>
              <p:nvPr/>
            </p:nvSpPr>
            <p:spPr bwMode="auto">
              <a:xfrm>
                <a:off x="2952" y="197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5" name="Freeform 41"/>
              <p:cNvSpPr>
                <a:spLocks/>
              </p:cNvSpPr>
              <p:nvPr/>
            </p:nvSpPr>
            <p:spPr bwMode="auto">
              <a:xfrm>
                <a:off x="3045" y="1875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665163" y="3897211"/>
              <a:ext cx="6894512" cy="814387"/>
              <a:chOff x="352" y="2088"/>
              <a:chExt cx="4343" cy="513"/>
            </a:xfrm>
          </p:grpSpPr>
          <p:sp>
            <p:nvSpPr>
              <p:cNvPr id="61540" name="Freeform 43" descr="25%"/>
              <p:cNvSpPr>
                <a:spLocks/>
              </p:cNvSpPr>
              <p:nvPr/>
            </p:nvSpPr>
            <p:spPr bwMode="auto">
              <a:xfrm>
                <a:off x="3226" y="2184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1" name="Rectangle 44"/>
              <p:cNvSpPr>
                <a:spLocks noChangeArrowheads="1"/>
              </p:cNvSpPr>
              <p:nvPr/>
            </p:nvSpPr>
            <p:spPr bwMode="auto">
              <a:xfrm>
                <a:off x="352" y="2193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and $t5,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,$t6</a:t>
                </a:r>
              </a:p>
            </p:txBody>
          </p:sp>
          <p:sp>
            <p:nvSpPr>
              <p:cNvPr id="61542" name="Freeform 45"/>
              <p:cNvSpPr>
                <a:spLocks/>
              </p:cNvSpPr>
              <p:nvPr/>
            </p:nvSpPr>
            <p:spPr bwMode="auto">
              <a:xfrm>
                <a:off x="3885" y="2328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6"/>
              <p:cNvGrpSpPr>
                <a:grpSpLocks/>
              </p:cNvGrpSpPr>
              <p:nvPr/>
            </p:nvGrpSpPr>
            <p:grpSpPr bwMode="auto">
              <a:xfrm>
                <a:off x="3534" y="2088"/>
                <a:ext cx="223" cy="481"/>
                <a:chOff x="3705" y="2149"/>
                <a:chExt cx="223" cy="481"/>
              </a:xfrm>
            </p:grpSpPr>
            <p:sp>
              <p:nvSpPr>
                <p:cNvPr id="61566" name="Freeform 47"/>
                <p:cNvSpPr>
                  <a:spLocks/>
                </p:cNvSpPr>
                <p:nvPr/>
              </p:nvSpPr>
              <p:spPr bwMode="auto">
                <a:xfrm>
                  <a:off x="3715" y="2149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7" name="Rectangle 48"/>
                <p:cNvSpPr>
                  <a:spLocks noChangeArrowheads="1"/>
                </p:cNvSpPr>
                <p:nvPr/>
              </p:nvSpPr>
              <p:spPr bwMode="auto">
                <a:xfrm rot="5400000">
                  <a:off x="3618" y="227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2618" y="2184"/>
                <a:ext cx="340" cy="289"/>
                <a:chOff x="2789" y="2245"/>
                <a:chExt cx="340" cy="289"/>
              </a:xfrm>
            </p:grpSpPr>
            <p:sp>
              <p:nvSpPr>
                <p:cNvPr id="61562" name="Rectangle 50"/>
                <p:cNvSpPr>
                  <a:spLocks noChangeArrowheads="1"/>
                </p:cNvSpPr>
                <p:nvPr/>
              </p:nvSpPr>
              <p:spPr bwMode="auto">
                <a:xfrm>
                  <a:off x="2795" y="2247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12" name="Group 51"/>
                <p:cNvGrpSpPr>
                  <a:grpSpLocks/>
                </p:cNvGrpSpPr>
                <p:nvPr/>
              </p:nvGrpSpPr>
              <p:grpSpPr bwMode="auto">
                <a:xfrm>
                  <a:off x="2789" y="2245"/>
                  <a:ext cx="340" cy="289"/>
                  <a:chOff x="2789" y="2245"/>
                  <a:chExt cx="340" cy="289"/>
                </a:xfrm>
              </p:grpSpPr>
              <p:sp>
                <p:nvSpPr>
                  <p:cNvPr id="61564" name="Freeform 52"/>
                  <p:cNvSpPr>
                    <a:spLocks/>
                  </p:cNvSpPr>
                  <p:nvPr/>
                </p:nvSpPr>
                <p:spPr bwMode="auto">
                  <a:xfrm>
                    <a:off x="2789" y="2245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65" name="Freeform 53"/>
                  <p:cNvSpPr>
                    <a:spLocks/>
                  </p:cNvSpPr>
                  <p:nvPr/>
                </p:nvSpPr>
                <p:spPr bwMode="auto">
                  <a:xfrm>
                    <a:off x="2958" y="2245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545" name="Rectangle 54"/>
              <p:cNvSpPr>
                <a:spLocks noChangeArrowheads="1"/>
              </p:cNvSpPr>
              <p:nvPr/>
            </p:nvSpPr>
            <p:spPr bwMode="auto">
              <a:xfrm>
                <a:off x="3059" y="219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46" name="Freeform 55"/>
              <p:cNvSpPr>
                <a:spLocks/>
              </p:cNvSpPr>
              <p:nvPr/>
            </p:nvSpPr>
            <p:spPr bwMode="auto">
              <a:xfrm>
                <a:off x="3078" y="2184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7" name="Line 56"/>
              <p:cNvSpPr>
                <a:spLocks noChangeShapeType="1"/>
              </p:cNvSpPr>
              <p:nvPr/>
            </p:nvSpPr>
            <p:spPr bwMode="auto">
              <a:xfrm>
                <a:off x="2963" y="232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8" name="Freeform 57"/>
              <p:cNvSpPr>
                <a:spLocks/>
              </p:cNvSpPr>
              <p:nvPr/>
            </p:nvSpPr>
            <p:spPr bwMode="auto">
              <a:xfrm>
                <a:off x="3025" y="2232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9" name="Line 58"/>
              <p:cNvSpPr>
                <a:spLocks noChangeShapeType="1"/>
              </p:cNvSpPr>
              <p:nvPr/>
            </p:nvSpPr>
            <p:spPr bwMode="auto">
              <a:xfrm>
                <a:off x="3379" y="223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0" name="Rectangle 59"/>
              <p:cNvSpPr>
                <a:spLocks noChangeArrowheads="1"/>
              </p:cNvSpPr>
              <p:nvPr/>
            </p:nvSpPr>
            <p:spPr bwMode="auto">
              <a:xfrm>
                <a:off x="3876" y="2186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13" name="Group 60"/>
              <p:cNvGrpSpPr>
                <a:grpSpLocks/>
              </p:cNvGrpSpPr>
              <p:nvPr/>
            </p:nvGrpSpPr>
            <p:grpSpPr bwMode="auto">
              <a:xfrm>
                <a:off x="3927" y="2184"/>
                <a:ext cx="325" cy="289"/>
                <a:chOff x="4098" y="2245"/>
                <a:chExt cx="325" cy="289"/>
              </a:xfrm>
            </p:grpSpPr>
            <p:sp>
              <p:nvSpPr>
                <p:cNvPr id="61560" name="Freeform 61"/>
                <p:cNvSpPr>
                  <a:spLocks/>
                </p:cNvSpPr>
                <p:nvPr/>
              </p:nvSpPr>
              <p:spPr bwMode="auto">
                <a:xfrm>
                  <a:off x="4098" y="2245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1" name="Freeform 62"/>
                <p:cNvSpPr>
                  <a:spLocks/>
                </p:cNvSpPr>
                <p:nvPr/>
              </p:nvSpPr>
              <p:spPr bwMode="auto">
                <a:xfrm>
                  <a:off x="4259" y="2245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52" name="Rectangle 63"/>
              <p:cNvSpPr>
                <a:spLocks noChangeArrowheads="1"/>
              </p:cNvSpPr>
              <p:nvPr/>
            </p:nvSpPr>
            <p:spPr bwMode="auto">
              <a:xfrm>
                <a:off x="4368" y="218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14" name="Group 64"/>
              <p:cNvGrpSpPr>
                <a:grpSpLocks/>
              </p:cNvGrpSpPr>
              <p:nvPr/>
            </p:nvGrpSpPr>
            <p:grpSpPr bwMode="auto">
              <a:xfrm>
                <a:off x="4395" y="2184"/>
                <a:ext cx="284" cy="289"/>
                <a:chOff x="4566" y="2245"/>
                <a:chExt cx="284" cy="289"/>
              </a:xfrm>
            </p:grpSpPr>
            <p:sp>
              <p:nvSpPr>
                <p:cNvPr id="61558" name="Freeform 65"/>
                <p:cNvSpPr>
                  <a:spLocks/>
                </p:cNvSpPr>
                <p:nvPr/>
              </p:nvSpPr>
              <p:spPr bwMode="auto">
                <a:xfrm>
                  <a:off x="4566" y="2245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59" name="Freeform 66"/>
                <p:cNvSpPr>
                  <a:spLocks/>
                </p:cNvSpPr>
                <p:nvPr/>
              </p:nvSpPr>
              <p:spPr bwMode="auto">
                <a:xfrm>
                  <a:off x="4707" y="2245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54" name="Line 67"/>
              <p:cNvSpPr>
                <a:spLocks noChangeShapeType="1"/>
              </p:cNvSpPr>
              <p:nvPr/>
            </p:nvSpPr>
            <p:spPr bwMode="auto">
              <a:xfrm>
                <a:off x="4248" y="232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5" name="Line 68"/>
              <p:cNvSpPr>
                <a:spLocks noChangeShapeType="1"/>
              </p:cNvSpPr>
              <p:nvPr/>
            </p:nvSpPr>
            <p:spPr bwMode="auto">
              <a:xfrm>
                <a:off x="3764" y="232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6" name="Line 69"/>
              <p:cNvSpPr>
                <a:spLocks noChangeShapeType="1"/>
              </p:cNvSpPr>
              <p:nvPr/>
            </p:nvSpPr>
            <p:spPr bwMode="auto">
              <a:xfrm>
                <a:off x="3379" y="242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7" name="Freeform 70"/>
              <p:cNvSpPr>
                <a:spLocks/>
              </p:cNvSpPr>
              <p:nvPr/>
            </p:nvSpPr>
            <p:spPr bwMode="auto">
              <a:xfrm>
                <a:off x="3472" y="2323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639763" y="4608411"/>
              <a:ext cx="7597775" cy="814387"/>
              <a:chOff x="336" y="2536"/>
              <a:chExt cx="4786" cy="513"/>
            </a:xfrm>
          </p:grpSpPr>
          <p:sp>
            <p:nvSpPr>
              <p:cNvPr id="61517" name="Freeform 72"/>
              <p:cNvSpPr>
                <a:spLocks/>
              </p:cNvSpPr>
              <p:nvPr/>
            </p:nvSpPr>
            <p:spPr bwMode="auto">
              <a:xfrm>
                <a:off x="3971" y="2536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8" name="Freeform 73" descr="25%"/>
              <p:cNvSpPr>
                <a:spLocks/>
              </p:cNvSpPr>
              <p:nvPr/>
            </p:nvSpPr>
            <p:spPr bwMode="auto">
              <a:xfrm>
                <a:off x="3653" y="2632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9" name="Rectangle 74"/>
              <p:cNvSpPr>
                <a:spLocks noChangeArrowheads="1"/>
              </p:cNvSpPr>
              <p:nvPr/>
            </p:nvSpPr>
            <p:spPr bwMode="auto">
              <a:xfrm>
                <a:off x="336" y="2649"/>
                <a:ext cx="141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or   $t7,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,$t8</a:t>
                </a:r>
              </a:p>
            </p:txBody>
          </p:sp>
          <p:sp>
            <p:nvSpPr>
              <p:cNvPr id="61520" name="Freeform 75"/>
              <p:cNvSpPr>
                <a:spLocks/>
              </p:cNvSpPr>
              <p:nvPr/>
            </p:nvSpPr>
            <p:spPr bwMode="auto">
              <a:xfrm>
                <a:off x="4312" y="2776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1" name="Freeform 76"/>
              <p:cNvSpPr>
                <a:spLocks/>
              </p:cNvSpPr>
              <p:nvPr/>
            </p:nvSpPr>
            <p:spPr bwMode="auto">
              <a:xfrm>
                <a:off x="3045" y="2632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2" name="Freeform 77"/>
              <p:cNvSpPr>
                <a:spLocks/>
              </p:cNvSpPr>
              <p:nvPr/>
            </p:nvSpPr>
            <p:spPr bwMode="auto">
              <a:xfrm>
                <a:off x="3214" y="2632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3" name="Rectangle 78"/>
              <p:cNvSpPr>
                <a:spLocks noChangeArrowheads="1"/>
              </p:cNvSpPr>
              <p:nvPr/>
            </p:nvSpPr>
            <p:spPr bwMode="auto">
              <a:xfrm>
                <a:off x="3026" y="2634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sp>
            <p:nvSpPr>
              <p:cNvPr id="61524" name="Rectangle 79"/>
              <p:cNvSpPr>
                <a:spLocks noChangeArrowheads="1"/>
              </p:cNvSpPr>
              <p:nvPr/>
            </p:nvSpPr>
            <p:spPr bwMode="auto">
              <a:xfrm rot="5400000">
                <a:off x="3874" y="265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1525" name="Rectangle 80"/>
              <p:cNvSpPr>
                <a:spLocks noChangeArrowheads="1"/>
              </p:cNvSpPr>
              <p:nvPr/>
            </p:nvSpPr>
            <p:spPr bwMode="auto">
              <a:xfrm>
                <a:off x="3486" y="263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26" name="Freeform 81"/>
              <p:cNvSpPr>
                <a:spLocks/>
              </p:cNvSpPr>
              <p:nvPr/>
            </p:nvSpPr>
            <p:spPr bwMode="auto">
              <a:xfrm>
                <a:off x="3505" y="2632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7" name="Line 82"/>
              <p:cNvSpPr>
                <a:spLocks noChangeShapeType="1"/>
              </p:cNvSpPr>
              <p:nvPr/>
            </p:nvSpPr>
            <p:spPr bwMode="auto">
              <a:xfrm>
                <a:off x="3390" y="2776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8" name="Freeform 83"/>
              <p:cNvSpPr>
                <a:spLocks/>
              </p:cNvSpPr>
              <p:nvPr/>
            </p:nvSpPr>
            <p:spPr bwMode="auto">
              <a:xfrm>
                <a:off x="3452" y="2680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9" name="Line 84"/>
              <p:cNvSpPr>
                <a:spLocks noChangeShapeType="1"/>
              </p:cNvSpPr>
              <p:nvPr/>
            </p:nvSpPr>
            <p:spPr bwMode="auto">
              <a:xfrm>
                <a:off x="3806" y="26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0" name="Rectangle 85"/>
              <p:cNvSpPr>
                <a:spLocks noChangeArrowheads="1"/>
              </p:cNvSpPr>
              <p:nvPr/>
            </p:nvSpPr>
            <p:spPr bwMode="auto">
              <a:xfrm>
                <a:off x="4303" y="2634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1531" name="Freeform 86"/>
              <p:cNvSpPr>
                <a:spLocks/>
              </p:cNvSpPr>
              <p:nvPr/>
            </p:nvSpPr>
            <p:spPr bwMode="auto">
              <a:xfrm>
                <a:off x="4354" y="2632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2" name="Freeform 87"/>
              <p:cNvSpPr>
                <a:spLocks/>
              </p:cNvSpPr>
              <p:nvPr/>
            </p:nvSpPr>
            <p:spPr bwMode="auto">
              <a:xfrm>
                <a:off x="4515" y="2632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3" name="Rectangle 88"/>
              <p:cNvSpPr>
                <a:spLocks noChangeArrowheads="1"/>
              </p:cNvSpPr>
              <p:nvPr/>
            </p:nvSpPr>
            <p:spPr bwMode="auto">
              <a:xfrm>
                <a:off x="4795" y="263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534" name="Freeform 89"/>
              <p:cNvSpPr>
                <a:spLocks/>
              </p:cNvSpPr>
              <p:nvPr/>
            </p:nvSpPr>
            <p:spPr bwMode="auto">
              <a:xfrm>
                <a:off x="4822" y="2632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5" name="Freeform 90"/>
              <p:cNvSpPr>
                <a:spLocks/>
              </p:cNvSpPr>
              <p:nvPr/>
            </p:nvSpPr>
            <p:spPr bwMode="auto">
              <a:xfrm>
                <a:off x="4963" y="2632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6" name="Line 91"/>
              <p:cNvSpPr>
                <a:spLocks noChangeShapeType="1"/>
              </p:cNvSpPr>
              <p:nvPr/>
            </p:nvSpPr>
            <p:spPr bwMode="auto">
              <a:xfrm>
                <a:off x="4675" y="2776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7" name="Line 92"/>
              <p:cNvSpPr>
                <a:spLocks noChangeShapeType="1"/>
              </p:cNvSpPr>
              <p:nvPr/>
            </p:nvSpPr>
            <p:spPr bwMode="auto">
              <a:xfrm>
                <a:off x="4191" y="2776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8" name="Line 93"/>
              <p:cNvSpPr>
                <a:spLocks noChangeShapeType="1"/>
              </p:cNvSpPr>
              <p:nvPr/>
            </p:nvSpPr>
            <p:spPr bwMode="auto">
              <a:xfrm>
                <a:off x="3806" y="287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9" name="Freeform 94"/>
              <p:cNvSpPr>
                <a:spLocks/>
              </p:cNvSpPr>
              <p:nvPr/>
            </p:nvSpPr>
            <p:spPr bwMode="auto">
              <a:xfrm>
                <a:off x="3899" y="2771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95"/>
            <p:cNvGrpSpPr>
              <a:grpSpLocks/>
            </p:cNvGrpSpPr>
            <p:nvPr/>
          </p:nvGrpSpPr>
          <p:grpSpPr bwMode="auto">
            <a:xfrm>
              <a:off x="665163" y="5319611"/>
              <a:ext cx="8250237" cy="814387"/>
              <a:chOff x="352" y="2984"/>
              <a:chExt cx="5197" cy="513"/>
            </a:xfrm>
          </p:grpSpPr>
          <p:sp>
            <p:nvSpPr>
              <p:cNvPr id="61487" name="Rectangle 96"/>
              <p:cNvSpPr>
                <a:spLocks noChangeArrowheads="1"/>
              </p:cNvSpPr>
              <p:nvPr/>
            </p:nvSpPr>
            <p:spPr bwMode="auto">
              <a:xfrm>
                <a:off x="352" y="3105"/>
                <a:ext cx="152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 err="1">
                    <a:solidFill>
                      <a:schemeClr val="tx1"/>
                    </a:solidFill>
                    <a:latin typeface="Arial" pitchFamily="34" charset="0"/>
                  </a:rPr>
                  <a:t>xor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 $t9,</a:t>
                </a:r>
                <a:r>
                  <a:rPr lang="en-US" sz="2400" b="1" dirty="0">
                    <a:solidFill>
                      <a:schemeClr val="accent1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,$t10</a:t>
                </a:r>
              </a:p>
            </p:txBody>
          </p:sp>
          <p:grpSp>
            <p:nvGrpSpPr>
              <p:cNvPr id="17" name="Group 97"/>
              <p:cNvGrpSpPr>
                <a:grpSpLocks/>
              </p:cNvGrpSpPr>
              <p:nvPr/>
            </p:nvGrpSpPr>
            <p:grpSpPr bwMode="auto">
              <a:xfrm>
                <a:off x="3472" y="2984"/>
                <a:ext cx="2077" cy="513"/>
                <a:chOff x="3643" y="3045"/>
                <a:chExt cx="2077" cy="513"/>
              </a:xfrm>
            </p:grpSpPr>
            <p:grpSp>
              <p:nvGrpSpPr>
                <p:cNvPr id="18" name="Group 98"/>
                <p:cNvGrpSpPr>
                  <a:grpSpLocks/>
                </p:cNvGrpSpPr>
                <p:nvPr/>
              </p:nvGrpSpPr>
              <p:grpSpPr bwMode="auto">
                <a:xfrm>
                  <a:off x="4559" y="3045"/>
                  <a:ext cx="223" cy="481"/>
                  <a:chOff x="4559" y="3045"/>
                  <a:chExt cx="223" cy="481"/>
                </a:xfrm>
              </p:grpSpPr>
              <p:sp>
                <p:nvSpPr>
                  <p:cNvPr id="61515" name="Freeform 99"/>
                  <p:cNvSpPr>
                    <a:spLocks/>
                  </p:cNvSpPr>
                  <p:nvPr/>
                </p:nvSpPr>
                <p:spPr bwMode="auto">
                  <a:xfrm>
                    <a:off x="4569" y="3045"/>
                    <a:ext cx="213" cy="481"/>
                  </a:xfrm>
                  <a:custGeom>
                    <a:avLst/>
                    <a:gdLst>
                      <a:gd name="T0" fmla="*/ 0 w 213"/>
                      <a:gd name="T1" fmla="*/ 320 h 481"/>
                      <a:gd name="T2" fmla="*/ 71 w 213"/>
                      <a:gd name="T3" fmla="*/ 240 h 481"/>
                      <a:gd name="T4" fmla="*/ 0 w 213"/>
                      <a:gd name="T5" fmla="*/ 160 h 481"/>
                      <a:gd name="T6" fmla="*/ 0 w 213"/>
                      <a:gd name="T7" fmla="*/ 0 h 481"/>
                      <a:gd name="T8" fmla="*/ 212 w 213"/>
                      <a:gd name="T9" fmla="*/ 160 h 481"/>
                      <a:gd name="T10" fmla="*/ 212 w 213"/>
                      <a:gd name="T11" fmla="*/ 320 h 481"/>
                      <a:gd name="T12" fmla="*/ 0 w 213"/>
                      <a:gd name="T13" fmla="*/ 480 h 481"/>
                      <a:gd name="T14" fmla="*/ 0 w 213"/>
                      <a:gd name="T15" fmla="*/ 320 h 48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13"/>
                      <a:gd name="T25" fmla="*/ 0 h 481"/>
                      <a:gd name="T26" fmla="*/ 213 w 213"/>
                      <a:gd name="T27" fmla="*/ 481 h 481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13" h="481">
                        <a:moveTo>
                          <a:pt x="0" y="320"/>
                        </a:moveTo>
                        <a:lnTo>
                          <a:pt x="71" y="240"/>
                        </a:lnTo>
                        <a:lnTo>
                          <a:pt x="0" y="160"/>
                        </a:lnTo>
                        <a:lnTo>
                          <a:pt x="0" y="0"/>
                        </a:lnTo>
                        <a:lnTo>
                          <a:pt x="212" y="160"/>
                        </a:lnTo>
                        <a:lnTo>
                          <a:pt x="212" y="320"/>
                        </a:lnTo>
                        <a:lnTo>
                          <a:pt x="0" y="480"/>
                        </a:lnTo>
                        <a:lnTo>
                          <a:pt x="0" y="32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6" name="Rectangle 10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472" y="3168"/>
                    <a:ext cx="384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ALU</a:t>
                    </a:r>
                  </a:p>
                </p:txBody>
              </p:sp>
            </p:grpSp>
            <p:grpSp>
              <p:nvGrpSpPr>
                <p:cNvPr id="19" name="Group 101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61511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49" y="3143"/>
                    <a:ext cx="228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7" tIns="44450" rIns="90487" bIns="44450">
                    <a:spAutoFit/>
                  </a:bodyPr>
                  <a:lstStyle/>
                  <a:p>
                    <a:pPr algn="ctr"/>
                    <a:r>
                      <a:rPr lang="en-US" sz="1600" b="1">
                        <a:solidFill>
                          <a:schemeClr val="tx1"/>
                        </a:solidFill>
                        <a:latin typeface="Times" charset="0"/>
                      </a:rPr>
                      <a:t>I$</a:t>
                    </a:r>
                  </a:p>
                </p:txBody>
              </p:sp>
              <p:grpSp>
                <p:nvGrpSpPr>
                  <p:cNvPr id="20" name="Group 103"/>
                  <p:cNvGrpSpPr>
                    <a:grpSpLocks/>
                  </p:cNvGrpSpPr>
                  <p:nvPr/>
                </p:nvGrpSpPr>
                <p:grpSpPr bwMode="auto">
                  <a:xfrm>
                    <a:off x="3643" y="3141"/>
                    <a:ext cx="340" cy="289"/>
                    <a:chOff x="3643" y="3141"/>
                    <a:chExt cx="340" cy="289"/>
                  </a:xfrm>
                </p:grpSpPr>
                <p:sp>
                  <p:nvSpPr>
                    <p:cNvPr id="61513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3643" y="3141"/>
                      <a:ext cx="170" cy="289"/>
                    </a:xfrm>
                    <a:custGeom>
                      <a:avLst/>
                      <a:gdLst>
                        <a:gd name="T0" fmla="*/ 169 w 170"/>
                        <a:gd name="T1" fmla="*/ 0 h 289"/>
                        <a:gd name="T2" fmla="*/ 0 w 170"/>
                        <a:gd name="T3" fmla="*/ 0 h 289"/>
                        <a:gd name="T4" fmla="*/ 0 w 170"/>
                        <a:gd name="T5" fmla="*/ 288 h 289"/>
                        <a:gd name="T6" fmla="*/ 169 w 170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0"/>
                        <a:gd name="T13" fmla="*/ 0 h 289"/>
                        <a:gd name="T14" fmla="*/ 170 w 170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0" h="289">
                          <a:moveTo>
                            <a:pt x="169" y="0"/>
                          </a:moveTo>
                          <a:lnTo>
                            <a:pt x="0" y="0"/>
                          </a:lnTo>
                          <a:lnTo>
                            <a:pt x="0" y="288"/>
                          </a:lnTo>
                          <a:lnTo>
                            <a:pt x="169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514" name="Freeform 105"/>
                    <p:cNvSpPr>
                      <a:spLocks/>
                    </p:cNvSpPr>
                    <p:nvPr/>
                  </p:nvSpPr>
                  <p:spPr bwMode="auto">
                    <a:xfrm>
                      <a:off x="3812" y="3141"/>
                      <a:ext cx="171" cy="289"/>
                    </a:xfrm>
                    <a:custGeom>
                      <a:avLst/>
                      <a:gdLst>
                        <a:gd name="T0" fmla="*/ 0 w 171"/>
                        <a:gd name="T1" fmla="*/ 0 h 289"/>
                        <a:gd name="T2" fmla="*/ 170 w 171"/>
                        <a:gd name="T3" fmla="*/ 0 h 289"/>
                        <a:gd name="T4" fmla="*/ 170 w 171"/>
                        <a:gd name="T5" fmla="*/ 288 h 289"/>
                        <a:gd name="T6" fmla="*/ 0 w 171"/>
                        <a:gd name="T7" fmla="*/ 288 h 28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71"/>
                        <a:gd name="T13" fmla="*/ 0 h 289"/>
                        <a:gd name="T14" fmla="*/ 171 w 171"/>
                        <a:gd name="T15" fmla="*/ 289 h 28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71" h="289">
                          <a:moveTo>
                            <a:pt x="0" y="0"/>
                          </a:moveTo>
                          <a:lnTo>
                            <a:pt x="170" y="0"/>
                          </a:lnTo>
                          <a:lnTo>
                            <a:pt x="170" y="288"/>
                          </a:lnTo>
                          <a:lnTo>
                            <a:pt x="0" y="288"/>
                          </a:lnTo>
                        </a:path>
                      </a:pathLst>
                    </a:custGeom>
                    <a:noFill/>
                    <a:ln w="25400" cap="rnd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1491" name="Rectangle 106"/>
                <p:cNvSpPr>
                  <a:spLocks noChangeArrowheads="1"/>
                </p:cNvSpPr>
                <p:nvPr/>
              </p:nvSpPr>
              <p:spPr bwMode="auto">
                <a:xfrm>
                  <a:off x="4084" y="3148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1" name="Group 107"/>
                <p:cNvGrpSpPr>
                  <a:grpSpLocks/>
                </p:cNvGrpSpPr>
                <p:nvPr/>
              </p:nvGrpSpPr>
              <p:grpSpPr bwMode="auto">
                <a:xfrm>
                  <a:off x="4103" y="3141"/>
                  <a:ext cx="296" cy="289"/>
                  <a:chOff x="4103" y="3141"/>
                  <a:chExt cx="296" cy="289"/>
                </a:xfrm>
              </p:grpSpPr>
              <p:sp>
                <p:nvSpPr>
                  <p:cNvPr id="61509" name="Freeform 108"/>
                  <p:cNvSpPr>
                    <a:spLocks/>
                  </p:cNvSpPr>
                  <p:nvPr/>
                </p:nvSpPr>
                <p:spPr bwMode="auto">
                  <a:xfrm>
                    <a:off x="4103" y="3141"/>
                    <a:ext cx="149" cy="289"/>
                  </a:xfrm>
                  <a:custGeom>
                    <a:avLst/>
                    <a:gdLst>
                      <a:gd name="T0" fmla="*/ 148 w 149"/>
                      <a:gd name="T1" fmla="*/ 0 h 289"/>
                      <a:gd name="T2" fmla="*/ 0 w 149"/>
                      <a:gd name="T3" fmla="*/ 0 h 289"/>
                      <a:gd name="T4" fmla="*/ 0 w 149"/>
                      <a:gd name="T5" fmla="*/ 288 h 289"/>
                      <a:gd name="T6" fmla="*/ 148 w 149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9"/>
                      <a:gd name="T13" fmla="*/ 0 h 289"/>
                      <a:gd name="T14" fmla="*/ 149 w 149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9" h="289">
                        <a:moveTo>
                          <a:pt x="148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8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0" name="Freeform 109"/>
                  <p:cNvSpPr>
                    <a:spLocks/>
                  </p:cNvSpPr>
                  <p:nvPr/>
                </p:nvSpPr>
                <p:spPr bwMode="auto">
                  <a:xfrm>
                    <a:off x="4251" y="3141"/>
                    <a:ext cx="148" cy="289"/>
                  </a:xfrm>
                  <a:custGeom>
                    <a:avLst/>
                    <a:gdLst>
                      <a:gd name="T0" fmla="*/ 0 w 148"/>
                      <a:gd name="T1" fmla="*/ 0 h 289"/>
                      <a:gd name="T2" fmla="*/ 147 w 148"/>
                      <a:gd name="T3" fmla="*/ 0 h 289"/>
                      <a:gd name="T4" fmla="*/ 147 w 148"/>
                      <a:gd name="T5" fmla="*/ 288 h 289"/>
                      <a:gd name="T6" fmla="*/ 0 w 148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8"/>
                      <a:gd name="T13" fmla="*/ 0 h 289"/>
                      <a:gd name="T14" fmla="*/ 148 w 148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8" h="289">
                        <a:moveTo>
                          <a:pt x="0" y="0"/>
                        </a:moveTo>
                        <a:lnTo>
                          <a:pt x="147" y="0"/>
                        </a:lnTo>
                        <a:lnTo>
                          <a:pt x="147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493" name="Line 110"/>
                <p:cNvSpPr>
                  <a:spLocks noChangeShapeType="1"/>
                </p:cNvSpPr>
                <p:nvPr/>
              </p:nvSpPr>
              <p:spPr bwMode="auto">
                <a:xfrm>
                  <a:off x="3988" y="3285"/>
                  <a:ext cx="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4" name="Freeform 111"/>
                <p:cNvSpPr>
                  <a:spLocks/>
                </p:cNvSpPr>
                <p:nvPr/>
              </p:nvSpPr>
              <p:spPr bwMode="auto">
                <a:xfrm>
                  <a:off x="4050" y="3189"/>
                  <a:ext cx="48" cy="97"/>
                </a:xfrm>
                <a:custGeom>
                  <a:avLst/>
                  <a:gdLst>
                    <a:gd name="T0" fmla="*/ 0 w 48"/>
                    <a:gd name="T1" fmla="*/ 96 h 97"/>
                    <a:gd name="T2" fmla="*/ 0 w 48"/>
                    <a:gd name="T3" fmla="*/ 0 h 97"/>
                    <a:gd name="T4" fmla="*/ 47 w 48"/>
                    <a:gd name="T5" fmla="*/ 0 h 97"/>
                    <a:gd name="T6" fmla="*/ 47 w 48"/>
                    <a:gd name="T7" fmla="*/ 0 h 9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7"/>
                    <a:gd name="T14" fmla="*/ 48 w 48"/>
                    <a:gd name="T15" fmla="*/ 97 h 9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7">
                      <a:moveTo>
                        <a:pt x="0" y="96"/>
                      </a:moveTo>
                      <a:lnTo>
                        <a:pt x="0" y="0"/>
                      </a:lnTo>
                      <a:lnTo>
                        <a:pt x="47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5" name="Line 112"/>
                <p:cNvSpPr>
                  <a:spLocks noChangeShapeType="1"/>
                </p:cNvSpPr>
                <p:nvPr/>
              </p:nvSpPr>
              <p:spPr bwMode="auto">
                <a:xfrm>
                  <a:off x="4404" y="3189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496" name="Rectangle 113"/>
                <p:cNvSpPr>
                  <a:spLocks noChangeArrowheads="1"/>
                </p:cNvSpPr>
                <p:nvPr/>
              </p:nvSpPr>
              <p:spPr bwMode="auto">
                <a:xfrm>
                  <a:off x="4901" y="3143"/>
                  <a:ext cx="30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 D$</a:t>
                  </a:r>
                </a:p>
              </p:txBody>
            </p:sp>
            <p:grpSp>
              <p:nvGrpSpPr>
                <p:cNvPr id="22" name="Group 114"/>
                <p:cNvGrpSpPr>
                  <a:grpSpLocks/>
                </p:cNvGrpSpPr>
                <p:nvPr/>
              </p:nvGrpSpPr>
              <p:grpSpPr bwMode="auto">
                <a:xfrm>
                  <a:off x="4952" y="3141"/>
                  <a:ext cx="325" cy="289"/>
                  <a:chOff x="4952" y="3141"/>
                  <a:chExt cx="325" cy="289"/>
                </a:xfrm>
              </p:grpSpPr>
              <p:sp>
                <p:nvSpPr>
                  <p:cNvPr id="61507" name="Freeform 115"/>
                  <p:cNvSpPr>
                    <a:spLocks/>
                  </p:cNvSpPr>
                  <p:nvPr/>
                </p:nvSpPr>
                <p:spPr bwMode="auto">
                  <a:xfrm>
                    <a:off x="4952" y="3141"/>
                    <a:ext cx="162" cy="289"/>
                  </a:xfrm>
                  <a:custGeom>
                    <a:avLst/>
                    <a:gdLst>
                      <a:gd name="T0" fmla="*/ 161 w 162"/>
                      <a:gd name="T1" fmla="*/ 0 h 289"/>
                      <a:gd name="T2" fmla="*/ 0 w 162"/>
                      <a:gd name="T3" fmla="*/ 0 h 289"/>
                      <a:gd name="T4" fmla="*/ 0 w 162"/>
                      <a:gd name="T5" fmla="*/ 288 h 289"/>
                      <a:gd name="T6" fmla="*/ 161 w 16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2"/>
                      <a:gd name="T13" fmla="*/ 0 h 289"/>
                      <a:gd name="T14" fmla="*/ 162 w 16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2" h="289">
                        <a:moveTo>
                          <a:pt x="16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08" name="Freeform 116"/>
                  <p:cNvSpPr>
                    <a:spLocks/>
                  </p:cNvSpPr>
                  <p:nvPr/>
                </p:nvSpPr>
                <p:spPr bwMode="auto">
                  <a:xfrm>
                    <a:off x="5113" y="3141"/>
                    <a:ext cx="164" cy="289"/>
                  </a:xfrm>
                  <a:custGeom>
                    <a:avLst/>
                    <a:gdLst>
                      <a:gd name="T0" fmla="*/ 0 w 164"/>
                      <a:gd name="T1" fmla="*/ 0 h 289"/>
                      <a:gd name="T2" fmla="*/ 163 w 164"/>
                      <a:gd name="T3" fmla="*/ 0 h 289"/>
                      <a:gd name="T4" fmla="*/ 163 w 164"/>
                      <a:gd name="T5" fmla="*/ 288 h 289"/>
                      <a:gd name="T6" fmla="*/ 0 w 164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64"/>
                      <a:gd name="T13" fmla="*/ 0 h 289"/>
                      <a:gd name="T14" fmla="*/ 164 w 164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64" h="289">
                        <a:moveTo>
                          <a:pt x="0" y="0"/>
                        </a:moveTo>
                        <a:lnTo>
                          <a:pt x="163" y="0"/>
                        </a:lnTo>
                        <a:lnTo>
                          <a:pt x="163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498" name="Rectangle 117"/>
                <p:cNvSpPr>
                  <a:spLocks noChangeArrowheads="1"/>
                </p:cNvSpPr>
                <p:nvPr/>
              </p:nvSpPr>
              <p:spPr bwMode="auto">
                <a:xfrm>
                  <a:off x="5393" y="3143"/>
                  <a:ext cx="32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Reg</a:t>
                  </a:r>
                </a:p>
              </p:txBody>
            </p:sp>
            <p:grpSp>
              <p:nvGrpSpPr>
                <p:cNvPr id="23" name="Group 118"/>
                <p:cNvGrpSpPr>
                  <a:grpSpLocks/>
                </p:cNvGrpSpPr>
                <p:nvPr/>
              </p:nvGrpSpPr>
              <p:grpSpPr bwMode="auto">
                <a:xfrm>
                  <a:off x="5420" y="3141"/>
                  <a:ext cx="284" cy="289"/>
                  <a:chOff x="5420" y="3141"/>
                  <a:chExt cx="284" cy="289"/>
                </a:xfrm>
              </p:grpSpPr>
              <p:sp>
                <p:nvSpPr>
                  <p:cNvPr id="61505" name="Freeform 119"/>
                  <p:cNvSpPr>
                    <a:spLocks/>
                  </p:cNvSpPr>
                  <p:nvPr/>
                </p:nvSpPr>
                <p:spPr bwMode="auto">
                  <a:xfrm>
                    <a:off x="5420" y="3141"/>
                    <a:ext cx="142" cy="289"/>
                  </a:xfrm>
                  <a:custGeom>
                    <a:avLst/>
                    <a:gdLst>
                      <a:gd name="T0" fmla="*/ 141 w 142"/>
                      <a:gd name="T1" fmla="*/ 0 h 289"/>
                      <a:gd name="T2" fmla="*/ 0 w 142"/>
                      <a:gd name="T3" fmla="*/ 0 h 289"/>
                      <a:gd name="T4" fmla="*/ 0 w 142"/>
                      <a:gd name="T5" fmla="*/ 288 h 289"/>
                      <a:gd name="T6" fmla="*/ 141 w 142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2"/>
                      <a:gd name="T13" fmla="*/ 0 h 289"/>
                      <a:gd name="T14" fmla="*/ 142 w 142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2" h="289">
                        <a:moveTo>
                          <a:pt x="141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41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06" name="Freeform 120"/>
                  <p:cNvSpPr>
                    <a:spLocks/>
                  </p:cNvSpPr>
                  <p:nvPr/>
                </p:nvSpPr>
                <p:spPr bwMode="auto">
                  <a:xfrm>
                    <a:off x="5561" y="3141"/>
                    <a:ext cx="143" cy="289"/>
                  </a:xfrm>
                  <a:custGeom>
                    <a:avLst/>
                    <a:gdLst>
                      <a:gd name="T0" fmla="*/ 0 w 143"/>
                      <a:gd name="T1" fmla="*/ 0 h 289"/>
                      <a:gd name="T2" fmla="*/ 142 w 143"/>
                      <a:gd name="T3" fmla="*/ 0 h 289"/>
                      <a:gd name="T4" fmla="*/ 142 w 143"/>
                      <a:gd name="T5" fmla="*/ 288 h 289"/>
                      <a:gd name="T6" fmla="*/ 0 w 143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3"/>
                      <a:gd name="T13" fmla="*/ 0 h 289"/>
                      <a:gd name="T14" fmla="*/ 143 w 143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3" h="289">
                        <a:moveTo>
                          <a:pt x="0" y="0"/>
                        </a:moveTo>
                        <a:lnTo>
                          <a:pt x="142" y="0"/>
                        </a:lnTo>
                        <a:lnTo>
                          <a:pt x="142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500" name="Line 121"/>
                <p:cNvSpPr>
                  <a:spLocks noChangeShapeType="1"/>
                </p:cNvSpPr>
                <p:nvPr/>
              </p:nvSpPr>
              <p:spPr bwMode="auto">
                <a:xfrm>
                  <a:off x="5273" y="3285"/>
                  <a:ext cx="139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1" name="Line 122"/>
                <p:cNvSpPr>
                  <a:spLocks noChangeShapeType="1"/>
                </p:cNvSpPr>
                <p:nvPr/>
              </p:nvSpPr>
              <p:spPr bwMode="auto">
                <a:xfrm>
                  <a:off x="4789" y="3285"/>
                  <a:ext cx="15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2" name="Freeform 123"/>
                <p:cNvSpPr>
                  <a:spLocks/>
                </p:cNvSpPr>
                <p:nvPr/>
              </p:nvSpPr>
              <p:spPr bwMode="auto">
                <a:xfrm>
                  <a:off x="4910" y="3285"/>
                  <a:ext cx="431" cy="193"/>
                </a:xfrm>
                <a:custGeom>
                  <a:avLst/>
                  <a:gdLst>
                    <a:gd name="T0" fmla="*/ 0 w 431"/>
                    <a:gd name="T1" fmla="*/ 0 h 193"/>
                    <a:gd name="T2" fmla="*/ 0 w 431"/>
                    <a:gd name="T3" fmla="*/ 192 h 193"/>
                    <a:gd name="T4" fmla="*/ 391 w 431"/>
                    <a:gd name="T5" fmla="*/ 192 h 193"/>
                    <a:gd name="T6" fmla="*/ 391 w 431"/>
                    <a:gd name="T7" fmla="*/ 64 h 193"/>
                    <a:gd name="T8" fmla="*/ 430 w 431"/>
                    <a:gd name="T9" fmla="*/ 0 h 1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1"/>
                    <a:gd name="T16" fmla="*/ 0 h 193"/>
                    <a:gd name="T17" fmla="*/ 431 w 431"/>
                    <a:gd name="T18" fmla="*/ 193 h 1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1" h="193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391" y="192"/>
                      </a:lnTo>
                      <a:lnTo>
                        <a:pt x="391" y="64"/>
                      </a:lnTo>
                      <a:lnTo>
                        <a:pt x="430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03" name="Line 124"/>
                <p:cNvSpPr>
                  <a:spLocks noChangeShapeType="1"/>
                </p:cNvSpPr>
                <p:nvPr/>
              </p:nvSpPr>
              <p:spPr bwMode="auto">
                <a:xfrm>
                  <a:off x="4404" y="3381"/>
                  <a:ext cx="15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4" name="Freeform 125"/>
                <p:cNvSpPr>
                  <a:spLocks/>
                </p:cNvSpPr>
                <p:nvPr/>
              </p:nvSpPr>
              <p:spPr bwMode="auto">
                <a:xfrm>
                  <a:off x="4497" y="3280"/>
                  <a:ext cx="337" cy="278"/>
                </a:xfrm>
                <a:custGeom>
                  <a:avLst/>
                  <a:gdLst>
                    <a:gd name="T0" fmla="*/ 0 w 337"/>
                    <a:gd name="T1" fmla="*/ 101 h 278"/>
                    <a:gd name="T2" fmla="*/ 0 w 337"/>
                    <a:gd name="T3" fmla="*/ 277 h 278"/>
                    <a:gd name="T4" fmla="*/ 294 w 337"/>
                    <a:gd name="T5" fmla="*/ 277 h 278"/>
                    <a:gd name="T6" fmla="*/ 294 w 337"/>
                    <a:gd name="T7" fmla="*/ 90 h 278"/>
                    <a:gd name="T8" fmla="*/ 336 w 337"/>
                    <a:gd name="T9" fmla="*/ 0 h 27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278"/>
                    <a:gd name="T17" fmla="*/ 337 w 337"/>
                    <a:gd name="T18" fmla="*/ 278 h 27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278">
                      <a:moveTo>
                        <a:pt x="0" y="101"/>
                      </a:moveTo>
                      <a:lnTo>
                        <a:pt x="0" y="277"/>
                      </a:lnTo>
                      <a:lnTo>
                        <a:pt x="294" y="277"/>
                      </a:lnTo>
                      <a:lnTo>
                        <a:pt x="294" y="90"/>
                      </a:lnTo>
                      <a:lnTo>
                        <a:pt x="336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129"/>
            <p:cNvGrpSpPr>
              <a:grpSpLocks/>
            </p:cNvGrpSpPr>
            <p:nvPr/>
          </p:nvGrpSpPr>
          <p:grpSpPr bwMode="auto">
            <a:xfrm>
              <a:off x="673100" y="2300186"/>
              <a:ext cx="5570538" cy="989012"/>
              <a:chOff x="357" y="1082"/>
              <a:chExt cx="3509" cy="623"/>
            </a:xfrm>
          </p:grpSpPr>
          <p:sp>
            <p:nvSpPr>
              <p:cNvPr id="61458" name="Freeform 130"/>
              <p:cNvSpPr>
                <a:spLocks/>
              </p:cNvSpPr>
              <p:nvPr/>
            </p:nvSpPr>
            <p:spPr bwMode="auto">
              <a:xfrm>
                <a:off x="2618" y="1427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9" name="Freeform 131" descr="25%"/>
              <p:cNvSpPr>
                <a:spLocks/>
              </p:cNvSpPr>
              <p:nvPr/>
            </p:nvSpPr>
            <p:spPr bwMode="auto">
              <a:xfrm>
                <a:off x="3541" y="1288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0" name="Rectangle 132"/>
              <p:cNvSpPr>
                <a:spLocks noChangeArrowheads="1"/>
              </p:cNvSpPr>
              <p:nvPr/>
            </p:nvSpPr>
            <p:spPr bwMode="auto">
              <a:xfrm>
                <a:off x="357" y="1281"/>
                <a:ext cx="1462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add </a:t>
                </a:r>
                <a:r>
                  <a:rPr lang="en-US" sz="2400" b="1" dirty="0">
                    <a:solidFill>
                      <a:schemeClr val="accent4"/>
                    </a:solidFill>
                    <a:latin typeface="Arial" pitchFamily="34" charset="0"/>
                  </a:rPr>
                  <a:t>$t0</a:t>
                </a:r>
                <a:r>
                  <a:rPr lang="en-US" sz="2400" b="1" dirty="0">
                    <a:solidFill>
                      <a:schemeClr val="tx1"/>
                    </a:solidFill>
                    <a:latin typeface="Arial" pitchFamily="34" charset="0"/>
                  </a:rPr>
                  <a:t>,$t1,$t2</a:t>
                </a:r>
              </a:p>
            </p:txBody>
          </p:sp>
          <p:sp>
            <p:nvSpPr>
              <p:cNvPr id="61461" name="Rectangle 133"/>
              <p:cNvSpPr>
                <a:spLocks noChangeArrowheads="1"/>
              </p:cNvSpPr>
              <p:nvPr/>
            </p:nvSpPr>
            <p:spPr bwMode="auto">
              <a:xfrm>
                <a:off x="1800" y="1082"/>
                <a:ext cx="2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IF</a:t>
                </a:r>
              </a:p>
            </p:txBody>
          </p:sp>
          <p:sp>
            <p:nvSpPr>
              <p:cNvPr id="61462" name="Rectangle 134"/>
              <p:cNvSpPr>
                <a:spLocks noChangeArrowheads="1"/>
              </p:cNvSpPr>
              <p:nvPr/>
            </p:nvSpPr>
            <p:spPr bwMode="auto">
              <a:xfrm>
                <a:off x="2112" y="1082"/>
                <a:ext cx="49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ID/RF</a:t>
                </a:r>
              </a:p>
            </p:txBody>
          </p:sp>
          <p:sp>
            <p:nvSpPr>
              <p:cNvPr id="61463" name="Rectangle 135"/>
              <p:cNvSpPr>
                <a:spLocks noChangeArrowheads="1"/>
              </p:cNvSpPr>
              <p:nvPr/>
            </p:nvSpPr>
            <p:spPr bwMode="auto">
              <a:xfrm>
                <a:off x="2710" y="1082"/>
                <a:ext cx="3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EX</a:t>
                </a:r>
              </a:p>
            </p:txBody>
          </p:sp>
          <p:sp>
            <p:nvSpPr>
              <p:cNvPr id="61464" name="Rectangle 136"/>
              <p:cNvSpPr>
                <a:spLocks noChangeArrowheads="1"/>
              </p:cNvSpPr>
              <p:nvPr/>
            </p:nvSpPr>
            <p:spPr bwMode="auto">
              <a:xfrm>
                <a:off x="3024" y="1082"/>
                <a:ext cx="45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MEM</a:t>
                </a:r>
              </a:p>
            </p:txBody>
          </p:sp>
          <p:sp>
            <p:nvSpPr>
              <p:cNvPr id="61465" name="Rectangle 137"/>
              <p:cNvSpPr>
                <a:spLocks noChangeArrowheads="1"/>
              </p:cNvSpPr>
              <p:nvPr/>
            </p:nvSpPr>
            <p:spPr bwMode="auto">
              <a:xfrm>
                <a:off x="3504" y="1082"/>
                <a:ext cx="36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WB</a:t>
                </a:r>
              </a:p>
            </p:txBody>
          </p:sp>
          <p:sp>
            <p:nvSpPr>
              <p:cNvPr id="61466" name="Freeform 138"/>
              <p:cNvSpPr>
                <a:spLocks/>
              </p:cNvSpPr>
              <p:nvPr/>
            </p:nvSpPr>
            <p:spPr bwMode="auto">
              <a:xfrm>
                <a:off x="3073" y="1288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7" name="Freeform 139"/>
              <p:cNvSpPr>
                <a:spLocks/>
              </p:cNvSpPr>
              <p:nvPr/>
            </p:nvSpPr>
            <p:spPr bwMode="auto">
              <a:xfrm>
                <a:off x="3234" y="1288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8" name="Freeform 140"/>
              <p:cNvSpPr>
                <a:spLocks/>
              </p:cNvSpPr>
              <p:nvPr/>
            </p:nvSpPr>
            <p:spPr bwMode="auto">
              <a:xfrm>
                <a:off x="2690" y="1192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9" name="Rectangle 141"/>
              <p:cNvSpPr>
                <a:spLocks noChangeArrowheads="1"/>
              </p:cNvSpPr>
              <p:nvPr/>
            </p:nvSpPr>
            <p:spPr bwMode="auto">
              <a:xfrm rot="5400000">
                <a:off x="2593" y="131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1470" name="Rectangle 142"/>
              <p:cNvSpPr>
                <a:spLocks noChangeArrowheads="1"/>
              </p:cNvSpPr>
              <p:nvPr/>
            </p:nvSpPr>
            <p:spPr bwMode="auto">
              <a:xfrm>
                <a:off x="1824" y="1322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25" name="Group 143"/>
              <p:cNvGrpSpPr>
                <a:grpSpLocks/>
              </p:cNvGrpSpPr>
              <p:nvPr/>
            </p:nvGrpSpPr>
            <p:grpSpPr bwMode="auto">
              <a:xfrm>
                <a:off x="1764" y="1288"/>
                <a:ext cx="340" cy="289"/>
                <a:chOff x="1935" y="1349"/>
                <a:chExt cx="340" cy="289"/>
              </a:xfrm>
            </p:grpSpPr>
            <p:sp>
              <p:nvSpPr>
                <p:cNvPr id="61485" name="Freeform 144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6" name="Freeform 145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72" name="Rectangle 146"/>
              <p:cNvSpPr>
                <a:spLocks noChangeArrowheads="1"/>
              </p:cNvSpPr>
              <p:nvPr/>
            </p:nvSpPr>
            <p:spPr bwMode="auto">
              <a:xfrm>
                <a:off x="2205" y="1295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473" name="Freeform 147"/>
              <p:cNvSpPr>
                <a:spLocks/>
              </p:cNvSpPr>
              <p:nvPr/>
            </p:nvSpPr>
            <p:spPr bwMode="auto">
              <a:xfrm>
                <a:off x="2224" y="1288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4" name="Freeform 148"/>
              <p:cNvSpPr>
                <a:spLocks/>
              </p:cNvSpPr>
              <p:nvPr/>
            </p:nvSpPr>
            <p:spPr bwMode="auto">
              <a:xfrm>
                <a:off x="2372" y="1288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5" name="Line 149"/>
              <p:cNvSpPr>
                <a:spLocks noChangeShapeType="1"/>
              </p:cNvSpPr>
              <p:nvPr/>
            </p:nvSpPr>
            <p:spPr bwMode="auto">
              <a:xfrm>
                <a:off x="2109" y="1432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6" name="Freeform 150"/>
              <p:cNvSpPr>
                <a:spLocks/>
              </p:cNvSpPr>
              <p:nvPr/>
            </p:nvSpPr>
            <p:spPr bwMode="auto">
              <a:xfrm>
                <a:off x="2171" y="1336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7" name="Line 151"/>
              <p:cNvSpPr>
                <a:spLocks noChangeShapeType="1"/>
              </p:cNvSpPr>
              <p:nvPr/>
            </p:nvSpPr>
            <p:spPr bwMode="auto">
              <a:xfrm>
                <a:off x="2525" y="13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78" name="Rectangle 152"/>
              <p:cNvSpPr>
                <a:spLocks noChangeArrowheads="1"/>
              </p:cNvSpPr>
              <p:nvPr/>
            </p:nvSpPr>
            <p:spPr bwMode="auto">
              <a:xfrm>
                <a:off x="3054" y="1332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1479" name="Rectangle 153"/>
              <p:cNvSpPr>
                <a:spLocks noChangeArrowheads="1"/>
              </p:cNvSpPr>
              <p:nvPr/>
            </p:nvSpPr>
            <p:spPr bwMode="auto">
              <a:xfrm>
                <a:off x="3514" y="129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1480" name="Freeform 154"/>
              <p:cNvSpPr>
                <a:spLocks/>
              </p:cNvSpPr>
              <p:nvPr/>
            </p:nvSpPr>
            <p:spPr bwMode="auto">
              <a:xfrm>
                <a:off x="3682" y="1288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1" name="Line 155"/>
              <p:cNvSpPr>
                <a:spLocks noChangeShapeType="1"/>
              </p:cNvSpPr>
              <p:nvPr/>
            </p:nvSpPr>
            <p:spPr bwMode="auto">
              <a:xfrm>
                <a:off x="3394" y="1432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2" name="Line 156"/>
              <p:cNvSpPr>
                <a:spLocks noChangeShapeType="1"/>
              </p:cNvSpPr>
              <p:nvPr/>
            </p:nvSpPr>
            <p:spPr bwMode="auto">
              <a:xfrm>
                <a:off x="2910" y="1432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83" name="Freeform 157"/>
              <p:cNvSpPr>
                <a:spLocks/>
              </p:cNvSpPr>
              <p:nvPr/>
            </p:nvSpPr>
            <p:spPr bwMode="auto">
              <a:xfrm>
                <a:off x="3031" y="1432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4" name="Line 158"/>
              <p:cNvSpPr>
                <a:spLocks noChangeShapeType="1"/>
              </p:cNvSpPr>
              <p:nvPr/>
            </p:nvSpPr>
            <p:spPr bwMode="auto">
              <a:xfrm>
                <a:off x="2525" y="152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0" name="Group 169"/>
          <p:cNvGrpSpPr/>
          <p:nvPr/>
        </p:nvGrpSpPr>
        <p:grpSpPr>
          <a:xfrm>
            <a:off x="4757738" y="2827236"/>
            <a:ext cx="842962" cy="1290637"/>
            <a:chOff x="4757738" y="2827236"/>
            <a:chExt cx="842962" cy="1290637"/>
          </a:xfrm>
        </p:grpSpPr>
        <p:sp>
          <p:nvSpPr>
            <p:cNvPr id="61451" name="Line 127"/>
            <p:cNvSpPr>
              <a:spLocks noChangeShapeType="1"/>
            </p:cNvSpPr>
            <p:nvPr/>
          </p:nvSpPr>
          <p:spPr bwMode="auto">
            <a:xfrm>
              <a:off x="4813300" y="2873273"/>
              <a:ext cx="101600" cy="55880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2" name="Line 128"/>
            <p:cNvSpPr>
              <a:spLocks noChangeShapeType="1"/>
            </p:cNvSpPr>
            <p:nvPr/>
          </p:nvSpPr>
          <p:spPr bwMode="auto">
            <a:xfrm>
              <a:off x="4813300" y="2873273"/>
              <a:ext cx="787400" cy="124460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4" name="Oval 159"/>
            <p:cNvSpPr>
              <a:spLocks noChangeArrowheads="1"/>
            </p:cNvSpPr>
            <p:nvPr/>
          </p:nvSpPr>
          <p:spPr bwMode="auto">
            <a:xfrm>
              <a:off x="4757738" y="2827236"/>
              <a:ext cx="93662" cy="93662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900738" y="2827236"/>
            <a:ext cx="631825" cy="2720975"/>
            <a:chOff x="5900738" y="2827236"/>
            <a:chExt cx="631825" cy="2720975"/>
          </a:xfrm>
        </p:grpSpPr>
        <p:sp>
          <p:nvSpPr>
            <p:cNvPr id="61450" name="Line 126"/>
            <p:cNvSpPr>
              <a:spLocks noChangeShapeType="1"/>
            </p:cNvSpPr>
            <p:nvPr/>
          </p:nvSpPr>
          <p:spPr bwMode="auto">
            <a:xfrm>
              <a:off x="5930900" y="2873273"/>
              <a:ext cx="601663" cy="2674938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5" name="Oval 160"/>
            <p:cNvSpPr>
              <a:spLocks noChangeArrowheads="1"/>
            </p:cNvSpPr>
            <p:nvPr/>
          </p:nvSpPr>
          <p:spPr bwMode="auto">
            <a:xfrm>
              <a:off x="5900738" y="2827236"/>
              <a:ext cx="93662" cy="93662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7" name="Line 162"/>
            <p:cNvSpPr>
              <a:spLocks noChangeShapeType="1"/>
            </p:cNvSpPr>
            <p:nvPr/>
          </p:nvSpPr>
          <p:spPr bwMode="auto">
            <a:xfrm>
              <a:off x="5930900" y="2873273"/>
              <a:ext cx="0" cy="215900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Datapath</a:t>
            </a:r>
            <a:r>
              <a:rPr lang="en-US" dirty="0" smtClean="0"/>
              <a:t> </a:t>
            </a:r>
            <a:r>
              <a:rPr lang="en-US" dirty="0"/>
              <a:t>for</a:t>
            </a:r>
            <a:r>
              <a:rPr lang="en-US" dirty="0" smtClean="0"/>
              <a:t> Forwarding (1/2)</a:t>
            </a:r>
            <a:endParaRPr lang="en-AU" dirty="0"/>
          </a:p>
        </p:txBody>
      </p:sp>
      <p:pic>
        <p:nvPicPr>
          <p:cNvPr id="376838" name="Picture 6" descr="f04-4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2286000"/>
            <a:ext cx="8778240" cy="40459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199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What changes need to be made here?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Datapath</a:t>
            </a:r>
            <a:r>
              <a:rPr lang="en-US" dirty="0" smtClean="0"/>
              <a:t> for Forwarding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Handled by </a:t>
            </a:r>
            <a:r>
              <a:rPr lang="en-US" i="1" dirty="0" smtClean="0"/>
              <a:t>forwarding unit</a:t>
            </a:r>
            <a:endParaRPr lang="en-US" i="1" dirty="0"/>
          </a:p>
        </p:txBody>
      </p:sp>
      <p:pic>
        <p:nvPicPr>
          <p:cNvPr id="7" name="Picture 6" descr="f04-54-P374493-bottom"/>
          <p:cNvPicPr>
            <a:picLocks noChangeAspect="1" noChangeArrowheads="1"/>
          </p:cNvPicPr>
          <p:nvPr/>
        </p:nvPicPr>
        <p:blipFill>
          <a:blip r:embed="rId3"/>
          <a:srcRect b="4104"/>
          <a:stretch>
            <a:fillRect/>
          </a:stretch>
        </p:blipFill>
        <p:spPr bwMode="auto">
          <a:xfrm>
            <a:off x="1331913" y="2194560"/>
            <a:ext cx="6618287" cy="42291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65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Performance</a:t>
            </a:r>
            <a:endParaRPr lang="en-AU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86995"/>
          </a:xfrm>
        </p:spPr>
        <p:txBody>
          <a:bodyPr/>
          <a:lstStyle/>
          <a:p>
            <a:r>
              <a:rPr lang="en-US" sz="2800" dirty="0"/>
              <a:t>Assume time for</a:t>
            </a:r>
            <a:r>
              <a:rPr lang="en-US" sz="2800" dirty="0" smtClean="0"/>
              <a:t> actions are</a:t>
            </a:r>
          </a:p>
          <a:p>
            <a:pPr lvl="1"/>
            <a:r>
              <a:rPr lang="en-US" sz="2400" dirty="0"/>
              <a:t>100ps for register read or </a:t>
            </a:r>
            <a:r>
              <a:rPr lang="en-US" sz="2400" dirty="0" smtClean="0"/>
              <a:t>write; 200ps </a:t>
            </a:r>
            <a:r>
              <a:rPr lang="en-US" sz="2400" dirty="0"/>
              <a:t>for other</a:t>
            </a:r>
            <a:r>
              <a:rPr lang="en-US" sz="2400" dirty="0" smtClean="0"/>
              <a:t> events</a:t>
            </a:r>
          </a:p>
          <a:p>
            <a:r>
              <a:rPr lang="en-US" sz="2800" dirty="0" smtClean="0"/>
              <a:t>Clock period is?</a:t>
            </a:r>
            <a:endParaRPr lang="en-US" sz="28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>
            <p:extLst/>
          </p:nvPr>
        </p:nvGraphicFramePr>
        <p:xfrm>
          <a:off x="395288" y="2661203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92213"/>
                <a:gridCol w="1193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 fetch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73125" y="5071005"/>
            <a:ext cx="8270875" cy="1786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What can we do to improve clock rate?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Will this improve performance as well?</a:t>
            </a:r>
          </a:p>
          <a:p>
            <a:pPr lvl="1"/>
            <a:r>
              <a:rPr lang="en-US" sz="2400" dirty="0" smtClean="0"/>
              <a:t>Want increased clock rate to mean faster programs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41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Hazard: Loads (1/4)</a:t>
            </a:r>
          </a:p>
        </p:txBody>
      </p:sp>
      <p:sp>
        <p:nvSpPr>
          <p:cNvPr id="63491" name="Content Placeholder 7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ＭＳ Ｐゴシック" pitchFamily="34" charset="-128"/>
              </a:rPr>
              <a:t>Recall:</a:t>
            </a:r>
            <a:r>
              <a:rPr lang="en-US" dirty="0" smtClean="0">
                <a:ea typeface="ＭＳ Ｐゴシック" pitchFamily="34" charset="-128"/>
              </a:rPr>
              <a:t>  Dataflow backwards in time are hazards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dirty="0" smtClean="0">
                <a:ea typeface="ＭＳ Ｐゴシック" pitchFamily="34" charset="-128"/>
              </a:rPr>
              <a:t>Can’t solve all cases with forwarding</a:t>
            </a:r>
          </a:p>
          <a:p>
            <a:pPr lvl="1">
              <a:buFont typeface="Calibri" pitchFamily="34" charset="0"/>
              <a:buChar char="–"/>
            </a:pPr>
            <a:r>
              <a:rPr lang="en-US" dirty="0" smtClean="0">
                <a:ea typeface="ＭＳ Ｐゴシック" pitchFamily="34" charset="-128"/>
              </a:rPr>
              <a:t>Must </a:t>
            </a:r>
            <a:r>
              <a:rPr lang="en-US" i="1" dirty="0" smtClean="0">
                <a:ea typeface="ＭＳ Ｐゴシック" pitchFamily="34" charset="-128"/>
              </a:rPr>
              <a:t>stall</a:t>
            </a:r>
            <a:r>
              <a:rPr lang="en-US" dirty="0" smtClean="0">
                <a:ea typeface="ＭＳ Ｐゴシック" pitchFamily="34" charset="-128"/>
              </a:rPr>
              <a:t> instruction dependent on load, then forward (more hardware)</a:t>
            </a:r>
            <a:endParaRPr lang="en-US" sz="2000" dirty="0" smtClean="0">
              <a:latin typeface="Times" charset="0"/>
              <a:ea typeface="ＭＳ Ｐゴシック" pitchFamily="34" charset="-128"/>
            </a:endParaRPr>
          </a:p>
          <a:p>
            <a:pPr>
              <a:buNone/>
            </a:pPr>
            <a:endParaRPr lang="en-US" sz="3600" dirty="0" smtClean="0">
              <a:ea typeface="ＭＳ Ｐゴシック" pitchFamily="34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44752" y="2651760"/>
            <a:ext cx="6256337" cy="2193926"/>
            <a:chOff x="1444752" y="2286000"/>
            <a:chExt cx="6256337" cy="2193926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4272089" y="2286000"/>
              <a:ext cx="3429000" cy="2193926"/>
              <a:chOff x="2320" y="1021"/>
              <a:chExt cx="2160" cy="1382"/>
            </a:xfrm>
          </p:grpSpPr>
          <p:sp>
            <p:nvSpPr>
              <p:cNvPr id="63554" name="Line 5"/>
              <p:cNvSpPr>
                <a:spLocks noChangeShapeType="1"/>
              </p:cNvSpPr>
              <p:nvPr/>
            </p:nvSpPr>
            <p:spPr bwMode="auto">
              <a:xfrm>
                <a:off x="2320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5" name="Line 6"/>
              <p:cNvSpPr>
                <a:spLocks noChangeShapeType="1"/>
              </p:cNvSpPr>
              <p:nvPr/>
            </p:nvSpPr>
            <p:spPr bwMode="auto">
              <a:xfrm>
                <a:off x="2752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6" name="Line 7"/>
              <p:cNvSpPr>
                <a:spLocks noChangeShapeType="1"/>
              </p:cNvSpPr>
              <p:nvPr/>
            </p:nvSpPr>
            <p:spPr bwMode="auto">
              <a:xfrm>
                <a:off x="3184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7" name="Line 8"/>
              <p:cNvSpPr>
                <a:spLocks noChangeShapeType="1"/>
              </p:cNvSpPr>
              <p:nvPr/>
            </p:nvSpPr>
            <p:spPr bwMode="auto">
              <a:xfrm>
                <a:off x="3616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8" name="Line 9"/>
              <p:cNvSpPr>
                <a:spLocks noChangeShapeType="1"/>
              </p:cNvSpPr>
              <p:nvPr/>
            </p:nvSpPr>
            <p:spPr bwMode="auto">
              <a:xfrm>
                <a:off x="4048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59" name="Line 10"/>
              <p:cNvSpPr>
                <a:spLocks noChangeShapeType="1"/>
              </p:cNvSpPr>
              <p:nvPr/>
            </p:nvSpPr>
            <p:spPr bwMode="auto">
              <a:xfrm>
                <a:off x="4480" y="1021"/>
                <a:ext cx="0" cy="13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444752" y="3365500"/>
              <a:ext cx="6191250" cy="814388"/>
              <a:chOff x="539" y="2008"/>
              <a:chExt cx="3900" cy="513"/>
            </a:xfrm>
          </p:grpSpPr>
          <p:sp>
            <p:nvSpPr>
              <p:cNvPr id="63526" name="Freeform 14" descr="25%"/>
              <p:cNvSpPr>
                <a:spLocks/>
              </p:cNvSpPr>
              <p:nvPr/>
            </p:nvSpPr>
            <p:spPr bwMode="auto">
              <a:xfrm>
                <a:off x="2970" y="2104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7" name="Rectangle 15"/>
              <p:cNvSpPr>
                <a:spLocks noChangeArrowheads="1"/>
              </p:cNvSpPr>
              <p:nvPr/>
            </p:nvSpPr>
            <p:spPr bwMode="auto">
              <a:xfrm>
                <a:off x="539" y="2105"/>
                <a:ext cx="1686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sub $t3,</a:t>
                </a:r>
                <a:r>
                  <a:rPr lang="en-US" sz="2800" b="1" dirty="0">
                    <a:solidFill>
                      <a:srgbClr val="FF0000"/>
                    </a:solidFill>
                    <a:latin typeface="Arial" pitchFamily="34" charset="0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34" charset="0"/>
                  </a:rPr>
                  <a:t>,$t2</a:t>
                </a: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278" y="2008"/>
                <a:ext cx="223" cy="481"/>
                <a:chOff x="3278" y="1701"/>
                <a:chExt cx="223" cy="481"/>
              </a:xfrm>
            </p:grpSpPr>
            <p:sp>
              <p:nvSpPr>
                <p:cNvPr id="63552" name="Freeform 17"/>
                <p:cNvSpPr>
                  <a:spLocks/>
                </p:cNvSpPr>
                <p:nvPr/>
              </p:nvSpPr>
              <p:spPr bwMode="auto">
                <a:xfrm>
                  <a:off x="3288" y="1701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3" name="Rectangle 18"/>
                <p:cNvSpPr>
                  <a:spLocks noChangeArrowheads="1"/>
                </p:cNvSpPr>
                <p:nvPr/>
              </p:nvSpPr>
              <p:spPr bwMode="auto">
                <a:xfrm rot="5400000">
                  <a:off x="3191" y="1824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362" y="2104"/>
                <a:ext cx="340" cy="289"/>
                <a:chOff x="2362" y="1797"/>
                <a:chExt cx="340" cy="289"/>
              </a:xfrm>
            </p:grpSpPr>
            <p:sp>
              <p:nvSpPr>
                <p:cNvPr id="63548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8" y="1799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2362" y="1797"/>
                  <a:ext cx="340" cy="289"/>
                  <a:chOff x="2362" y="1797"/>
                  <a:chExt cx="340" cy="289"/>
                </a:xfrm>
              </p:grpSpPr>
              <p:sp>
                <p:nvSpPr>
                  <p:cNvPr id="63550" name="Freeform 22"/>
                  <p:cNvSpPr>
                    <a:spLocks/>
                  </p:cNvSpPr>
                  <p:nvPr/>
                </p:nvSpPr>
                <p:spPr bwMode="auto">
                  <a:xfrm>
                    <a:off x="2362" y="1797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3551" name="Freeform 23"/>
                  <p:cNvSpPr>
                    <a:spLocks/>
                  </p:cNvSpPr>
                  <p:nvPr/>
                </p:nvSpPr>
                <p:spPr bwMode="auto">
                  <a:xfrm>
                    <a:off x="2531" y="1797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3530" name="Rectangle 24"/>
              <p:cNvSpPr>
                <a:spLocks noChangeArrowheads="1"/>
              </p:cNvSpPr>
              <p:nvPr/>
            </p:nvSpPr>
            <p:spPr bwMode="auto">
              <a:xfrm>
                <a:off x="2803" y="211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3531" name="Freeform 25"/>
              <p:cNvSpPr>
                <a:spLocks/>
              </p:cNvSpPr>
              <p:nvPr/>
            </p:nvSpPr>
            <p:spPr bwMode="auto">
              <a:xfrm>
                <a:off x="2822" y="2104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2" name="Line 26"/>
              <p:cNvSpPr>
                <a:spLocks noChangeShapeType="1"/>
              </p:cNvSpPr>
              <p:nvPr/>
            </p:nvSpPr>
            <p:spPr bwMode="auto">
              <a:xfrm>
                <a:off x="2707" y="2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33" name="Freeform 27"/>
              <p:cNvSpPr>
                <a:spLocks/>
              </p:cNvSpPr>
              <p:nvPr/>
            </p:nvSpPr>
            <p:spPr bwMode="auto">
              <a:xfrm>
                <a:off x="2769" y="2152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4" name="Line 28"/>
              <p:cNvSpPr>
                <a:spLocks noChangeShapeType="1"/>
              </p:cNvSpPr>
              <p:nvPr/>
            </p:nvSpPr>
            <p:spPr bwMode="auto">
              <a:xfrm>
                <a:off x="3123" y="215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35" name="Rectangle 29"/>
              <p:cNvSpPr>
                <a:spLocks noChangeArrowheads="1"/>
              </p:cNvSpPr>
              <p:nvPr/>
            </p:nvSpPr>
            <p:spPr bwMode="auto">
              <a:xfrm>
                <a:off x="3620" y="2106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3671" y="2104"/>
                <a:ext cx="325" cy="289"/>
                <a:chOff x="3671" y="1797"/>
                <a:chExt cx="325" cy="289"/>
              </a:xfrm>
            </p:grpSpPr>
            <p:sp>
              <p:nvSpPr>
                <p:cNvPr id="63546" name="Freeform 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7" name="Freeform 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37" name="Rectangle 33"/>
              <p:cNvSpPr>
                <a:spLocks noChangeArrowheads="1"/>
              </p:cNvSpPr>
              <p:nvPr/>
            </p:nvSpPr>
            <p:spPr bwMode="auto">
              <a:xfrm>
                <a:off x="4112" y="210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4139" y="2104"/>
                <a:ext cx="284" cy="289"/>
                <a:chOff x="4139" y="1797"/>
                <a:chExt cx="284" cy="289"/>
              </a:xfrm>
            </p:grpSpPr>
            <p:sp>
              <p:nvSpPr>
                <p:cNvPr id="63544" name="Freeform 35"/>
                <p:cNvSpPr>
                  <a:spLocks/>
                </p:cNvSpPr>
                <p:nvPr/>
              </p:nvSpPr>
              <p:spPr bwMode="auto">
                <a:xfrm>
                  <a:off x="4139" y="1797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45" name="Freeform 36"/>
                <p:cNvSpPr>
                  <a:spLocks/>
                </p:cNvSpPr>
                <p:nvPr/>
              </p:nvSpPr>
              <p:spPr bwMode="auto">
                <a:xfrm>
                  <a:off x="4280" y="1797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539" name="Line 37"/>
              <p:cNvSpPr>
                <a:spLocks noChangeShapeType="1"/>
              </p:cNvSpPr>
              <p:nvPr/>
            </p:nvSpPr>
            <p:spPr bwMode="auto">
              <a:xfrm>
                <a:off x="3992" y="224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0" name="Line 38"/>
              <p:cNvSpPr>
                <a:spLocks noChangeShapeType="1"/>
              </p:cNvSpPr>
              <p:nvPr/>
            </p:nvSpPr>
            <p:spPr bwMode="auto">
              <a:xfrm>
                <a:off x="3508" y="224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1" name="Freeform 39"/>
              <p:cNvSpPr>
                <a:spLocks/>
              </p:cNvSpPr>
              <p:nvPr/>
            </p:nvSpPr>
            <p:spPr bwMode="auto">
              <a:xfrm>
                <a:off x="3629" y="2248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2" name="Line 40"/>
              <p:cNvSpPr>
                <a:spLocks noChangeShapeType="1"/>
              </p:cNvSpPr>
              <p:nvPr/>
            </p:nvSpPr>
            <p:spPr bwMode="auto">
              <a:xfrm>
                <a:off x="3123" y="23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43" name="Freeform 41"/>
              <p:cNvSpPr>
                <a:spLocks/>
              </p:cNvSpPr>
              <p:nvPr/>
            </p:nvSpPr>
            <p:spPr bwMode="auto">
              <a:xfrm>
                <a:off x="3216" y="2243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496" name="Freeform 44" descr="25%"/>
            <p:cNvSpPr>
              <a:spLocks/>
            </p:cNvSpPr>
            <p:nvPr/>
          </p:nvSpPr>
          <p:spPr bwMode="auto">
            <a:xfrm>
              <a:off x="6481889" y="2806700"/>
              <a:ext cx="225425" cy="458788"/>
            </a:xfrm>
            <a:custGeom>
              <a:avLst/>
              <a:gdLst>
                <a:gd name="T0" fmla="*/ 223838 w 142"/>
                <a:gd name="T1" fmla="*/ 0 h 289"/>
                <a:gd name="T2" fmla="*/ 0 w 142"/>
                <a:gd name="T3" fmla="*/ 0 h 289"/>
                <a:gd name="T4" fmla="*/ 0 w 142"/>
                <a:gd name="T5" fmla="*/ 457200 h 289"/>
                <a:gd name="T6" fmla="*/ 223838 w 142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Rectangle 45"/>
            <p:cNvSpPr>
              <a:spLocks noChangeArrowheads="1"/>
            </p:cNvSpPr>
            <p:nvPr/>
          </p:nvSpPr>
          <p:spPr bwMode="auto">
            <a:xfrm>
              <a:off x="1470152" y="2795588"/>
              <a:ext cx="2238375" cy="520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34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2800" b="1" dirty="0">
                  <a:solidFill>
                    <a:schemeClr val="accent4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,0($t1)</a:t>
              </a:r>
            </a:p>
          </p:txBody>
        </p:sp>
        <p:sp>
          <p:nvSpPr>
            <p:cNvPr id="63498" name="Rectangle 46"/>
            <p:cNvSpPr>
              <a:spLocks noChangeArrowheads="1"/>
            </p:cNvSpPr>
            <p:nvPr/>
          </p:nvSpPr>
          <p:spPr bwMode="auto">
            <a:xfrm>
              <a:off x="3718052" y="2479675"/>
              <a:ext cx="3968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IF</a:t>
              </a:r>
            </a:p>
          </p:txBody>
        </p:sp>
        <p:sp>
          <p:nvSpPr>
            <p:cNvPr id="63499" name="Rectangle 47"/>
            <p:cNvSpPr>
              <a:spLocks noChangeArrowheads="1"/>
            </p:cNvSpPr>
            <p:nvPr/>
          </p:nvSpPr>
          <p:spPr bwMode="auto">
            <a:xfrm>
              <a:off x="4246689" y="2479675"/>
              <a:ext cx="7905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  <a:latin typeface="Arial" pitchFamily="34" charset="0"/>
                </a:rPr>
                <a:t>ID/RF</a:t>
              </a:r>
            </a:p>
          </p:txBody>
        </p:sp>
        <p:sp>
          <p:nvSpPr>
            <p:cNvPr id="63500" name="Rectangle 48"/>
            <p:cNvSpPr>
              <a:spLocks noChangeArrowheads="1"/>
            </p:cNvSpPr>
            <p:nvPr/>
          </p:nvSpPr>
          <p:spPr bwMode="auto">
            <a:xfrm>
              <a:off x="5165852" y="2479675"/>
              <a:ext cx="4984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EX</a:t>
              </a:r>
            </a:p>
          </p:txBody>
        </p:sp>
        <p:sp>
          <p:nvSpPr>
            <p:cNvPr id="63501" name="Rectangle 49"/>
            <p:cNvSpPr>
              <a:spLocks noChangeArrowheads="1"/>
            </p:cNvSpPr>
            <p:nvPr/>
          </p:nvSpPr>
          <p:spPr bwMode="auto">
            <a:xfrm>
              <a:off x="5694489" y="2463800"/>
              <a:ext cx="7270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MEM</a:t>
              </a:r>
            </a:p>
          </p:txBody>
        </p:sp>
        <p:sp>
          <p:nvSpPr>
            <p:cNvPr id="63502" name="Rectangle 50"/>
            <p:cNvSpPr>
              <a:spLocks noChangeArrowheads="1"/>
            </p:cNvSpPr>
            <p:nvPr/>
          </p:nvSpPr>
          <p:spPr bwMode="auto">
            <a:xfrm>
              <a:off x="6456489" y="2479675"/>
              <a:ext cx="5746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WB</a:t>
              </a:r>
            </a:p>
          </p:txBody>
        </p:sp>
        <p:sp>
          <p:nvSpPr>
            <p:cNvPr id="63503" name="Freeform 51"/>
            <p:cNvSpPr>
              <a:spLocks/>
            </p:cNvSpPr>
            <p:nvPr/>
          </p:nvSpPr>
          <p:spPr bwMode="auto">
            <a:xfrm>
              <a:off x="5130927" y="2654300"/>
              <a:ext cx="338137" cy="763588"/>
            </a:xfrm>
            <a:custGeom>
              <a:avLst/>
              <a:gdLst>
                <a:gd name="T0" fmla="*/ 0 w 213"/>
                <a:gd name="T1" fmla="*/ 508000 h 481"/>
                <a:gd name="T2" fmla="*/ 112712 w 213"/>
                <a:gd name="T3" fmla="*/ 381000 h 481"/>
                <a:gd name="T4" fmla="*/ 0 w 213"/>
                <a:gd name="T5" fmla="*/ 254000 h 481"/>
                <a:gd name="T6" fmla="*/ 0 w 213"/>
                <a:gd name="T7" fmla="*/ 0 h 481"/>
                <a:gd name="T8" fmla="*/ 336550 w 213"/>
                <a:gd name="T9" fmla="*/ 254000 h 481"/>
                <a:gd name="T10" fmla="*/ 336550 w 213"/>
                <a:gd name="T11" fmla="*/ 508000 h 481"/>
                <a:gd name="T12" fmla="*/ 0 w 213"/>
                <a:gd name="T13" fmla="*/ 762000 h 481"/>
                <a:gd name="T14" fmla="*/ 0 w 213"/>
                <a:gd name="T15" fmla="*/ 50800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Rectangle 52"/>
            <p:cNvSpPr>
              <a:spLocks noChangeArrowheads="1"/>
            </p:cNvSpPr>
            <p:nvPr/>
          </p:nvSpPr>
          <p:spPr bwMode="auto">
            <a:xfrm rot="5400000">
              <a:off x="4976940" y="2849562"/>
              <a:ext cx="6096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63505" name="Rectangle 53"/>
            <p:cNvSpPr>
              <a:spLocks noChangeArrowheads="1"/>
            </p:cNvSpPr>
            <p:nvPr/>
          </p:nvSpPr>
          <p:spPr bwMode="auto">
            <a:xfrm>
              <a:off x="3756152" y="2860675"/>
              <a:ext cx="3619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660902" y="2806700"/>
              <a:ext cx="539750" cy="458788"/>
              <a:chOff x="1935" y="1349"/>
              <a:chExt cx="340" cy="289"/>
            </a:xfrm>
          </p:grpSpPr>
          <p:sp>
            <p:nvSpPr>
              <p:cNvPr id="63524" name="Freeform 55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5" name="Freeform 56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507" name="Rectangle 57"/>
            <p:cNvSpPr>
              <a:spLocks noChangeArrowheads="1"/>
            </p:cNvSpPr>
            <p:nvPr/>
          </p:nvSpPr>
          <p:spPr bwMode="auto">
            <a:xfrm>
              <a:off x="4360989" y="2817813"/>
              <a:ext cx="5191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3508" name="Freeform 58"/>
            <p:cNvSpPr>
              <a:spLocks/>
            </p:cNvSpPr>
            <p:nvPr/>
          </p:nvSpPr>
          <p:spPr bwMode="auto">
            <a:xfrm>
              <a:off x="4391152" y="2806700"/>
              <a:ext cx="236537" cy="458788"/>
            </a:xfrm>
            <a:custGeom>
              <a:avLst/>
              <a:gdLst>
                <a:gd name="T0" fmla="*/ 234950 w 149"/>
                <a:gd name="T1" fmla="*/ 0 h 289"/>
                <a:gd name="T2" fmla="*/ 0 w 149"/>
                <a:gd name="T3" fmla="*/ 0 h 289"/>
                <a:gd name="T4" fmla="*/ 0 w 149"/>
                <a:gd name="T5" fmla="*/ 457200 h 289"/>
                <a:gd name="T6" fmla="*/ 234950 w 149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Freeform 59"/>
            <p:cNvSpPr>
              <a:spLocks/>
            </p:cNvSpPr>
            <p:nvPr/>
          </p:nvSpPr>
          <p:spPr bwMode="auto">
            <a:xfrm>
              <a:off x="4626102" y="2806700"/>
              <a:ext cx="234950" cy="458788"/>
            </a:xfrm>
            <a:custGeom>
              <a:avLst/>
              <a:gdLst>
                <a:gd name="T0" fmla="*/ 0 w 148"/>
                <a:gd name="T1" fmla="*/ 0 h 289"/>
                <a:gd name="T2" fmla="*/ 233363 w 148"/>
                <a:gd name="T3" fmla="*/ 0 h 289"/>
                <a:gd name="T4" fmla="*/ 233363 w 148"/>
                <a:gd name="T5" fmla="*/ 457200 h 289"/>
                <a:gd name="T6" fmla="*/ 0 w 148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60"/>
            <p:cNvSpPr>
              <a:spLocks noChangeShapeType="1"/>
            </p:cNvSpPr>
            <p:nvPr/>
          </p:nvSpPr>
          <p:spPr bwMode="auto">
            <a:xfrm>
              <a:off x="4208589" y="3035300"/>
              <a:ext cx="15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Freeform 61"/>
            <p:cNvSpPr>
              <a:spLocks/>
            </p:cNvSpPr>
            <p:nvPr/>
          </p:nvSpPr>
          <p:spPr bwMode="auto">
            <a:xfrm>
              <a:off x="4307014" y="2882900"/>
              <a:ext cx="76200" cy="153988"/>
            </a:xfrm>
            <a:custGeom>
              <a:avLst/>
              <a:gdLst>
                <a:gd name="T0" fmla="*/ 0 w 48"/>
                <a:gd name="T1" fmla="*/ 152400 h 97"/>
                <a:gd name="T2" fmla="*/ 0 w 48"/>
                <a:gd name="T3" fmla="*/ 0 h 97"/>
                <a:gd name="T4" fmla="*/ 74613 w 48"/>
                <a:gd name="T5" fmla="*/ 0 h 97"/>
                <a:gd name="T6" fmla="*/ 74613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62"/>
            <p:cNvSpPr>
              <a:spLocks noChangeShapeType="1"/>
            </p:cNvSpPr>
            <p:nvPr/>
          </p:nvSpPr>
          <p:spPr bwMode="auto">
            <a:xfrm>
              <a:off x="4868989" y="2882900"/>
              <a:ext cx="249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Rectangle 63"/>
            <p:cNvSpPr>
              <a:spLocks noChangeArrowheads="1"/>
            </p:cNvSpPr>
            <p:nvPr/>
          </p:nvSpPr>
          <p:spPr bwMode="auto">
            <a:xfrm>
              <a:off x="5708777" y="2876550"/>
              <a:ext cx="47942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63514" name="Rectangle 64"/>
            <p:cNvSpPr>
              <a:spLocks noChangeArrowheads="1"/>
            </p:cNvSpPr>
            <p:nvPr/>
          </p:nvSpPr>
          <p:spPr bwMode="auto">
            <a:xfrm>
              <a:off x="6439027" y="2809875"/>
              <a:ext cx="519112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3515" name="Freeform 65"/>
            <p:cNvSpPr>
              <a:spLocks/>
            </p:cNvSpPr>
            <p:nvPr/>
          </p:nvSpPr>
          <p:spPr bwMode="auto">
            <a:xfrm>
              <a:off x="6705727" y="2806700"/>
              <a:ext cx="227012" cy="458788"/>
            </a:xfrm>
            <a:custGeom>
              <a:avLst/>
              <a:gdLst>
                <a:gd name="T0" fmla="*/ 0 w 143"/>
                <a:gd name="T1" fmla="*/ 0 h 289"/>
                <a:gd name="T2" fmla="*/ 225425 w 143"/>
                <a:gd name="T3" fmla="*/ 0 h 289"/>
                <a:gd name="T4" fmla="*/ 225425 w 143"/>
                <a:gd name="T5" fmla="*/ 457200 h 289"/>
                <a:gd name="T6" fmla="*/ 0 w 143"/>
                <a:gd name="T7" fmla="*/ 457200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66"/>
            <p:cNvSpPr>
              <a:spLocks noChangeShapeType="1"/>
            </p:cNvSpPr>
            <p:nvPr/>
          </p:nvSpPr>
          <p:spPr bwMode="auto">
            <a:xfrm>
              <a:off x="6248527" y="3035300"/>
              <a:ext cx="2206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7" name="Line 67"/>
            <p:cNvSpPr>
              <a:spLocks noChangeShapeType="1"/>
            </p:cNvSpPr>
            <p:nvPr/>
          </p:nvSpPr>
          <p:spPr bwMode="auto">
            <a:xfrm>
              <a:off x="5480177" y="3035300"/>
              <a:ext cx="2460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8" name="Freeform 68"/>
            <p:cNvSpPr>
              <a:spLocks/>
            </p:cNvSpPr>
            <p:nvPr/>
          </p:nvSpPr>
          <p:spPr bwMode="auto">
            <a:xfrm>
              <a:off x="5672264" y="3035300"/>
              <a:ext cx="684213" cy="306388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304800 h 193"/>
                <a:gd name="T4" fmla="*/ 620713 w 431"/>
                <a:gd name="T5" fmla="*/ 304800 h 193"/>
                <a:gd name="T6" fmla="*/ 620713 w 431"/>
                <a:gd name="T7" fmla="*/ 101600 h 193"/>
                <a:gd name="T8" fmla="*/ 682625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69"/>
            <p:cNvSpPr>
              <a:spLocks noChangeShapeType="1"/>
            </p:cNvSpPr>
            <p:nvPr/>
          </p:nvSpPr>
          <p:spPr bwMode="auto">
            <a:xfrm>
              <a:off x="4868989" y="3187700"/>
              <a:ext cx="249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Freeform 70"/>
            <p:cNvSpPr>
              <a:spLocks/>
            </p:cNvSpPr>
            <p:nvPr/>
          </p:nvSpPr>
          <p:spPr bwMode="auto">
            <a:xfrm>
              <a:off x="5016627" y="3027363"/>
              <a:ext cx="534987" cy="441325"/>
            </a:xfrm>
            <a:custGeom>
              <a:avLst/>
              <a:gdLst>
                <a:gd name="T0" fmla="*/ 0 w 337"/>
                <a:gd name="T1" fmla="*/ 160338 h 278"/>
                <a:gd name="T2" fmla="*/ 0 w 337"/>
                <a:gd name="T3" fmla="*/ 439738 h 278"/>
                <a:gd name="T4" fmla="*/ 466725 w 337"/>
                <a:gd name="T5" fmla="*/ 439738 h 278"/>
                <a:gd name="T6" fmla="*/ 466725 w 337"/>
                <a:gd name="T7" fmla="*/ 142875 h 278"/>
                <a:gd name="T8" fmla="*/ 533400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5711952" y="2843213"/>
              <a:ext cx="515937" cy="458787"/>
              <a:chOff x="3671" y="1797"/>
              <a:chExt cx="325" cy="289"/>
            </a:xfrm>
          </p:grpSpPr>
          <p:sp>
            <p:nvSpPr>
              <p:cNvPr id="63522" name="Freeform 72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3" name="Freeform 73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5653456" y="3374136"/>
            <a:ext cx="714133" cy="687994"/>
            <a:chOff x="5653456" y="3006725"/>
            <a:chExt cx="714133" cy="687994"/>
          </a:xfrm>
        </p:grpSpPr>
        <p:sp>
          <p:nvSpPr>
            <p:cNvPr id="63494" name="Line 42"/>
            <p:cNvSpPr>
              <a:spLocks noChangeShapeType="1"/>
            </p:cNvSpPr>
            <p:nvPr/>
          </p:nvSpPr>
          <p:spPr bwMode="auto">
            <a:xfrm flipH="1">
              <a:off x="5653456" y="3076575"/>
              <a:ext cx="647331" cy="61814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5" name="Oval 43"/>
            <p:cNvSpPr>
              <a:spLocks noChangeArrowheads="1"/>
            </p:cNvSpPr>
            <p:nvPr/>
          </p:nvSpPr>
          <p:spPr bwMode="auto">
            <a:xfrm>
              <a:off x="6273927" y="3006725"/>
              <a:ext cx="93662" cy="93663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22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Hazard: Loads (2/4)</a:t>
            </a:r>
          </a:p>
        </p:txBody>
      </p:sp>
      <p:sp>
        <p:nvSpPr>
          <p:cNvPr id="65539" name="Content Placeholder 13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3444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i="1" dirty="0" smtClean="0">
                <a:ea typeface="ＭＳ Ｐゴシック" pitchFamily="34" charset="-128"/>
              </a:rPr>
              <a:t>Hardware</a:t>
            </a:r>
            <a:r>
              <a:rPr lang="en-US" sz="2800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stalls pipeline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Called “hardware interlock”</a:t>
            </a:r>
            <a:endParaRPr lang="en-US" sz="1600" dirty="0" smtClean="0">
              <a:latin typeface="Times" charset="0"/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5544" name="Line 101"/>
          <p:cNvSpPr>
            <a:spLocks noChangeShapeType="1"/>
          </p:cNvSpPr>
          <p:nvPr/>
        </p:nvSpPr>
        <p:spPr bwMode="auto">
          <a:xfrm>
            <a:off x="5954713" y="3100388"/>
            <a:ext cx="168275" cy="71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522287" y="2532063"/>
            <a:ext cx="8316913" cy="3868420"/>
            <a:chOff x="522287" y="2532063"/>
            <a:chExt cx="8316913" cy="3868420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211513" y="2560320"/>
              <a:ext cx="4800600" cy="3840163"/>
              <a:chOff x="1934" y="1056"/>
              <a:chExt cx="3024" cy="2419"/>
            </a:xfrm>
          </p:grpSpPr>
          <p:sp>
            <p:nvSpPr>
              <p:cNvPr id="65547" name="Line 5"/>
              <p:cNvSpPr>
                <a:spLocks noChangeShapeType="1"/>
              </p:cNvSpPr>
              <p:nvPr/>
            </p:nvSpPr>
            <p:spPr bwMode="auto">
              <a:xfrm>
                <a:off x="1934" y="1056"/>
                <a:ext cx="0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8" name="Line 6"/>
              <p:cNvSpPr>
                <a:spLocks noChangeShapeType="1"/>
              </p:cNvSpPr>
              <p:nvPr/>
            </p:nvSpPr>
            <p:spPr bwMode="auto">
              <a:xfrm>
                <a:off x="2366" y="1056"/>
                <a:ext cx="0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9" name="Line 7"/>
              <p:cNvSpPr>
                <a:spLocks noChangeShapeType="1"/>
              </p:cNvSpPr>
              <p:nvPr/>
            </p:nvSpPr>
            <p:spPr bwMode="auto">
              <a:xfrm>
                <a:off x="2798" y="1056"/>
                <a:ext cx="0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0" name="Line 8"/>
              <p:cNvSpPr>
                <a:spLocks noChangeShapeType="1"/>
              </p:cNvSpPr>
              <p:nvPr/>
            </p:nvSpPr>
            <p:spPr bwMode="auto">
              <a:xfrm>
                <a:off x="3230" y="1056"/>
                <a:ext cx="0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1" name="Line 9"/>
              <p:cNvSpPr>
                <a:spLocks noChangeShapeType="1"/>
              </p:cNvSpPr>
              <p:nvPr/>
            </p:nvSpPr>
            <p:spPr bwMode="auto">
              <a:xfrm>
                <a:off x="3662" y="1056"/>
                <a:ext cx="0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2" name="Line 10"/>
              <p:cNvSpPr>
                <a:spLocks noChangeShapeType="1"/>
              </p:cNvSpPr>
              <p:nvPr/>
            </p:nvSpPr>
            <p:spPr bwMode="auto">
              <a:xfrm>
                <a:off x="4094" y="1056"/>
                <a:ext cx="0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3" name="Line 11"/>
              <p:cNvSpPr>
                <a:spLocks noChangeShapeType="1"/>
              </p:cNvSpPr>
              <p:nvPr/>
            </p:nvSpPr>
            <p:spPr bwMode="auto">
              <a:xfrm flipH="1">
                <a:off x="4510" y="1056"/>
                <a:ext cx="16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4" name="Line 12"/>
              <p:cNvSpPr>
                <a:spLocks noChangeShapeType="1"/>
              </p:cNvSpPr>
              <p:nvPr/>
            </p:nvSpPr>
            <p:spPr bwMode="auto">
              <a:xfrm flipH="1">
                <a:off x="4942" y="1056"/>
                <a:ext cx="16" cy="24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31812" y="3578227"/>
              <a:ext cx="7458075" cy="823913"/>
              <a:chOff x="246" y="1897"/>
              <a:chExt cx="4698" cy="519"/>
            </a:xfrm>
            <a:noFill/>
          </p:grpSpPr>
          <p:sp>
            <p:nvSpPr>
              <p:cNvPr id="2790414" name="Rectangle 14"/>
              <p:cNvSpPr>
                <a:spLocks noChangeArrowheads="1"/>
              </p:cNvSpPr>
              <p:nvPr/>
            </p:nvSpPr>
            <p:spPr bwMode="auto">
              <a:xfrm>
                <a:off x="246" y="1961"/>
                <a:ext cx="1686" cy="32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sub $t3,</a:t>
                </a:r>
                <a:r>
                  <a:rPr lang="en-US" sz="2800" b="1" dirty="0">
                    <a:latin typeface="Arial" pitchFamily="-65" charset="0"/>
                    <a:ea typeface="+mn-ea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,$t2</a:t>
                </a:r>
              </a:p>
              <a:p>
                <a:pPr>
                  <a:defRPr/>
                </a:pPr>
                <a:endPara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endParaRPr>
              </a:p>
            </p:txBody>
          </p:sp>
          <p:sp>
            <p:nvSpPr>
              <p:cNvPr id="2790415" name="Freeform 15" descr="25%"/>
              <p:cNvSpPr>
                <a:spLocks/>
              </p:cNvSpPr>
              <p:nvPr/>
            </p:nvSpPr>
            <p:spPr bwMode="auto">
              <a:xfrm>
                <a:off x="2995" y="1999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3782" y="1897"/>
                <a:ext cx="225" cy="481"/>
                <a:chOff x="3276" y="1701"/>
                <a:chExt cx="225" cy="481"/>
              </a:xfrm>
              <a:grpFill/>
            </p:grpSpPr>
            <p:sp>
              <p:nvSpPr>
                <p:cNvPr id="2790417" name="Freeform 17"/>
                <p:cNvSpPr>
                  <a:spLocks/>
                </p:cNvSpPr>
                <p:nvPr/>
              </p:nvSpPr>
              <p:spPr bwMode="auto">
                <a:xfrm>
                  <a:off x="3288" y="1701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18" name="Rectangle 18"/>
                <p:cNvSpPr>
                  <a:spLocks noChangeArrowheads="1"/>
                </p:cNvSpPr>
                <p:nvPr/>
              </p:nvSpPr>
              <p:spPr bwMode="auto">
                <a:xfrm rot="5400000">
                  <a:off x="3189" y="1823"/>
                  <a:ext cx="384" cy="21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  <a:ea typeface="+mn-ea"/>
                    </a:rPr>
                    <a:t>ALU</a:t>
                  </a:r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387" y="1999"/>
                <a:ext cx="340" cy="289"/>
                <a:chOff x="2362" y="1797"/>
                <a:chExt cx="340" cy="289"/>
              </a:xfrm>
              <a:grpFill/>
            </p:grpSpPr>
            <p:sp>
              <p:nvSpPr>
                <p:cNvPr id="2790420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8" y="1799"/>
                  <a:ext cx="228" cy="21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  <a:ea typeface="+mn-ea"/>
                    </a:rPr>
                    <a:t>I$</a:t>
                  </a:r>
                </a:p>
              </p:txBody>
            </p:sp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2362" y="1797"/>
                  <a:ext cx="340" cy="289"/>
                  <a:chOff x="2362" y="1797"/>
                  <a:chExt cx="340" cy="289"/>
                </a:xfrm>
                <a:grpFill/>
              </p:grpSpPr>
              <p:sp>
                <p:nvSpPr>
                  <p:cNvPr id="2790422" name="Freeform 22"/>
                  <p:cNvSpPr>
                    <a:spLocks/>
                  </p:cNvSpPr>
                  <p:nvPr/>
                </p:nvSpPr>
                <p:spPr bwMode="auto">
                  <a:xfrm>
                    <a:off x="2362" y="1797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grp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2790423" name="Freeform 23"/>
                  <p:cNvSpPr>
                    <a:spLocks/>
                  </p:cNvSpPr>
                  <p:nvPr/>
                </p:nvSpPr>
                <p:spPr bwMode="auto">
                  <a:xfrm>
                    <a:off x="2531" y="1797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grp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</p:grpSp>
          </p:grpSp>
          <p:sp>
            <p:nvSpPr>
              <p:cNvPr id="2790424" name="Rectangle 24"/>
              <p:cNvSpPr>
                <a:spLocks noChangeArrowheads="1"/>
              </p:cNvSpPr>
              <p:nvPr/>
            </p:nvSpPr>
            <p:spPr bwMode="auto">
              <a:xfrm>
                <a:off x="2828" y="2006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sp>
            <p:nvSpPr>
              <p:cNvPr id="2790425" name="Freeform 25"/>
              <p:cNvSpPr>
                <a:spLocks/>
              </p:cNvSpPr>
              <p:nvPr/>
            </p:nvSpPr>
            <p:spPr bwMode="auto">
              <a:xfrm>
                <a:off x="2847" y="1999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26" name="Line 26"/>
              <p:cNvSpPr>
                <a:spLocks noChangeShapeType="1"/>
              </p:cNvSpPr>
              <p:nvPr/>
            </p:nvSpPr>
            <p:spPr bwMode="auto">
              <a:xfrm>
                <a:off x="2732" y="2143"/>
                <a:ext cx="96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27" name="Freeform 27"/>
              <p:cNvSpPr>
                <a:spLocks/>
              </p:cNvSpPr>
              <p:nvPr/>
            </p:nvSpPr>
            <p:spPr bwMode="auto">
              <a:xfrm>
                <a:off x="2794" y="2047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28" name="Line 28"/>
              <p:cNvSpPr>
                <a:spLocks noChangeShapeType="1"/>
              </p:cNvSpPr>
              <p:nvPr/>
            </p:nvSpPr>
            <p:spPr bwMode="auto">
              <a:xfrm>
                <a:off x="3628" y="2047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29" name="Rectangle 29"/>
              <p:cNvSpPr>
                <a:spLocks noChangeArrowheads="1"/>
              </p:cNvSpPr>
              <p:nvPr/>
            </p:nvSpPr>
            <p:spPr bwMode="auto">
              <a:xfrm>
                <a:off x="4125" y="2001"/>
                <a:ext cx="302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 D$</a:t>
                </a:r>
              </a:p>
            </p:txBody>
          </p: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4176" y="1999"/>
                <a:ext cx="325" cy="289"/>
                <a:chOff x="3671" y="1797"/>
                <a:chExt cx="325" cy="289"/>
              </a:xfrm>
              <a:grpFill/>
            </p:grpSpPr>
            <p:sp>
              <p:nvSpPr>
                <p:cNvPr id="2790431" name="Freeform 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32" name="Freeform 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  <p:sp>
            <p:nvSpPr>
              <p:cNvPr id="2790433" name="Rectangle 33"/>
              <p:cNvSpPr>
                <a:spLocks noChangeArrowheads="1"/>
              </p:cNvSpPr>
              <p:nvPr/>
            </p:nvSpPr>
            <p:spPr bwMode="auto">
              <a:xfrm>
                <a:off x="4617" y="2001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grpSp>
            <p:nvGrpSpPr>
              <p:cNvPr id="8" name="Group 34"/>
              <p:cNvGrpSpPr>
                <a:grpSpLocks/>
              </p:cNvGrpSpPr>
              <p:nvPr/>
            </p:nvGrpSpPr>
            <p:grpSpPr bwMode="auto">
              <a:xfrm>
                <a:off x="4644" y="1999"/>
                <a:ext cx="284" cy="289"/>
                <a:chOff x="4139" y="1797"/>
                <a:chExt cx="284" cy="289"/>
              </a:xfrm>
              <a:grpFill/>
            </p:grpSpPr>
            <p:sp>
              <p:nvSpPr>
                <p:cNvPr id="2790435" name="Freeform 35"/>
                <p:cNvSpPr>
                  <a:spLocks/>
                </p:cNvSpPr>
                <p:nvPr/>
              </p:nvSpPr>
              <p:spPr bwMode="auto">
                <a:xfrm>
                  <a:off x="4139" y="1797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36" name="Freeform 36"/>
                <p:cNvSpPr>
                  <a:spLocks/>
                </p:cNvSpPr>
                <p:nvPr/>
              </p:nvSpPr>
              <p:spPr bwMode="auto">
                <a:xfrm>
                  <a:off x="4280" y="1797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  <p:sp>
            <p:nvSpPr>
              <p:cNvPr id="2790437" name="Line 37"/>
              <p:cNvSpPr>
                <a:spLocks noChangeShapeType="1"/>
              </p:cNvSpPr>
              <p:nvPr/>
            </p:nvSpPr>
            <p:spPr bwMode="auto">
              <a:xfrm>
                <a:off x="4497" y="2143"/>
                <a:ext cx="1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38" name="Line 38"/>
              <p:cNvSpPr>
                <a:spLocks noChangeShapeType="1"/>
              </p:cNvSpPr>
              <p:nvPr/>
            </p:nvSpPr>
            <p:spPr bwMode="auto">
              <a:xfrm>
                <a:off x="4013" y="2143"/>
                <a:ext cx="155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39" name="Freeform 39"/>
              <p:cNvSpPr>
                <a:spLocks/>
              </p:cNvSpPr>
              <p:nvPr/>
            </p:nvSpPr>
            <p:spPr bwMode="auto">
              <a:xfrm>
                <a:off x="4134" y="2143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40" name="Line 40"/>
              <p:cNvSpPr>
                <a:spLocks noChangeShapeType="1"/>
              </p:cNvSpPr>
              <p:nvPr/>
            </p:nvSpPr>
            <p:spPr bwMode="auto">
              <a:xfrm>
                <a:off x="3628" y="2239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41" name="Freeform 41"/>
              <p:cNvSpPr>
                <a:spLocks/>
              </p:cNvSpPr>
              <p:nvPr/>
            </p:nvSpPr>
            <p:spPr bwMode="auto">
              <a:xfrm>
                <a:off x="3721" y="2138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9" name="Group 42"/>
              <p:cNvGrpSpPr>
                <a:grpSpLocks/>
              </p:cNvGrpSpPr>
              <p:nvPr/>
            </p:nvGrpSpPr>
            <p:grpSpPr bwMode="auto">
              <a:xfrm>
                <a:off x="3155" y="1899"/>
                <a:ext cx="497" cy="417"/>
                <a:chOff x="2115" y="2560"/>
                <a:chExt cx="497" cy="417"/>
              </a:xfrm>
              <a:grpFill/>
            </p:grpSpPr>
            <p:sp>
              <p:nvSpPr>
                <p:cNvPr id="2790443" name="AutoShape 43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3200">
                    <a:solidFill>
                      <a:schemeClr val="tx1"/>
                    </a:solidFill>
                    <a:latin typeface="Arial" pitchFamily="-65" charset="0"/>
                    <a:ea typeface="+mn-ea"/>
                  </a:endParaRPr>
                </a:p>
              </p:txBody>
            </p:sp>
            <p:sp>
              <p:nvSpPr>
                <p:cNvPr id="27904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800" b="1">
                      <a:solidFill>
                        <a:schemeClr val="tx1"/>
                      </a:solidFill>
                      <a:latin typeface="Arial" pitchFamily="-65" charset="0"/>
                      <a:ea typeface="+mn-ea"/>
                    </a:rPr>
                    <a:t>bubble</a:t>
                  </a:r>
                </a:p>
              </p:txBody>
            </p:sp>
          </p:grpSp>
        </p:grp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522287" y="4440237"/>
              <a:ext cx="8104188" cy="814388"/>
              <a:chOff x="240" y="2440"/>
              <a:chExt cx="5105" cy="513"/>
            </a:xfrm>
            <a:noFill/>
          </p:grpSpPr>
          <p:sp>
            <p:nvSpPr>
              <p:cNvPr id="2790446" name="Rectangle 46"/>
              <p:cNvSpPr>
                <a:spLocks noChangeArrowheads="1"/>
              </p:cNvSpPr>
              <p:nvPr/>
            </p:nvSpPr>
            <p:spPr bwMode="auto">
              <a:xfrm>
                <a:off x="240" y="2549"/>
                <a:ext cx="1686" cy="32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and $t5,</a:t>
                </a:r>
                <a:r>
                  <a:rPr lang="en-US" sz="2800" b="1" dirty="0">
                    <a:latin typeface="Arial" pitchFamily="-65" charset="0"/>
                    <a:ea typeface="+mn-ea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,$t4</a:t>
                </a:r>
              </a:p>
            </p:txBody>
          </p:sp>
          <p:sp>
            <p:nvSpPr>
              <p:cNvPr id="2790447" name="Freeform 47" descr="25%"/>
              <p:cNvSpPr>
                <a:spLocks/>
              </p:cNvSpPr>
              <p:nvPr/>
            </p:nvSpPr>
            <p:spPr bwMode="auto">
              <a:xfrm>
                <a:off x="3876" y="253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48" name="Freeform 48"/>
              <p:cNvSpPr>
                <a:spLocks/>
              </p:cNvSpPr>
              <p:nvPr/>
            </p:nvSpPr>
            <p:spPr bwMode="auto">
              <a:xfrm>
                <a:off x="4535" y="268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4182" y="2440"/>
                <a:ext cx="225" cy="481"/>
                <a:chOff x="3703" y="2149"/>
                <a:chExt cx="225" cy="481"/>
              </a:xfrm>
              <a:grpFill/>
            </p:grpSpPr>
            <p:sp>
              <p:nvSpPr>
                <p:cNvPr id="2790450" name="Freeform 50"/>
                <p:cNvSpPr>
                  <a:spLocks/>
                </p:cNvSpPr>
                <p:nvPr/>
              </p:nvSpPr>
              <p:spPr bwMode="auto">
                <a:xfrm>
                  <a:off x="3715" y="2149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51" name="Rectangle 51"/>
                <p:cNvSpPr>
                  <a:spLocks noChangeArrowheads="1"/>
                </p:cNvSpPr>
                <p:nvPr/>
              </p:nvSpPr>
              <p:spPr bwMode="auto">
                <a:xfrm rot="5400000">
                  <a:off x="3616" y="2271"/>
                  <a:ext cx="384" cy="21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spAutoFit/>
                </a:bodyPr>
                <a:lstStyle/>
                <a:p>
                  <a:pPr>
                    <a:defRPr/>
                  </a:pPr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  <a:ea typeface="+mn-ea"/>
                    </a:rPr>
                    <a:t>ALU</a:t>
                  </a:r>
                </a:p>
              </p:txBody>
            </p:sp>
          </p:grp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2863" y="2536"/>
                <a:ext cx="340" cy="289"/>
                <a:chOff x="2789" y="2245"/>
                <a:chExt cx="340" cy="289"/>
              </a:xfrm>
              <a:grpFill/>
            </p:grpSpPr>
            <p:sp>
              <p:nvSpPr>
                <p:cNvPr id="2790453" name="Rectangle 53"/>
                <p:cNvSpPr>
                  <a:spLocks noChangeArrowheads="1"/>
                </p:cNvSpPr>
                <p:nvPr/>
              </p:nvSpPr>
              <p:spPr bwMode="auto">
                <a:xfrm>
                  <a:off x="2795" y="2247"/>
                  <a:ext cx="228" cy="21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  <a:ea typeface="+mn-ea"/>
                    </a:rPr>
                    <a:t>I$</a:t>
                  </a:r>
                </a:p>
              </p:txBody>
            </p:sp>
            <p:grpSp>
              <p:nvGrpSpPr>
                <p:cNvPr id="13" name="Group 54"/>
                <p:cNvGrpSpPr>
                  <a:grpSpLocks/>
                </p:cNvGrpSpPr>
                <p:nvPr/>
              </p:nvGrpSpPr>
              <p:grpSpPr bwMode="auto">
                <a:xfrm>
                  <a:off x="2789" y="2245"/>
                  <a:ext cx="340" cy="289"/>
                  <a:chOff x="2789" y="2245"/>
                  <a:chExt cx="340" cy="289"/>
                </a:xfrm>
                <a:grpFill/>
              </p:grpSpPr>
              <p:sp>
                <p:nvSpPr>
                  <p:cNvPr id="2790455" name="Freeform 55"/>
                  <p:cNvSpPr>
                    <a:spLocks/>
                  </p:cNvSpPr>
                  <p:nvPr/>
                </p:nvSpPr>
                <p:spPr bwMode="auto">
                  <a:xfrm>
                    <a:off x="2789" y="2245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grp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  <p:sp>
                <p:nvSpPr>
                  <p:cNvPr id="2790456" name="Freeform 56"/>
                  <p:cNvSpPr>
                    <a:spLocks/>
                  </p:cNvSpPr>
                  <p:nvPr/>
                </p:nvSpPr>
                <p:spPr bwMode="auto">
                  <a:xfrm>
                    <a:off x="2958" y="2245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grp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ea typeface="+mn-ea"/>
                    </a:endParaRPr>
                  </a:p>
                </p:txBody>
              </p:sp>
            </p:grpSp>
          </p:grpSp>
          <p:sp>
            <p:nvSpPr>
              <p:cNvPr id="2790457" name="Rectangle 57"/>
              <p:cNvSpPr>
                <a:spLocks noChangeArrowheads="1"/>
              </p:cNvSpPr>
              <p:nvPr/>
            </p:nvSpPr>
            <p:spPr bwMode="auto">
              <a:xfrm>
                <a:off x="3709" y="2543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sp>
            <p:nvSpPr>
              <p:cNvPr id="2790458" name="Freeform 58"/>
              <p:cNvSpPr>
                <a:spLocks/>
              </p:cNvSpPr>
              <p:nvPr/>
            </p:nvSpPr>
            <p:spPr bwMode="auto">
              <a:xfrm>
                <a:off x="3728" y="253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59" name="Line 59"/>
              <p:cNvSpPr>
                <a:spLocks noChangeShapeType="1"/>
              </p:cNvSpPr>
              <p:nvPr/>
            </p:nvSpPr>
            <p:spPr bwMode="auto">
              <a:xfrm>
                <a:off x="3613" y="2680"/>
                <a:ext cx="96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60" name="Freeform 60"/>
              <p:cNvSpPr>
                <a:spLocks/>
              </p:cNvSpPr>
              <p:nvPr/>
            </p:nvSpPr>
            <p:spPr bwMode="auto">
              <a:xfrm>
                <a:off x="3675" y="258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61" name="Line 61"/>
              <p:cNvSpPr>
                <a:spLocks noChangeShapeType="1"/>
              </p:cNvSpPr>
              <p:nvPr/>
            </p:nvSpPr>
            <p:spPr bwMode="auto">
              <a:xfrm>
                <a:off x="4029" y="2584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62" name="Rectangle 62"/>
              <p:cNvSpPr>
                <a:spLocks noChangeArrowheads="1"/>
              </p:cNvSpPr>
              <p:nvPr/>
            </p:nvSpPr>
            <p:spPr bwMode="auto">
              <a:xfrm>
                <a:off x="4526" y="2538"/>
                <a:ext cx="302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 D$</a:t>
                </a:r>
              </a:p>
            </p:txBody>
          </p:sp>
          <p:grpSp>
            <p:nvGrpSpPr>
              <p:cNvPr id="14" name="Group 63"/>
              <p:cNvGrpSpPr>
                <a:grpSpLocks/>
              </p:cNvGrpSpPr>
              <p:nvPr/>
            </p:nvGrpSpPr>
            <p:grpSpPr bwMode="auto">
              <a:xfrm>
                <a:off x="4577" y="2536"/>
                <a:ext cx="325" cy="289"/>
                <a:chOff x="4098" y="2245"/>
                <a:chExt cx="325" cy="289"/>
              </a:xfrm>
              <a:grpFill/>
            </p:grpSpPr>
            <p:sp>
              <p:nvSpPr>
                <p:cNvPr id="2790464" name="Freeform 64"/>
                <p:cNvSpPr>
                  <a:spLocks/>
                </p:cNvSpPr>
                <p:nvPr/>
              </p:nvSpPr>
              <p:spPr bwMode="auto">
                <a:xfrm>
                  <a:off x="4098" y="2245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65" name="Freeform 65"/>
                <p:cNvSpPr>
                  <a:spLocks/>
                </p:cNvSpPr>
                <p:nvPr/>
              </p:nvSpPr>
              <p:spPr bwMode="auto">
                <a:xfrm>
                  <a:off x="4259" y="2245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  <p:sp>
            <p:nvSpPr>
              <p:cNvPr id="2790466" name="Rectangle 66"/>
              <p:cNvSpPr>
                <a:spLocks noChangeArrowheads="1"/>
              </p:cNvSpPr>
              <p:nvPr/>
            </p:nvSpPr>
            <p:spPr bwMode="auto">
              <a:xfrm>
                <a:off x="5018" y="2538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 dirty="0" err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  <a:endParaRPr lang="en-US" sz="1600" b="1" dirty="0">
                  <a:solidFill>
                    <a:schemeClr val="tx1"/>
                  </a:solidFill>
                  <a:latin typeface="Times" pitchFamily="-65" charset="0"/>
                  <a:ea typeface="+mn-ea"/>
                </a:endParaRPr>
              </a:p>
            </p:txBody>
          </p:sp>
          <p:grpSp>
            <p:nvGrpSpPr>
              <p:cNvPr id="15" name="Group 67"/>
              <p:cNvGrpSpPr>
                <a:grpSpLocks/>
              </p:cNvGrpSpPr>
              <p:nvPr/>
            </p:nvGrpSpPr>
            <p:grpSpPr bwMode="auto">
              <a:xfrm>
                <a:off x="5045" y="2536"/>
                <a:ext cx="284" cy="289"/>
                <a:chOff x="4566" y="2245"/>
                <a:chExt cx="284" cy="289"/>
              </a:xfrm>
              <a:grpFill/>
            </p:grpSpPr>
            <p:sp>
              <p:nvSpPr>
                <p:cNvPr id="2790468" name="Freeform 68"/>
                <p:cNvSpPr>
                  <a:spLocks/>
                </p:cNvSpPr>
                <p:nvPr/>
              </p:nvSpPr>
              <p:spPr bwMode="auto">
                <a:xfrm>
                  <a:off x="4566" y="2245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69" name="Freeform 69"/>
                <p:cNvSpPr>
                  <a:spLocks/>
                </p:cNvSpPr>
                <p:nvPr/>
              </p:nvSpPr>
              <p:spPr bwMode="auto">
                <a:xfrm>
                  <a:off x="4707" y="2245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  <p:sp>
            <p:nvSpPr>
              <p:cNvPr id="2790470" name="Line 70"/>
              <p:cNvSpPr>
                <a:spLocks noChangeShapeType="1"/>
              </p:cNvSpPr>
              <p:nvPr/>
            </p:nvSpPr>
            <p:spPr bwMode="auto">
              <a:xfrm>
                <a:off x="4898" y="2680"/>
                <a:ext cx="1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71" name="Line 71"/>
              <p:cNvSpPr>
                <a:spLocks noChangeShapeType="1"/>
              </p:cNvSpPr>
              <p:nvPr/>
            </p:nvSpPr>
            <p:spPr bwMode="auto">
              <a:xfrm>
                <a:off x="4414" y="2680"/>
                <a:ext cx="155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72" name="Line 72"/>
              <p:cNvSpPr>
                <a:spLocks noChangeShapeType="1"/>
              </p:cNvSpPr>
              <p:nvPr/>
            </p:nvSpPr>
            <p:spPr bwMode="auto">
              <a:xfrm>
                <a:off x="4029" y="2776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73" name="Freeform 73"/>
              <p:cNvSpPr>
                <a:spLocks/>
              </p:cNvSpPr>
              <p:nvPr/>
            </p:nvSpPr>
            <p:spPr bwMode="auto">
              <a:xfrm>
                <a:off x="4122" y="267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16" name="Group 74"/>
              <p:cNvGrpSpPr>
                <a:grpSpLocks/>
              </p:cNvGrpSpPr>
              <p:nvPr/>
            </p:nvGrpSpPr>
            <p:grpSpPr bwMode="auto">
              <a:xfrm>
                <a:off x="3202" y="2476"/>
                <a:ext cx="497" cy="417"/>
                <a:chOff x="2115" y="2560"/>
                <a:chExt cx="497" cy="417"/>
              </a:xfrm>
              <a:grpFill/>
            </p:grpSpPr>
            <p:sp>
              <p:nvSpPr>
                <p:cNvPr id="2790475" name="AutoShape 75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3200">
                    <a:solidFill>
                      <a:schemeClr val="tx1"/>
                    </a:solidFill>
                    <a:latin typeface="Arial" pitchFamily="-65" charset="0"/>
                    <a:ea typeface="+mn-ea"/>
                  </a:endParaRPr>
                </a:p>
              </p:txBody>
            </p:sp>
            <p:sp>
              <p:nvSpPr>
                <p:cNvPr id="279047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800" b="1">
                      <a:solidFill>
                        <a:schemeClr val="tx1"/>
                      </a:solidFill>
                      <a:latin typeface="Arial" pitchFamily="-65" charset="0"/>
                      <a:ea typeface="+mn-ea"/>
                    </a:rPr>
                    <a:t>bubble</a:t>
                  </a:r>
                </a:p>
              </p:txBody>
            </p:sp>
          </p:grpSp>
        </p:grpSp>
        <p:grpSp>
          <p:nvGrpSpPr>
            <p:cNvPr id="17" name="Group 77"/>
            <p:cNvGrpSpPr>
              <a:grpSpLocks/>
            </p:cNvGrpSpPr>
            <p:nvPr/>
          </p:nvGrpSpPr>
          <p:grpSpPr bwMode="auto">
            <a:xfrm>
              <a:off x="522287" y="5432425"/>
              <a:ext cx="8316913" cy="814387"/>
              <a:chOff x="240" y="3065"/>
              <a:chExt cx="5239" cy="513"/>
            </a:xfrm>
            <a:noFill/>
          </p:grpSpPr>
          <p:sp>
            <p:nvSpPr>
              <p:cNvPr id="2790478" name="Rectangle 78"/>
              <p:cNvSpPr>
                <a:spLocks noChangeArrowheads="1"/>
              </p:cNvSpPr>
              <p:nvPr/>
            </p:nvSpPr>
            <p:spPr bwMode="auto">
              <a:xfrm>
                <a:off x="240" y="3125"/>
                <a:ext cx="1636" cy="32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or   $t7,</a:t>
                </a:r>
                <a:r>
                  <a:rPr lang="en-US" sz="2800" b="1" dirty="0">
                    <a:latin typeface="Arial" pitchFamily="-65" charset="0"/>
                    <a:ea typeface="+mn-ea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,$t6</a:t>
                </a:r>
              </a:p>
            </p:txBody>
          </p:sp>
          <p:sp>
            <p:nvSpPr>
              <p:cNvPr id="2790479" name="Freeform 79" descr="25%"/>
              <p:cNvSpPr>
                <a:spLocks/>
              </p:cNvSpPr>
              <p:nvPr/>
            </p:nvSpPr>
            <p:spPr bwMode="auto">
              <a:xfrm>
                <a:off x="4318" y="3161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80" name="Freeform 80"/>
              <p:cNvSpPr>
                <a:spLocks/>
              </p:cNvSpPr>
              <p:nvPr/>
            </p:nvSpPr>
            <p:spPr bwMode="auto">
              <a:xfrm>
                <a:off x="4636" y="3065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81" name="Freeform 81"/>
              <p:cNvSpPr>
                <a:spLocks/>
              </p:cNvSpPr>
              <p:nvPr/>
            </p:nvSpPr>
            <p:spPr bwMode="auto">
              <a:xfrm>
                <a:off x="4977" y="330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82" name="Freeform 82"/>
              <p:cNvSpPr>
                <a:spLocks/>
              </p:cNvSpPr>
              <p:nvPr/>
            </p:nvSpPr>
            <p:spPr bwMode="auto">
              <a:xfrm>
                <a:off x="3710" y="3161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83" name="Freeform 83"/>
              <p:cNvSpPr>
                <a:spLocks/>
              </p:cNvSpPr>
              <p:nvPr/>
            </p:nvSpPr>
            <p:spPr bwMode="auto">
              <a:xfrm>
                <a:off x="3868" y="3155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84" name="Rectangle 84"/>
              <p:cNvSpPr>
                <a:spLocks noChangeArrowheads="1"/>
              </p:cNvSpPr>
              <p:nvPr/>
            </p:nvSpPr>
            <p:spPr bwMode="auto">
              <a:xfrm>
                <a:off x="3691" y="3163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I$</a:t>
                </a:r>
              </a:p>
            </p:txBody>
          </p:sp>
          <p:sp>
            <p:nvSpPr>
              <p:cNvPr id="2790485" name="Rectangle 85"/>
              <p:cNvSpPr>
                <a:spLocks noChangeArrowheads="1"/>
              </p:cNvSpPr>
              <p:nvPr/>
            </p:nvSpPr>
            <p:spPr bwMode="auto">
              <a:xfrm rot="5400000">
                <a:off x="4537" y="3187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ALU</a:t>
                </a:r>
              </a:p>
            </p:txBody>
          </p:sp>
          <p:sp>
            <p:nvSpPr>
              <p:cNvPr id="2790486" name="Rectangle 86"/>
              <p:cNvSpPr>
                <a:spLocks noChangeArrowheads="1"/>
              </p:cNvSpPr>
              <p:nvPr/>
            </p:nvSpPr>
            <p:spPr bwMode="auto">
              <a:xfrm>
                <a:off x="4151" y="3168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sp>
            <p:nvSpPr>
              <p:cNvPr id="2790487" name="Freeform 87"/>
              <p:cNvSpPr>
                <a:spLocks/>
              </p:cNvSpPr>
              <p:nvPr/>
            </p:nvSpPr>
            <p:spPr bwMode="auto">
              <a:xfrm>
                <a:off x="4170" y="3161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88" name="Line 88"/>
              <p:cNvSpPr>
                <a:spLocks noChangeShapeType="1"/>
              </p:cNvSpPr>
              <p:nvPr/>
            </p:nvSpPr>
            <p:spPr bwMode="auto">
              <a:xfrm>
                <a:off x="4055" y="3305"/>
                <a:ext cx="96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89" name="Freeform 89"/>
              <p:cNvSpPr>
                <a:spLocks/>
              </p:cNvSpPr>
              <p:nvPr/>
            </p:nvSpPr>
            <p:spPr bwMode="auto">
              <a:xfrm>
                <a:off x="4117" y="320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90" name="Line 90"/>
              <p:cNvSpPr>
                <a:spLocks noChangeShapeType="1"/>
              </p:cNvSpPr>
              <p:nvPr/>
            </p:nvSpPr>
            <p:spPr bwMode="auto">
              <a:xfrm>
                <a:off x="4471" y="3209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91" name="Rectangle 91"/>
              <p:cNvSpPr>
                <a:spLocks noChangeArrowheads="1"/>
              </p:cNvSpPr>
              <p:nvPr/>
            </p:nvSpPr>
            <p:spPr bwMode="auto">
              <a:xfrm>
                <a:off x="4968" y="3163"/>
                <a:ext cx="302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 D$</a:t>
                </a:r>
              </a:p>
            </p:txBody>
          </p:sp>
          <p:sp>
            <p:nvSpPr>
              <p:cNvPr id="2790492" name="Freeform 92"/>
              <p:cNvSpPr>
                <a:spLocks/>
              </p:cNvSpPr>
              <p:nvPr/>
            </p:nvSpPr>
            <p:spPr bwMode="auto">
              <a:xfrm>
                <a:off x="5019" y="3161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93" name="Freeform 93"/>
              <p:cNvSpPr>
                <a:spLocks/>
              </p:cNvSpPr>
              <p:nvPr/>
            </p:nvSpPr>
            <p:spPr bwMode="auto">
              <a:xfrm>
                <a:off x="5180" y="3161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94" name="Line 94"/>
              <p:cNvSpPr>
                <a:spLocks noChangeShapeType="1"/>
              </p:cNvSpPr>
              <p:nvPr/>
            </p:nvSpPr>
            <p:spPr bwMode="auto">
              <a:xfrm>
                <a:off x="5340" y="3305"/>
                <a:ext cx="1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95" name="Line 95"/>
              <p:cNvSpPr>
                <a:spLocks noChangeShapeType="1"/>
              </p:cNvSpPr>
              <p:nvPr/>
            </p:nvSpPr>
            <p:spPr bwMode="auto">
              <a:xfrm>
                <a:off x="4856" y="3305"/>
                <a:ext cx="155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96" name="Line 96"/>
              <p:cNvSpPr>
                <a:spLocks noChangeShapeType="1"/>
              </p:cNvSpPr>
              <p:nvPr/>
            </p:nvSpPr>
            <p:spPr bwMode="auto">
              <a:xfrm>
                <a:off x="4471" y="3401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97" name="Freeform 97"/>
              <p:cNvSpPr>
                <a:spLocks/>
              </p:cNvSpPr>
              <p:nvPr/>
            </p:nvSpPr>
            <p:spPr bwMode="auto">
              <a:xfrm>
                <a:off x="4564" y="330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3202" y="3065"/>
                <a:ext cx="497" cy="417"/>
                <a:chOff x="2115" y="2560"/>
                <a:chExt cx="497" cy="417"/>
              </a:xfrm>
              <a:grpFill/>
            </p:grpSpPr>
            <p:sp>
              <p:nvSpPr>
                <p:cNvPr id="2790499" name="AutoShape 99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grp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3200">
                    <a:solidFill>
                      <a:schemeClr val="tx1"/>
                    </a:solidFill>
                    <a:latin typeface="Arial" pitchFamily="-65" charset="0"/>
                    <a:ea typeface="+mn-ea"/>
                  </a:endParaRPr>
                </a:p>
              </p:txBody>
            </p:sp>
            <p:sp>
              <p:nvSpPr>
                <p:cNvPr id="2790500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800" b="1">
                      <a:solidFill>
                        <a:schemeClr val="tx1"/>
                      </a:solidFill>
                      <a:latin typeface="Arial" pitchFamily="-65" charset="0"/>
                      <a:ea typeface="+mn-ea"/>
                    </a:rPr>
                    <a:t>bubble</a:t>
                  </a:r>
                </a:p>
              </p:txBody>
            </p:sp>
          </p:grpSp>
        </p:grpSp>
        <p:grpSp>
          <p:nvGrpSpPr>
            <p:cNvPr id="19" name="Group 102"/>
            <p:cNvGrpSpPr>
              <a:grpSpLocks/>
            </p:cNvGrpSpPr>
            <p:nvPr/>
          </p:nvGrpSpPr>
          <p:grpSpPr bwMode="auto">
            <a:xfrm>
              <a:off x="674687" y="2532063"/>
              <a:ext cx="5919788" cy="1108075"/>
              <a:chOff x="336" y="1238"/>
              <a:chExt cx="3729" cy="698"/>
            </a:xfrm>
            <a:noFill/>
          </p:grpSpPr>
          <p:sp>
            <p:nvSpPr>
              <p:cNvPr id="2790503" name="Rectangle 103"/>
              <p:cNvSpPr>
                <a:spLocks noChangeArrowheads="1"/>
              </p:cNvSpPr>
              <p:nvPr/>
            </p:nvSpPr>
            <p:spPr bwMode="auto">
              <a:xfrm>
                <a:off x="336" y="1337"/>
                <a:ext cx="1475" cy="59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2800" b="1" dirty="0" err="1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lw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 </a:t>
                </a:r>
                <a:r>
                  <a:rPr lang="en-US" sz="2800" b="1" dirty="0">
                    <a:solidFill>
                      <a:schemeClr val="accent4"/>
                    </a:solidFill>
                    <a:latin typeface="Arial" pitchFamily="-65" charset="0"/>
                    <a:ea typeface="+mn-ea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, 0($t1)</a:t>
                </a:r>
              </a:p>
              <a:p>
                <a:pPr>
                  <a:defRPr/>
                </a:pPr>
                <a:endPara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endParaRPr>
              </a:p>
            </p:txBody>
          </p:sp>
          <p:sp>
            <p:nvSpPr>
              <p:cNvPr id="2790504" name="Freeform 104" descr="25%"/>
              <p:cNvSpPr>
                <a:spLocks/>
              </p:cNvSpPr>
              <p:nvPr/>
            </p:nvSpPr>
            <p:spPr bwMode="auto">
              <a:xfrm>
                <a:off x="3742" y="145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05" name="Rectangle 105"/>
              <p:cNvSpPr>
                <a:spLocks noChangeArrowheads="1"/>
              </p:cNvSpPr>
              <p:nvPr/>
            </p:nvSpPr>
            <p:spPr bwMode="auto">
              <a:xfrm>
                <a:off x="2001" y="1251"/>
                <a:ext cx="250" cy="22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IF</a:t>
                </a:r>
              </a:p>
            </p:txBody>
          </p:sp>
          <p:sp>
            <p:nvSpPr>
              <p:cNvPr id="2790506" name="Rectangle 106"/>
              <p:cNvSpPr>
                <a:spLocks noChangeArrowheads="1"/>
              </p:cNvSpPr>
              <p:nvPr/>
            </p:nvSpPr>
            <p:spPr bwMode="auto">
              <a:xfrm>
                <a:off x="2359" y="1251"/>
                <a:ext cx="498" cy="22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ID/RF</a:t>
                </a:r>
              </a:p>
            </p:txBody>
          </p:sp>
          <p:sp>
            <p:nvSpPr>
              <p:cNvPr id="2790507" name="Rectangle 107"/>
              <p:cNvSpPr>
                <a:spLocks noChangeArrowheads="1"/>
              </p:cNvSpPr>
              <p:nvPr/>
            </p:nvSpPr>
            <p:spPr bwMode="auto">
              <a:xfrm>
                <a:off x="2913" y="1251"/>
                <a:ext cx="314" cy="22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EX</a:t>
                </a:r>
              </a:p>
            </p:txBody>
          </p:sp>
          <p:sp>
            <p:nvSpPr>
              <p:cNvPr id="2790508" name="Rectangle 108"/>
              <p:cNvSpPr>
                <a:spLocks noChangeArrowheads="1"/>
              </p:cNvSpPr>
              <p:nvPr/>
            </p:nvSpPr>
            <p:spPr bwMode="auto">
              <a:xfrm>
                <a:off x="3245" y="1238"/>
                <a:ext cx="458" cy="22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MEM</a:t>
                </a:r>
              </a:p>
            </p:txBody>
          </p:sp>
          <p:sp>
            <p:nvSpPr>
              <p:cNvPr id="2790509" name="Rectangle 109"/>
              <p:cNvSpPr>
                <a:spLocks noChangeArrowheads="1"/>
              </p:cNvSpPr>
              <p:nvPr/>
            </p:nvSpPr>
            <p:spPr bwMode="auto">
              <a:xfrm>
                <a:off x="3703" y="1251"/>
                <a:ext cx="362" cy="229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WB</a:t>
                </a:r>
              </a:p>
            </p:txBody>
          </p:sp>
          <p:sp>
            <p:nvSpPr>
              <p:cNvPr id="2790510" name="Freeform 110"/>
              <p:cNvSpPr>
                <a:spLocks/>
              </p:cNvSpPr>
              <p:nvPr/>
            </p:nvSpPr>
            <p:spPr bwMode="auto">
              <a:xfrm>
                <a:off x="2891" y="136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11" name="Rectangle 111"/>
              <p:cNvSpPr>
                <a:spLocks noChangeArrowheads="1"/>
              </p:cNvSpPr>
              <p:nvPr/>
            </p:nvSpPr>
            <p:spPr bwMode="auto">
              <a:xfrm rot="5400000">
                <a:off x="2792" y="1483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ALU</a:t>
                </a:r>
              </a:p>
            </p:txBody>
          </p:sp>
          <p:sp>
            <p:nvSpPr>
              <p:cNvPr id="2790512" name="Rectangle 112"/>
              <p:cNvSpPr>
                <a:spLocks noChangeArrowheads="1"/>
              </p:cNvSpPr>
              <p:nvPr/>
            </p:nvSpPr>
            <p:spPr bwMode="auto">
              <a:xfrm>
                <a:off x="2025" y="1491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I$</a:t>
                </a:r>
              </a:p>
            </p:txBody>
          </p:sp>
          <p:grpSp>
            <p:nvGrpSpPr>
              <p:cNvPr id="20" name="Group 113"/>
              <p:cNvGrpSpPr>
                <a:grpSpLocks/>
              </p:cNvGrpSpPr>
              <p:nvPr/>
            </p:nvGrpSpPr>
            <p:grpSpPr bwMode="auto">
              <a:xfrm>
                <a:off x="1965" y="1457"/>
                <a:ext cx="340" cy="289"/>
                <a:chOff x="1935" y="1349"/>
                <a:chExt cx="340" cy="289"/>
              </a:xfrm>
              <a:grpFill/>
            </p:grpSpPr>
            <p:sp>
              <p:nvSpPr>
                <p:cNvPr id="2790514" name="Freeform 114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515" name="Freeform 115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  <p:sp>
            <p:nvSpPr>
              <p:cNvPr id="2790516" name="Rectangle 116"/>
              <p:cNvSpPr>
                <a:spLocks noChangeArrowheads="1"/>
              </p:cNvSpPr>
              <p:nvPr/>
            </p:nvSpPr>
            <p:spPr bwMode="auto">
              <a:xfrm>
                <a:off x="2406" y="1464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sp>
            <p:nvSpPr>
              <p:cNvPr id="2790517" name="Freeform 117"/>
              <p:cNvSpPr>
                <a:spLocks/>
              </p:cNvSpPr>
              <p:nvPr/>
            </p:nvSpPr>
            <p:spPr bwMode="auto">
              <a:xfrm>
                <a:off x="2425" y="1457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18" name="Freeform 118"/>
              <p:cNvSpPr>
                <a:spLocks/>
              </p:cNvSpPr>
              <p:nvPr/>
            </p:nvSpPr>
            <p:spPr bwMode="auto">
              <a:xfrm>
                <a:off x="2573" y="1457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19" name="Line 119"/>
              <p:cNvSpPr>
                <a:spLocks noChangeShapeType="1"/>
              </p:cNvSpPr>
              <p:nvPr/>
            </p:nvSpPr>
            <p:spPr bwMode="auto">
              <a:xfrm>
                <a:off x="2310" y="1601"/>
                <a:ext cx="96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0" name="Freeform 120"/>
              <p:cNvSpPr>
                <a:spLocks/>
              </p:cNvSpPr>
              <p:nvPr/>
            </p:nvSpPr>
            <p:spPr bwMode="auto">
              <a:xfrm>
                <a:off x="2372" y="1505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1" name="Line 121"/>
              <p:cNvSpPr>
                <a:spLocks noChangeShapeType="1"/>
              </p:cNvSpPr>
              <p:nvPr/>
            </p:nvSpPr>
            <p:spPr bwMode="auto">
              <a:xfrm>
                <a:off x="2726" y="1505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2" name="Rectangle 122"/>
              <p:cNvSpPr>
                <a:spLocks noChangeArrowheads="1"/>
              </p:cNvSpPr>
              <p:nvPr/>
            </p:nvSpPr>
            <p:spPr bwMode="auto">
              <a:xfrm>
                <a:off x="3255" y="1501"/>
                <a:ext cx="302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 D$</a:t>
                </a:r>
              </a:p>
            </p:txBody>
          </p:sp>
          <p:sp>
            <p:nvSpPr>
              <p:cNvPr id="2790523" name="Rectangle 123"/>
              <p:cNvSpPr>
                <a:spLocks noChangeArrowheads="1"/>
              </p:cNvSpPr>
              <p:nvPr/>
            </p:nvSpPr>
            <p:spPr bwMode="auto">
              <a:xfrm>
                <a:off x="3715" y="1459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sp>
            <p:nvSpPr>
              <p:cNvPr id="2790524" name="Freeform 124"/>
              <p:cNvSpPr>
                <a:spLocks/>
              </p:cNvSpPr>
              <p:nvPr/>
            </p:nvSpPr>
            <p:spPr bwMode="auto">
              <a:xfrm>
                <a:off x="3883" y="145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5" name="Line 125"/>
              <p:cNvSpPr>
                <a:spLocks noChangeShapeType="1"/>
              </p:cNvSpPr>
              <p:nvPr/>
            </p:nvSpPr>
            <p:spPr bwMode="auto">
              <a:xfrm>
                <a:off x="3595" y="1601"/>
                <a:ext cx="1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6" name="Line 126"/>
              <p:cNvSpPr>
                <a:spLocks noChangeShapeType="1"/>
              </p:cNvSpPr>
              <p:nvPr/>
            </p:nvSpPr>
            <p:spPr bwMode="auto">
              <a:xfrm>
                <a:off x="3111" y="1601"/>
                <a:ext cx="155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7" name="Freeform 127"/>
              <p:cNvSpPr>
                <a:spLocks/>
              </p:cNvSpPr>
              <p:nvPr/>
            </p:nvSpPr>
            <p:spPr bwMode="auto">
              <a:xfrm>
                <a:off x="3232" y="1601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8" name="Line 128"/>
              <p:cNvSpPr>
                <a:spLocks noChangeShapeType="1"/>
              </p:cNvSpPr>
              <p:nvPr/>
            </p:nvSpPr>
            <p:spPr bwMode="auto">
              <a:xfrm>
                <a:off x="2726" y="1697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29" name="Freeform 129"/>
              <p:cNvSpPr>
                <a:spLocks/>
              </p:cNvSpPr>
              <p:nvPr/>
            </p:nvSpPr>
            <p:spPr bwMode="auto">
              <a:xfrm>
                <a:off x="2819" y="1596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grpSp>
            <p:nvGrpSpPr>
              <p:cNvPr id="21" name="Group 130"/>
              <p:cNvGrpSpPr>
                <a:grpSpLocks/>
              </p:cNvGrpSpPr>
              <p:nvPr/>
            </p:nvGrpSpPr>
            <p:grpSpPr bwMode="auto">
              <a:xfrm>
                <a:off x="3265" y="1435"/>
                <a:ext cx="325" cy="289"/>
                <a:chOff x="3671" y="1797"/>
                <a:chExt cx="325" cy="289"/>
              </a:xfrm>
              <a:grpFill/>
            </p:grpSpPr>
            <p:sp>
              <p:nvSpPr>
                <p:cNvPr id="2790531" name="Freeform 131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532" name="Freeform 132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</p:grpSp>
      </p:grpSp>
      <p:sp>
        <p:nvSpPr>
          <p:cNvPr id="65546" name="Oval 133"/>
          <p:cNvSpPr>
            <a:spLocks noChangeArrowheads="1"/>
          </p:cNvSpPr>
          <p:nvPr/>
        </p:nvSpPr>
        <p:spPr bwMode="auto">
          <a:xfrm>
            <a:off x="5147628" y="3439478"/>
            <a:ext cx="884237" cy="28590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5769182" y="1509502"/>
            <a:ext cx="3374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Schematically, this is what we want, but in reality stalls done “horizontally”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3246120" y="5391396"/>
            <a:ext cx="1872145" cy="914400"/>
            <a:chOff x="3246120" y="5391396"/>
            <a:chExt cx="1872145" cy="914400"/>
          </a:xfrm>
        </p:grpSpPr>
        <p:sp>
          <p:nvSpPr>
            <p:cNvPr id="141" name="TextBox 140"/>
            <p:cNvSpPr txBox="1"/>
            <p:nvPr/>
          </p:nvSpPr>
          <p:spPr>
            <a:xfrm>
              <a:off x="3246120" y="5391396"/>
              <a:ext cx="1280160" cy="9144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How to stall just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part </a:t>
              </a:r>
              <a:r>
                <a:rPr lang="en-US" sz="2000" dirty="0" smtClean="0">
                  <a:solidFill>
                    <a:srgbClr val="FF0000"/>
                  </a:solidFill>
                </a:rPr>
                <a:t>of pipeline?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43" name="Straight Arrow Connector 142"/>
            <p:cNvCxnSpPr/>
            <p:nvPr/>
          </p:nvCxnSpPr>
          <p:spPr>
            <a:xfrm flipV="1">
              <a:off x="4476997" y="5700156"/>
              <a:ext cx="641268" cy="17813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09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animBg="1"/>
      <p:bldP spid="65546" grpId="0" animBg="1"/>
      <p:bldP spid="13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Hazard: Loads (3/4)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39313" y="1251374"/>
            <a:ext cx="8229600" cy="6400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ea typeface="ＭＳ Ｐゴシック" pitchFamily="34" charset="-128"/>
              </a:rPr>
              <a:t>Stalled instruction converted to “bubble”, acts like </a:t>
            </a:r>
            <a:r>
              <a:rPr lang="en-US" dirty="0" err="1" smtClean="0">
                <a:ea typeface="ＭＳ Ｐゴシック" pitchFamily="34" charset="-128"/>
              </a:rPr>
              <a:t>nop</a:t>
            </a:r>
            <a:endParaRPr lang="en-US" sz="3000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358818" y="2286000"/>
            <a:ext cx="8339095" cy="4206875"/>
            <a:chOff x="358818" y="2286000"/>
            <a:chExt cx="8339095" cy="4206875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3048000" y="2286000"/>
              <a:ext cx="4800600" cy="4206875"/>
              <a:chOff x="1934" y="1056"/>
              <a:chExt cx="3024" cy="2650"/>
            </a:xfrm>
          </p:grpSpPr>
          <p:sp>
            <p:nvSpPr>
              <p:cNvPr id="69736" name="Line 5"/>
              <p:cNvSpPr>
                <a:spLocks noChangeShapeType="1"/>
              </p:cNvSpPr>
              <p:nvPr/>
            </p:nvSpPr>
            <p:spPr bwMode="auto">
              <a:xfrm>
                <a:off x="1934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7" name="Line 6"/>
              <p:cNvSpPr>
                <a:spLocks noChangeShapeType="1"/>
              </p:cNvSpPr>
              <p:nvPr/>
            </p:nvSpPr>
            <p:spPr bwMode="auto">
              <a:xfrm>
                <a:off x="2366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8" name="Line 7"/>
              <p:cNvSpPr>
                <a:spLocks noChangeShapeType="1"/>
              </p:cNvSpPr>
              <p:nvPr/>
            </p:nvSpPr>
            <p:spPr bwMode="auto">
              <a:xfrm>
                <a:off x="2798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9" name="Line 8"/>
              <p:cNvSpPr>
                <a:spLocks noChangeShapeType="1"/>
              </p:cNvSpPr>
              <p:nvPr/>
            </p:nvSpPr>
            <p:spPr bwMode="auto">
              <a:xfrm>
                <a:off x="3230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0" name="Line 9"/>
              <p:cNvSpPr>
                <a:spLocks noChangeShapeType="1"/>
              </p:cNvSpPr>
              <p:nvPr/>
            </p:nvSpPr>
            <p:spPr bwMode="auto">
              <a:xfrm>
                <a:off x="3662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1" name="Line 10"/>
              <p:cNvSpPr>
                <a:spLocks noChangeShapeType="1"/>
              </p:cNvSpPr>
              <p:nvPr/>
            </p:nvSpPr>
            <p:spPr bwMode="auto">
              <a:xfrm>
                <a:off x="4094" y="1056"/>
                <a:ext cx="0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2" name="Line 11"/>
              <p:cNvSpPr>
                <a:spLocks noChangeShapeType="1"/>
              </p:cNvSpPr>
              <p:nvPr/>
            </p:nvSpPr>
            <p:spPr bwMode="auto">
              <a:xfrm flipH="1">
                <a:off x="4510" y="1056"/>
                <a:ext cx="16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43" name="Line 12"/>
              <p:cNvSpPr>
                <a:spLocks noChangeShapeType="1"/>
              </p:cNvSpPr>
              <p:nvPr/>
            </p:nvSpPr>
            <p:spPr bwMode="auto">
              <a:xfrm flipH="1">
                <a:off x="4942" y="1056"/>
                <a:ext cx="16" cy="26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37" name="Rectangle 13"/>
            <p:cNvSpPr>
              <a:spLocks noChangeArrowheads="1"/>
            </p:cNvSpPr>
            <p:nvPr/>
          </p:nvSpPr>
          <p:spPr bwMode="auto">
            <a:xfrm>
              <a:off x="390525" y="4253955"/>
              <a:ext cx="2657475" cy="951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sub $t3,</a:t>
              </a:r>
              <a:r>
                <a:rPr lang="en-US" sz="2800" b="1" dirty="0">
                  <a:solidFill>
                    <a:schemeClr val="accent1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,$t2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638" name="Rectangle 14"/>
            <p:cNvSpPr>
              <a:spLocks noChangeArrowheads="1"/>
            </p:cNvSpPr>
            <p:nvPr/>
          </p:nvSpPr>
          <p:spPr bwMode="auto">
            <a:xfrm>
              <a:off x="381000" y="4968330"/>
              <a:ext cx="2676525" cy="520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and $t5,</a:t>
              </a:r>
              <a:r>
                <a:rPr lang="en-US" sz="2800" b="1">
                  <a:latin typeface="Arial" pitchFamily="34" charset="0"/>
                </a:rPr>
                <a:t>$t0</a:t>
              </a:r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,$t4</a:t>
              </a:r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81000" y="5677943"/>
              <a:ext cx="8316913" cy="814387"/>
              <a:chOff x="240" y="2991"/>
              <a:chExt cx="5239" cy="513"/>
            </a:xfrm>
            <a:noFill/>
          </p:grpSpPr>
          <p:sp>
            <p:nvSpPr>
              <p:cNvPr id="2794512" name="Rectangle 16"/>
              <p:cNvSpPr>
                <a:spLocks noChangeArrowheads="1"/>
              </p:cNvSpPr>
              <p:nvPr/>
            </p:nvSpPr>
            <p:spPr bwMode="auto">
              <a:xfrm>
                <a:off x="240" y="3051"/>
                <a:ext cx="1636" cy="328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or   $t7,</a:t>
                </a:r>
                <a:r>
                  <a:rPr lang="en-US" sz="2800" b="1" dirty="0">
                    <a:latin typeface="Arial" pitchFamily="-65" charset="0"/>
                    <a:ea typeface="+mn-ea"/>
                  </a:rPr>
                  <a:t>$t0</a:t>
                </a:r>
                <a:r>
                  <a:rPr lang="en-US" sz="2800" b="1" dirty="0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,$t6</a:t>
                </a:r>
              </a:p>
            </p:txBody>
          </p:sp>
          <p:sp>
            <p:nvSpPr>
              <p:cNvPr id="2794513" name="Freeform 17" descr="25%"/>
              <p:cNvSpPr>
                <a:spLocks/>
              </p:cNvSpPr>
              <p:nvPr/>
            </p:nvSpPr>
            <p:spPr bwMode="auto">
              <a:xfrm>
                <a:off x="4318" y="3087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4" name="Freeform 18"/>
              <p:cNvSpPr>
                <a:spLocks/>
              </p:cNvSpPr>
              <p:nvPr/>
            </p:nvSpPr>
            <p:spPr bwMode="auto">
              <a:xfrm>
                <a:off x="4636" y="299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5" name="Freeform 19"/>
              <p:cNvSpPr>
                <a:spLocks/>
              </p:cNvSpPr>
              <p:nvPr/>
            </p:nvSpPr>
            <p:spPr bwMode="auto">
              <a:xfrm>
                <a:off x="4977" y="3231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6" name="Freeform 20"/>
              <p:cNvSpPr>
                <a:spLocks/>
              </p:cNvSpPr>
              <p:nvPr/>
            </p:nvSpPr>
            <p:spPr bwMode="auto">
              <a:xfrm>
                <a:off x="3710" y="3087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7" name="Freeform 21"/>
              <p:cNvSpPr>
                <a:spLocks/>
              </p:cNvSpPr>
              <p:nvPr/>
            </p:nvSpPr>
            <p:spPr bwMode="auto">
              <a:xfrm>
                <a:off x="3868" y="3081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18" name="Rectangle 22"/>
              <p:cNvSpPr>
                <a:spLocks noChangeArrowheads="1"/>
              </p:cNvSpPr>
              <p:nvPr/>
            </p:nvSpPr>
            <p:spPr bwMode="auto">
              <a:xfrm>
                <a:off x="3691" y="3089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I$</a:t>
                </a:r>
              </a:p>
            </p:txBody>
          </p:sp>
          <p:sp>
            <p:nvSpPr>
              <p:cNvPr id="2794519" name="Rectangle 23"/>
              <p:cNvSpPr>
                <a:spLocks noChangeArrowheads="1"/>
              </p:cNvSpPr>
              <p:nvPr/>
            </p:nvSpPr>
            <p:spPr bwMode="auto">
              <a:xfrm rot="5400000">
                <a:off x="4537" y="3114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ALU</a:t>
                </a:r>
              </a:p>
            </p:txBody>
          </p:sp>
          <p:sp>
            <p:nvSpPr>
              <p:cNvPr id="2794520" name="Rectangle 24"/>
              <p:cNvSpPr>
                <a:spLocks noChangeArrowheads="1"/>
              </p:cNvSpPr>
              <p:nvPr/>
            </p:nvSpPr>
            <p:spPr bwMode="auto">
              <a:xfrm>
                <a:off x="4151" y="3094"/>
                <a:ext cx="327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Reg</a:t>
                </a:r>
              </a:p>
            </p:txBody>
          </p:sp>
          <p:sp>
            <p:nvSpPr>
              <p:cNvPr id="2794521" name="Freeform 25"/>
              <p:cNvSpPr>
                <a:spLocks/>
              </p:cNvSpPr>
              <p:nvPr/>
            </p:nvSpPr>
            <p:spPr bwMode="auto">
              <a:xfrm>
                <a:off x="4170" y="3087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2" name="Line 26"/>
              <p:cNvSpPr>
                <a:spLocks noChangeShapeType="1"/>
              </p:cNvSpPr>
              <p:nvPr/>
            </p:nvSpPr>
            <p:spPr bwMode="auto">
              <a:xfrm>
                <a:off x="4055" y="3231"/>
                <a:ext cx="96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3" name="Freeform 27"/>
              <p:cNvSpPr>
                <a:spLocks/>
              </p:cNvSpPr>
              <p:nvPr/>
            </p:nvSpPr>
            <p:spPr bwMode="auto">
              <a:xfrm>
                <a:off x="4117" y="3135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4" name="Line 28"/>
              <p:cNvSpPr>
                <a:spLocks noChangeShapeType="1"/>
              </p:cNvSpPr>
              <p:nvPr/>
            </p:nvSpPr>
            <p:spPr bwMode="auto">
              <a:xfrm>
                <a:off x="4471" y="3135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5" name="Rectangle 29"/>
              <p:cNvSpPr>
                <a:spLocks noChangeArrowheads="1"/>
              </p:cNvSpPr>
              <p:nvPr/>
            </p:nvSpPr>
            <p:spPr bwMode="auto">
              <a:xfrm>
                <a:off x="4968" y="3089"/>
                <a:ext cx="302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 D$</a:t>
                </a:r>
              </a:p>
            </p:txBody>
          </p:sp>
          <p:sp>
            <p:nvSpPr>
              <p:cNvPr id="2794526" name="Freeform 30"/>
              <p:cNvSpPr>
                <a:spLocks/>
              </p:cNvSpPr>
              <p:nvPr/>
            </p:nvSpPr>
            <p:spPr bwMode="auto">
              <a:xfrm>
                <a:off x="5019" y="308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7" name="Freeform 31"/>
              <p:cNvSpPr>
                <a:spLocks/>
              </p:cNvSpPr>
              <p:nvPr/>
            </p:nvSpPr>
            <p:spPr bwMode="auto">
              <a:xfrm>
                <a:off x="5180" y="308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8" name="Line 32"/>
              <p:cNvSpPr>
                <a:spLocks noChangeShapeType="1"/>
              </p:cNvSpPr>
              <p:nvPr/>
            </p:nvSpPr>
            <p:spPr bwMode="auto">
              <a:xfrm>
                <a:off x="5340" y="3231"/>
                <a:ext cx="1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29" name="Line 33"/>
              <p:cNvSpPr>
                <a:spLocks noChangeShapeType="1"/>
              </p:cNvSpPr>
              <p:nvPr/>
            </p:nvSpPr>
            <p:spPr bwMode="auto">
              <a:xfrm>
                <a:off x="4856" y="3231"/>
                <a:ext cx="155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30" name="Line 34"/>
              <p:cNvSpPr>
                <a:spLocks noChangeShapeType="1"/>
              </p:cNvSpPr>
              <p:nvPr/>
            </p:nvSpPr>
            <p:spPr bwMode="auto">
              <a:xfrm>
                <a:off x="4471" y="3327"/>
                <a:ext cx="157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4531" name="Freeform 35"/>
              <p:cNvSpPr>
                <a:spLocks/>
              </p:cNvSpPr>
              <p:nvPr/>
            </p:nvSpPr>
            <p:spPr bwMode="auto">
              <a:xfrm>
                <a:off x="4564" y="3226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69640" name="Rectangle 36"/>
            <p:cNvSpPr>
              <a:spLocks noChangeArrowheads="1"/>
            </p:cNvSpPr>
            <p:nvPr/>
          </p:nvSpPr>
          <p:spPr bwMode="auto">
            <a:xfrm>
              <a:off x="533400" y="2290218"/>
              <a:ext cx="2341987" cy="951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34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2800" b="1" dirty="0">
                  <a:solidFill>
                    <a:schemeClr val="accent4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, 0($t1)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119438" y="2328318"/>
              <a:ext cx="3297237" cy="814387"/>
              <a:chOff x="1965" y="881"/>
              <a:chExt cx="2077" cy="513"/>
            </a:xfrm>
          </p:grpSpPr>
          <p:sp>
            <p:nvSpPr>
              <p:cNvPr id="69712" name="Freeform 38" descr="25%"/>
              <p:cNvSpPr>
                <a:spLocks/>
              </p:cNvSpPr>
              <p:nvPr/>
            </p:nvSpPr>
            <p:spPr bwMode="auto">
              <a:xfrm>
                <a:off x="3742" y="97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3" name="Freeform 39"/>
              <p:cNvSpPr>
                <a:spLocks/>
              </p:cNvSpPr>
              <p:nvPr/>
            </p:nvSpPr>
            <p:spPr bwMode="auto">
              <a:xfrm>
                <a:off x="2891" y="88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4" name="Rectangle 40"/>
              <p:cNvSpPr>
                <a:spLocks noChangeArrowheads="1"/>
              </p:cNvSpPr>
              <p:nvPr/>
            </p:nvSpPr>
            <p:spPr bwMode="auto">
              <a:xfrm rot="5400000">
                <a:off x="2792" y="100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9715" name="Rectangle 41"/>
              <p:cNvSpPr>
                <a:spLocks noChangeArrowheads="1"/>
              </p:cNvSpPr>
              <p:nvPr/>
            </p:nvSpPr>
            <p:spPr bwMode="auto">
              <a:xfrm>
                <a:off x="2025" y="1011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5" name="Group 42"/>
              <p:cNvGrpSpPr>
                <a:grpSpLocks/>
              </p:cNvGrpSpPr>
              <p:nvPr/>
            </p:nvGrpSpPr>
            <p:grpSpPr bwMode="auto">
              <a:xfrm>
                <a:off x="1965" y="977"/>
                <a:ext cx="340" cy="289"/>
                <a:chOff x="1935" y="1349"/>
                <a:chExt cx="340" cy="289"/>
              </a:xfrm>
            </p:grpSpPr>
            <p:sp>
              <p:nvSpPr>
                <p:cNvPr id="69734" name="Freeform 43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35" name="Freeform 44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717" name="Rectangle 45"/>
              <p:cNvSpPr>
                <a:spLocks noChangeArrowheads="1"/>
              </p:cNvSpPr>
              <p:nvPr/>
            </p:nvSpPr>
            <p:spPr bwMode="auto">
              <a:xfrm>
                <a:off x="2406" y="98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718" name="Freeform 46"/>
              <p:cNvSpPr>
                <a:spLocks/>
              </p:cNvSpPr>
              <p:nvPr/>
            </p:nvSpPr>
            <p:spPr bwMode="auto">
              <a:xfrm>
                <a:off x="2425" y="977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9" name="Freeform 47"/>
              <p:cNvSpPr>
                <a:spLocks/>
              </p:cNvSpPr>
              <p:nvPr/>
            </p:nvSpPr>
            <p:spPr bwMode="auto">
              <a:xfrm>
                <a:off x="2573" y="977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0" name="Line 48"/>
              <p:cNvSpPr>
                <a:spLocks noChangeShapeType="1"/>
              </p:cNvSpPr>
              <p:nvPr/>
            </p:nvSpPr>
            <p:spPr bwMode="auto">
              <a:xfrm>
                <a:off x="2310" y="1121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1" name="Freeform 49"/>
              <p:cNvSpPr>
                <a:spLocks/>
              </p:cNvSpPr>
              <p:nvPr/>
            </p:nvSpPr>
            <p:spPr bwMode="auto">
              <a:xfrm>
                <a:off x="2372" y="1025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2" name="Line 50"/>
              <p:cNvSpPr>
                <a:spLocks noChangeShapeType="1"/>
              </p:cNvSpPr>
              <p:nvPr/>
            </p:nvSpPr>
            <p:spPr bwMode="auto">
              <a:xfrm>
                <a:off x="2726" y="10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3" name="Rectangle 51"/>
              <p:cNvSpPr>
                <a:spLocks noChangeArrowheads="1"/>
              </p:cNvSpPr>
              <p:nvPr/>
            </p:nvSpPr>
            <p:spPr bwMode="auto">
              <a:xfrm>
                <a:off x="3255" y="1021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9724" name="Rectangle 52"/>
              <p:cNvSpPr>
                <a:spLocks noChangeArrowheads="1"/>
              </p:cNvSpPr>
              <p:nvPr/>
            </p:nvSpPr>
            <p:spPr bwMode="auto">
              <a:xfrm>
                <a:off x="3715" y="97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725" name="Freeform 53"/>
              <p:cNvSpPr>
                <a:spLocks/>
              </p:cNvSpPr>
              <p:nvPr/>
            </p:nvSpPr>
            <p:spPr bwMode="auto">
              <a:xfrm>
                <a:off x="3883" y="97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6" name="Line 54"/>
              <p:cNvSpPr>
                <a:spLocks noChangeShapeType="1"/>
              </p:cNvSpPr>
              <p:nvPr/>
            </p:nvSpPr>
            <p:spPr bwMode="auto">
              <a:xfrm>
                <a:off x="3595" y="1121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7" name="Line 55"/>
              <p:cNvSpPr>
                <a:spLocks noChangeShapeType="1"/>
              </p:cNvSpPr>
              <p:nvPr/>
            </p:nvSpPr>
            <p:spPr bwMode="auto">
              <a:xfrm>
                <a:off x="3111" y="1121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28" name="Freeform 56"/>
              <p:cNvSpPr>
                <a:spLocks/>
              </p:cNvSpPr>
              <p:nvPr/>
            </p:nvSpPr>
            <p:spPr bwMode="auto">
              <a:xfrm>
                <a:off x="3232" y="1121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9" name="Line 57"/>
              <p:cNvSpPr>
                <a:spLocks noChangeShapeType="1"/>
              </p:cNvSpPr>
              <p:nvPr/>
            </p:nvSpPr>
            <p:spPr bwMode="auto">
              <a:xfrm>
                <a:off x="2726" y="12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0" name="Freeform 58"/>
              <p:cNvSpPr>
                <a:spLocks/>
              </p:cNvSpPr>
              <p:nvPr/>
            </p:nvSpPr>
            <p:spPr bwMode="auto">
              <a:xfrm>
                <a:off x="2819" y="1116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59"/>
              <p:cNvGrpSpPr>
                <a:grpSpLocks/>
              </p:cNvGrpSpPr>
              <p:nvPr/>
            </p:nvGrpSpPr>
            <p:grpSpPr bwMode="auto">
              <a:xfrm>
                <a:off x="3265" y="955"/>
                <a:ext cx="325" cy="289"/>
                <a:chOff x="3671" y="1797"/>
                <a:chExt cx="325" cy="289"/>
              </a:xfrm>
            </p:grpSpPr>
            <p:sp>
              <p:nvSpPr>
                <p:cNvPr id="69732" name="Freeform 60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33" name="Freeform 61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62"/>
            <p:cNvGrpSpPr>
              <a:grpSpLocks/>
            </p:cNvGrpSpPr>
            <p:nvPr/>
          </p:nvGrpSpPr>
          <p:grpSpPr bwMode="auto">
            <a:xfrm>
              <a:off x="4975225" y="3215733"/>
              <a:ext cx="2209800" cy="661988"/>
              <a:chOff x="4032" y="2544"/>
              <a:chExt cx="1392" cy="417"/>
            </a:xfrm>
          </p:grpSpPr>
          <p:grpSp>
            <p:nvGrpSpPr>
              <p:cNvPr id="10" name="Group 69"/>
              <p:cNvGrpSpPr>
                <a:grpSpLocks/>
              </p:cNvGrpSpPr>
              <p:nvPr/>
            </p:nvGrpSpPr>
            <p:grpSpPr bwMode="auto">
              <a:xfrm>
                <a:off x="4032" y="2544"/>
                <a:ext cx="497" cy="417"/>
                <a:chOff x="2115" y="2560"/>
                <a:chExt cx="497" cy="417"/>
              </a:xfrm>
            </p:grpSpPr>
            <p:sp>
              <p:nvSpPr>
                <p:cNvPr id="69706" name="AutoShape 70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320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970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b="1">
                      <a:solidFill>
                        <a:schemeClr val="tx1"/>
                      </a:solidFill>
                      <a:latin typeface="Arial" pitchFamily="34" charset="0"/>
                    </a:rPr>
                    <a:t>bubble</a:t>
                  </a:r>
                </a:p>
              </p:txBody>
            </p:sp>
          </p:grpSp>
          <p:grpSp>
            <p:nvGrpSpPr>
              <p:cNvPr id="11" name="Group 72"/>
              <p:cNvGrpSpPr>
                <a:grpSpLocks/>
              </p:cNvGrpSpPr>
              <p:nvPr/>
            </p:nvGrpSpPr>
            <p:grpSpPr bwMode="auto">
              <a:xfrm>
                <a:off x="4495" y="2544"/>
                <a:ext cx="497" cy="417"/>
                <a:chOff x="2115" y="2560"/>
                <a:chExt cx="497" cy="417"/>
              </a:xfrm>
            </p:grpSpPr>
            <p:sp>
              <p:nvSpPr>
                <p:cNvPr id="69704" name="AutoShape 73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320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970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b="1">
                      <a:solidFill>
                        <a:schemeClr val="tx1"/>
                      </a:solidFill>
                      <a:latin typeface="Arial" pitchFamily="34" charset="0"/>
                    </a:rPr>
                    <a:t>bubble</a:t>
                  </a:r>
                </a:p>
              </p:txBody>
            </p:sp>
          </p:grpSp>
          <p:grpSp>
            <p:nvGrpSpPr>
              <p:cNvPr id="12" name="Group 75"/>
              <p:cNvGrpSpPr>
                <a:grpSpLocks/>
              </p:cNvGrpSpPr>
              <p:nvPr/>
            </p:nvGrpSpPr>
            <p:grpSpPr bwMode="auto">
              <a:xfrm>
                <a:off x="4927" y="2544"/>
                <a:ext cx="497" cy="417"/>
                <a:chOff x="2115" y="2560"/>
                <a:chExt cx="497" cy="417"/>
              </a:xfrm>
            </p:grpSpPr>
            <p:sp>
              <p:nvSpPr>
                <p:cNvPr id="69702" name="AutoShape 76"/>
                <p:cNvSpPr>
                  <a:spLocks noChangeArrowheads="1"/>
                </p:cNvSpPr>
                <p:nvPr/>
              </p:nvSpPr>
              <p:spPr bwMode="auto">
                <a:xfrm>
                  <a:off x="2115" y="2560"/>
                  <a:ext cx="490" cy="417"/>
                </a:xfrm>
                <a:prstGeom prst="cloudCallout">
                  <a:avLst>
                    <a:gd name="adj1" fmla="val -28569"/>
                    <a:gd name="adj2" fmla="val 42088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3200">
                    <a:solidFill>
                      <a:schemeClr val="tx1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6970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177" y="2573"/>
                  <a:ext cx="435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b="1">
                      <a:solidFill>
                        <a:schemeClr val="tx1"/>
                      </a:solidFill>
                      <a:latin typeface="Arial" pitchFamily="34" charset="0"/>
                    </a:rPr>
                    <a:t>bubble</a:t>
                  </a:r>
                </a:p>
              </p:txBody>
            </p:sp>
          </p:grpSp>
        </p:grpSp>
        <p:grpSp>
          <p:nvGrpSpPr>
            <p:cNvPr id="13" name="Group 79"/>
            <p:cNvGrpSpPr>
              <a:grpSpLocks/>
            </p:cNvGrpSpPr>
            <p:nvPr/>
          </p:nvGrpSpPr>
          <p:grpSpPr bwMode="auto">
            <a:xfrm>
              <a:off x="4495800" y="4053930"/>
              <a:ext cx="3297238" cy="814388"/>
              <a:chOff x="1965" y="881"/>
              <a:chExt cx="2077" cy="513"/>
            </a:xfrm>
          </p:grpSpPr>
          <p:sp>
            <p:nvSpPr>
              <p:cNvPr id="69673" name="Freeform 80" descr="25%"/>
              <p:cNvSpPr>
                <a:spLocks/>
              </p:cNvSpPr>
              <p:nvPr/>
            </p:nvSpPr>
            <p:spPr bwMode="auto">
              <a:xfrm>
                <a:off x="3742" y="97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74" name="Freeform 81"/>
              <p:cNvSpPr>
                <a:spLocks/>
              </p:cNvSpPr>
              <p:nvPr/>
            </p:nvSpPr>
            <p:spPr bwMode="auto">
              <a:xfrm>
                <a:off x="2891" y="88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75" name="Rectangle 82"/>
              <p:cNvSpPr>
                <a:spLocks noChangeArrowheads="1"/>
              </p:cNvSpPr>
              <p:nvPr/>
            </p:nvSpPr>
            <p:spPr bwMode="auto">
              <a:xfrm rot="5400000">
                <a:off x="2792" y="100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 dirty="0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9676" name="Rectangle 83"/>
              <p:cNvSpPr>
                <a:spLocks noChangeArrowheads="1"/>
              </p:cNvSpPr>
              <p:nvPr/>
            </p:nvSpPr>
            <p:spPr bwMode="auto">
              <a:xfrm>
                <a:off x="2025" y="1011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14" name="Group 84"/>
              <p:cNvGrpSpPr>
                <a:grpSpLocks/>
              </p:cNvGrpSpPr>
              <p:nvPr/>
            </p:nvGrpSpPr>
            <p:grpSpPr bwMode="auto">
              <a:xfrm>
                <a:off x="1965" y="977"/>
                <a:ext cx="340" cy="289"/>
                <a:chOff x="1935" y="1349"/>
                <a:chExt cx="340" cy="289"/>
              </a:xfrm>
            </p:grpSpPr>
            <p:sp>
              <p:nvSpPr>
                <p:cNvPr id="69695" name="Freeform 85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96" name="Freeform 86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678" name="Rectangle 87"/>
              <p:cNvSpPr>
                <a:spLocks noChangeArrowheads="1"/>
              </p:cNvSpPr>
              <p:nvPr/>
            </p:nvSpPr>
            <p:spPr bwMode="auto">
              <a:xfrm>
                <a:off x="2406" y="98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79" name="Freeform 88"/>
              <p:cNvSpPr>
                <a:spLocks/>
              </p:cNvSpPr>
              <p:nvPr/>
            </p:nvSpPr>
            <p:spPr bwMode="auto">
              <a:xfrm>
                <a:off x="2425" y="977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0" name="Freeform 89"/>
              <p:cNvSpPr>
                <a:spLocks/>
              </p:cNvSpPr>
              <p:nvPr/>
            </p:nvSpPr>
            <p:spPr bwMode="auto">
              <a:xfrm>
                <a:off x="2573" y="977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3" name="Line 92"/>
              <p:cNvSpPr>
                <a:spLocks noChangeShapeType="1"/>
              </p:cNvSpPr>
              <p:nvPr/>
            </p:nvSpPr>
            <p:spPr bwMode="auto">
              <a:xfrm>
                <a:off x="2726" y="10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4" name="Rectangle 93"/>
              <p:cNvSpPr>
                <a:spLocks noChangeArrowheads="1"/>
              </p:cNvSpPr>
              <p:nvPr/>
            </p:nvSpPr>
            <p:spPr bwMode="auto">
              <a:xfrm>
                <a:off x="3255" y="1021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9685" name="Rectangle 94"/>
              <p:cNvSpPr>
                <a:spLocks noChangeArrowheads="1"/>
              </p:cNvSpPr>
              <p:nvPr/>
            </p:nvSpPr>
            <p:spPr bwMode="auto">
              <a:xfrm>
                <a:off x="3715" y="97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86" name="Freeform 95"/>
              <p:cNvSpPr>
                <a:spLocks/>
              </p:cNvSpPr>
              <p:nvPr/>
            </p:nvSpPr>
            <p:spPr bwMode="auto">
              <a:xfrm>
                <a:off x="3883" y="97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7" name="Line 96"/>
              <p:cNvSpPr>
                <a:spLocks noChangeShapeType="1"/>
              </p:cNvSpPr>
              <p:nvPr/>
            </p:nvSpPr>
            <p:spPr bwMode="auto">
              <a:xfrm>
                <a:off x="3595" y="1121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8" name="Line 97"/>
              <p:cNvSpPr>
                <a:spLocks noChangeShapeType="1"/>
              </p:cNvSpPr>
              <p:nvPr/>
            </p:nvSpPr>
            <p:spPr bwMode="auto">
              <a:xfrm>
                <a:off x="3111" y="1121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89" name="Freeform 98"/>
              <p:cNvSpPr>
                <a:spLocks/>
              </p:cNvSpPr>
              <p:nvPr/>
            </p:nvSpPr>
            <p:spPr bwMode="auto">
              <a:xfrm>
                <a:off x="3232" y="1121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90" name="Line 99"/>
              <p:cNvSpPr>
                <a:spLocks noChangeShapeType="1"/>
              </p:cNvSpPr>
              <p:nvPr/>
            </p:nvSpPr>
            <p:spPr bwMode="auto">
              <a:xfrm>
                <a:off x="2726" y="12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91" name="Freeform 100"/>
              <p:cNvSpPr>
                <a:spLocks/>
              </p:cNvSpPr>
              <p:nvPr/>
            </p:nvSpPr>
            <p:spPr bwMode="auto">
              <a:xfrm>
                <a:off x="2819" y="1116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101"/>
              <p:cNvGrpSpPr>
                <a:grpSpLocks/>
              </p:cNvGrpSpPr>
              <p:nvPr/>
            </p:nvGrpSpPr>
            <p:grpSpPr bwMode="auto">
              <a:xfrm>
                <a:off x="3265" y="955"/>
                <a:ext cx="325" cy="289"/>
                <a:chOff x="3671" y="1797"/>
                <a:chExt cx="325" cy="289"/>
              </a:xfrm>
            </p:grpSpPr>
            <p:sp>
              <p:nvSpPr>
                <p:cNvPr id="69693" name="Freeform 102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94" name="Freeform 103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104"/>
            <p:cNvGrpSpPr>
              <a:grpSpLocks/>
            </p:cNvGrpSpPr>
            <p:nvPr/>
          </p:nvGrpSpPr>
          <p:grpSpPr bwMode="auto">
            <a:xfrm>
              <a:off x="5181600" y="4892130"/>
              <a:ext cx="3297238" cy="814388"/>
              <a:chOff x="1965" y="881"/>
              <a:chExt cx="2077" cy="513"/>
            </a:xfrm>
          </p:grpSpPr>
          <p:sp>
            <p:nvSpPr>
              <p:cNvPr id="69649" name="Freeform 105" descr="25%"/>
              <p:cNvSpPr>
                <a:spLocks/>
              </p:cNvSpPr>
              <p:nvPr/>
            </p:nvSpPr>
            <p:spPr bwMode="auto">
              <a:xfrm>
                <a:off x="3742" y="97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pattFill prst="pct25">
                <a:fgClr>
                  <a:schemeClr val="accent1"/>
                </a:fgClr>
                <a:bgClr>
                  <a:srgbClr val="FFFFFF"/>
                </a:bgClr>
              </a:patt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0" name="Freeform 106"/>
              <p:cNvSpPr>
                <a:spLocks/>
              </p:cNvSpPr>
              <p:nvPr/>
            </p:nvSpPr>
            <p:spPr bwMode="auto">
              <a:xfrm>
                <a:off x="2891" y="88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1" name="Rectangle 107"/>
              <p:cNvSpPr>
                <a:spLocks noChangeArrowheads="1"/>
              </p:cNvSpPr>
              <p:nvPr/>
            </p:nvSpPr>
            <p:spPr bwMode="auto">
              <a:xfrm rot="5400000">
                <a:off x="2792" y="100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  <p:sp>
            <p:nvSpPr>
              <p:cNvPr id="69652" name="Rectangle 108"/>
              <p:cNvSpPr>
                <a:spLocks noChangeArrowheads="1"/>
              </p:cNvSpPr>
              <p:nvPr/>
            </p:nvSpPr>
            <p:spPr bwMode="auto">
              <a:xfrm>
                <a:off x="2025" y="1011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17" name="Group 109"/>
              <p:cNvGrpSpPr>
                <a:grpSpLocks/>
              </p:cNvGrpSpPr>
              <p:nvPr/>
            </p:nvGrpSpPr>
            <p:grpSpPr bwMode="auto">
              <a:xfrm>
                <a:off x="1965" y="977"/>
                <a:ext cx="340" cy="289"/>
                <a:chOff x="1935" y="1349"/>
                <a:chExt cx="340" cy="289"/>
              </a:xfrm>
            </p:grpSpPr>
            <p:sp>
              <p:nvSpPr>
                <p:cNvPr id="69671" name="Freeform 110"/>
                <p:cNvSpPr>
                  <a:spLocks/>
                </p:cNvSpPr>
                <p:nvPr/>
              </p:nvSpPr>
              <p:spPr bwMode="auto">
                <a:xfrm>
                  <a:off x="1935" y="1349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2" name="Freeform 111"/>
                <p:cNvSpPr>
                  <a:spLocks/>
                </p:cNvSpPr>
                <p:nvPr/>
              </p:nvSpPr>
              <p:spPr bwMode="auto">
                <a:xfrm>
                  <a:off x="2104" y="1349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9654" name="Rectangle 112"/>
              <p:cNvSpPr>
                <a:spLocks noChangeArrowheads="1"/>
              </p:cNvSpPr>
              <p:nvPr/>
            </p:nvSpPr>
            <p:spPr bwMode="auto">
              <a:xfrm>
                <a:off x="2406" y="98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55" name="Freeform 113"/>
              <p:cNvSpPr>
                <a:spLocks/>
              </p:cNvSpPr>
              <p:nvPr/>
            </p:nvSpPr>
            <p:spPr bwMode="auto">
              <a:xfrm>
                <a:off x="2425" y="977"/>
                <a:ext cx="149" cy="289"/>
              </a:xfrm>
              <a:custGeom>
                <a:avLst/>
                <a:gdLst>
                  <a:gd name="T0" fmla="*/ 148 w 149"/>
                  <a:gd name="T1" fmla="*/ 0 h 289"/>
                  <a:gd name="T2" fmla="*/ 0 w 149"/>
                  <a:gd name="T3" fmla="*/ 0 h 289"/>
                  <a:gd name="T4" fmla="*/ 0 w 149"/>
                  <a:gd name="T5" fmla="*/ 288 h 289"/>
                  <a:gd name="T6" fmla="*/ 148 w 149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9"/>
                  <a:gd name="T13" fmla="*/ 0 h 289"/>
                  <a:gd name="T14" fmla="*/ 149 w 149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6" name="Freeform 114"/>
              <p:cNvSpPr>
                <a:spLocks/>
              </p:cNvSpPr>
              <p:nvPr/>
            </p:nvSpPr>
            <p:spPr bwMode="auto">
              <a:xfrm>
                <a:off x="2573" y="977"/>
                <a:ext cx="148" cy="289"/>
              </a:xfrm>
              <a:custGeom>
                <a:avLst/>
                <a:gdLst>
                  <a:gd name="T0" fmla="*/ 0 w 148"/>
                  <a:gd name="T1" fmla="*/ 0 h 289"/>
                  <a:gd name="T2" fmla="*/ 147 w 148"/>
                  <a:gd name="T3" fmla="*/ 0 h 289"/>
                  <a:gd name="T4" fmla="*/ 147 w 148"/>
                  <a:gd name="T5" fmla="*/ 288 h 289"/>
                  <a:gd name="T6" fmla="*/ 0 w 148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8"/>
                  <a:gd name="T13" fmla="*/ 0 h 289"/>
                  <a:gd name="T14" fmla="*/ 148 w 148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7" name="Line 115"/>
              <p:cNvSpPr>
                <a:spLocks noChangeShapeType="1"/>
              </p:cNvSpPr>
              <p:nvPr/>
            </p:nvSpPr>
            <p:spPr bwMode="auto">
              <a:xfrm>
                <a:off x="2310" y="1121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8" name="Freeform 116"/>
              <p:cNvSpPr>
                <a:spLocks/>
              </p:cNvSpPr>
              <p:nvPr/>
            </p:nvSpPr>
            <p:spPr bwMode="auto">
              <a:xfrm>
                <a:off x="2372" y="1025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9" name="Line 117"/>
              <p:cNvSpPr>
                <a:spLocks noChangeShapeType="1"/>
              </p:cNvSpPr>
              <p:nvPr/>
            </p:nvSpPr>
            <p:spPr bwMode="auto">
              <a:xfrm>
                <a:off x="2726" y="1025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Rectangle 118"/>
              <p:cNvSpPr>
                <a:spLocks noChangeArrowheads="1"/>
              </p:cNvSpPr>
              <p:nvPr/>
            </p:nvSpPr>
            <p:spPr bwMode="auto">
              <a:xfrm>
                <a:off x="3255" y="1021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sp>
            <p:nvSpPr>
              <p:cNvPr id="69661" name="Rectangle 119"/>
              <p:cNvSpPr>
                <a:spLocks noChangeArrowheads="1"/>
              </p:cNvSpPr>
              <p:nvPr/>
            </p:nvSpPr>
            <p:spPr bwMode="auto">
              <a:xfrm>
                <a:off x="3715" y="979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sp>
            <p:nvSpPr>
              <p:cNvPr id="69662" name="Freeform 120"/>
              <p:cNvSpPr>
                <a:spLocks/>
              </p:cNvSpPr>
              <p:nvPr/>
            </p:nvSpPr>
            <p:spPr bwMode="auto">
              <a:xfrm>
                <a:off x="3883" y="97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3" name="Line 121"/>
              <p:cNvSpPr>
                <a:spLocks noChangeShapeType="1"/>
              </p:cNvSpPr>
              <p:nvPr/>
            </p:nvSpPr>
            <p:spPr bwMode="auto">
              <a:xfrm>
                <a:off x="3595" y="1121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Line 122"/>
              <p:cNvSpPr>
                <a:spLocks noChangeShapeType="1"/>
              </p:cNvSpPr>
              <p:nvPr/>
            </p:nvSpPr>
            <p:spPr bwMode="auto">
              <a:xfrm>
                <a:off x="3111" y="1121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5" name="Freeform 123"/>
              <p:cNvSpPr>
                <a:spLocks/>
              </p:cNvSpPr>
              <p:nvPr/>
            </p:nvSpPr>
            <p:spPr bwMode="auto">
              <a:xfrm>
                <a:off x="3232" y="1121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6" name="Line 124"/>
              <p:cNvSpPr>
                <a:spLocks noChangeShapeType="1"/>
              </p:cNvSpPr>
              <p:nvPr/>
            </p:nvSpPr>
            <p:spPr bwMode="auto">
              <a:xfrm>
                <a:off x="2726" y="1217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7" name="Freeform 125"/>
              <p:cNvSpPr>
                <a:spLocks/>
              </p:cNvSpPr>
              <p:nvPr/>
            </p:nvSpPr>
            <p:spPr bwMode="auto">
              <a:xfrm>
                <a:off x="2819" y="1116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" name="Group 126"/>
              <p:cNvGrpSpPr>
                <a:grpSpLocks/>
              </p:cNvGrpSpPr>
              <p:nvPr/>
            </p:nvGrpSpPr>
            <p:grpSpPr bwMode="auto">
              <a:xfrm>
                <a:off x="3265" y="955"/>
                <a:ext cx="325" cy="289"/>
                <a:chOff x="3671" y="1797"/>
                <a:chExt cx="325" cy="289"/>
              </a:xfrm>
            </p:grpSpPr>
            <p:sp>
              <p:nvSpPr>
                <p:cNvPr id="69669" name="Freeform 127"/>
                <p:cNvSpPr>
                  <a:spLocks/>
                </p:cNvSpPr>
                <p:nvPr/>
              </p:nvSpPr>
              <p:spPr bwMode="auto">
                <a:xfrm>
                  <a:off x="3671" y="1797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70" name="Freeform 128"/>
                <p:cNvSpPr>
                  <a:spLocks/>
                </p:cNvSpPr>
                <p:nvPr/>
              </p:nvSpPr>
              <p:spPr bwMode="auto">
                <a:xfrm>
                  <a:off x="3832" y="1797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9646" name="Rectangle 129"/>
            <p:cNvSpPr>
              <a:spLocks noChangeArrowheads="1"/>
            </p:cNvSpPr>
            <p:nvPr/>
          </p:nvSpPr>
          <p:spPr bwMode="auto">
            <a:xfrm>
              <a:off x="358818" y="3318763"/>
              <a:ext cx="2677315" cy="5206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>
                  <a:latin typeface="Arial" pitchFamily="34" charset="0"/>
                </a:rPr>
                <a:t>sub $t3,</a:t>
              </a:r>
              <a:r>
                <a:rPr lang="en-US" sz="2800" b="1" dirty="0">
                  <a:solidFill>
                    <a:schemeClr val="accent1"/>
                  </a:solidFill>
                  <a:latin typeface="Arial" pitchFamily="34" charset="0"/>
                </a:rPr>
                <a:t>$t0</a:t>
              </a:r>
              <a:r>
                <a:rPr lang="en-US" sz="2800" b="1" dirty="0">
                  <a:latin typeface="Arial" pitchFamily="34" charset="0"/>
                </a:rPr>
                <a:t>,$</a:t>
              </a:r>
              <a:r>
                <a:rPr lang="en-US" sz="2800" b="1" dirty="0" smtClean="0">
                  <a:latin typeface="Arial" pitchFamily="34" charset="0"/>
                </a:rPr>
                <a:t>t2</a:t>
              </a:r>
              <a:endParaRPr lang="en-US" sz="2800" b="1" dirty="0">
                <a:latin typeface="Arial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761038" y="2688680"/>
            <a:ext cx="106362" cy="1524000"/>
            <a:chOff x="5761038" y="2688680"/>
            <a:chExt cx="106362" cy="1524000"/>
          </a:xfrm>
        </p:grpSpPr>
        <p:sp>
          <p:nvSpPr>
            <p:cNvPr id="69647" name="Line 126"/>
            <p:cNvSpPr>
              <a:spLocks noChangeShapeType="1"/>
            </p:cNvSpPr>
            <p:nvPr/>
          </p:nvSpPr>
          <p:spPr bwMode="auto">
            <a:xfrm>
              <a:off x="5799138" y="2734718"/>
              <a:ext cx="68262" cy="147796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Oval 159"/>
            <p:cNvSpPr>
              <a:spLocks noChangeArrowheads="1"/>
            </p:cNvSpPr>
            <p:nvPr/>
          </p:nvSpPr>
          <p:spPr bwMode="auto">
            <a:xfrm>
              <a:off x="5761038" y="2688680"/>
              <a:ext cx="93662" cy="93663"/>
            </a:xfrm>
            <a:prstGeom prst="ellipse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" name="Oval 133"/>
          <p:cNvSpPr>
            <a:spLocks noChangeArrowheads="1"/>
          </p:cNvSpPr>
          <p:nvPr/>
        </p:nvSpPr>
        <p:spPr bwMode="auto">
          <a:xfrm rot="16200000">
            <a:off x="5788105" y="2275284"/>
            <a:ext cx="884237" cy="260429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35" name="Rectangle 83"/>
          <p:cNvSpPr>
            <a:spLocks noChangeArrowheads="1"/>
          </p:cNvSpPr>
          <p:nvPr/>
        </p:nvSpPr>
        <p:spPr bwMode="auto">
          <a:xfrm>
            <a:off x="3929546" y="3473585"/>
            <a:ext cx="3619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charset="0"/>
              </a:rPr>
              <a:t>I$</a:t>
            </a:r>
          </a:p>
        </p:txBody>
      </p:sp>
      <p:sp>
        <p:nvSpPr>
          <p:cNvPr id="136" name="Freeform 85"/>
          <p:cNvSpPr>
            <a:spLocks/>
          </p:cNvSpPr>
          <p:nvPr/>
        </p:nvSpPr>
        <p:spPr bwMode="auto">
          <a:xfrm>
            <a:off x="3834296" y="3419610"/>
            <a:ext cx="269875" cy="458788"/>
          </a:xfrm>
          <a:custGeom>
            <a:avLst/>
            <a:gdLst>
              <a:gd name="T0" fmla="*/ 169 w 170"/>
              <a:gd name="T1" fmla="*/ 0 h 289"/>
              <a:gd name="T2" fmla="*/ 0 w 170"/>
              <a:gd name="T3" fmla="*/ 0 h 289"/>
              <a:gd name="T4" fmla="*/ 0 w 170"/>
              <a:gd name="T5" fmla="*/ 288 h 289"/>
              <a:gd name="T6" fmla="*/ 169 w 170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70"/>
              <a:gd name="T13" fmla="*/ 0 h 289"/>
              <a:gd name="T14" fmla="*/ 170 w 170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0" h="289">
                <a:moveTo>
                  <a:pt x="169" y="0"/>
                </a:moveTo>
                <a:lnTo>
                  <a:pt x="0" y="0"/>
                </a:lnTo>
                <a:lnTo>
                  <a:pt x="0" y="288"/>
                </a:lnTo>
                <a:lnTo>
                  <a:pt x="169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" name="Freeform 86"/>
          <p:cNvSpPr>
            <a:spLocks/>
          </p:cNvSpPr>
          <p:nvPr/>
        </p:nvSpPr>
        <p:spPr bwMode="auto">
          <a:xfrm>
            <a:off x="4102584" y="3419610"/>
            <a:ext cx="271463" cy="458788"/>
          </a:xfrm>
          <a:custGeom>
            <a:avLst/>
            <a:gdLst>
              <a:gd name="T0" fmla="*/ 0 w 171"/>
              <a:gd name="T1" fmla="*/ 0 h 289"/>
              <a:gd name="T2" fmla="*/ 170 w 171"/>
              <a:gd name="T3" fmla="*/ 0 h 289"/>
              <a:gd name="T4" fmla="*/ 170 w 171"/>
              <a:gd name="T5" fmla="*/ 288 h 289"/>
              <a:gd name="T6" fmla="*/ 0 w 171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71"/>
              <a:gd name="T13" fmla="*/ 0 h 289"/>
              <a:gd name="T14" fmla="*/ 171 w 171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1" h="289">
                <a:moveTo>
                  <a:pt x="0" y="0"/>
                </a:moveTo>
                <a:lnTo>
                  <a:pt x="170" y="0"/>
                </a:lnTo>
                <a:lnTo>
                  <a:pt x="170" y="288"/>
                </a:lnTo>
                <a:lnTo>
                  <a:pt x="0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" name="Rectangle 87"/>
          <p:cNvSpPr>
            <a:spLocks noChangeArrowheads="1"/>
          </p:cNvSpPr>
          <p:nvPr/>
        </p:nvSpPr>
        <p:spPr bwMode="auto">
          <a:xfrm>
            <a:off x="4534384" y="343072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charset="0"/>
              </a:rPr>
              <a:t>Reg</a:t>
            </a:r>
          </a:p>
        </p:txBody>
      </p:sp>
      <p:sp>
        <p:nvSpPr>
          <p:cNvPr id="142" name="Freeform 88"/>
          <p:cNvSpPr>
            <a:spLocks/>
          </p:cNvSpPr>
          <p:nvPr/>
        </p:nvSpPr>
        <p:spPr bwMode="auto">
          <a:xfrm>
            <a:off x="4564546" y="3419610"/>
            <a:ext cx="236538" cy="458788"/>
          </a:xfrm>
          <a:custGeom>
            <a:avLst/>
            <a:gdLst>
              <a:gd name="T0" fmla="*/ 148 w 149"/>
              <a:gd name="T1" fmla="*/ 0 h 289"/>
              <a:gd name="T2" fmla="*/ 0 w 149"/>
              <a:gd name="T3" fmla="*/ 0 h 289"/>
              <a:gd name="T4" fmla="*/ 0 w 149"/>
              <a:gd name="T5" fmla="*/ 288 h 289"/>
              <a:gd name="T6" fmla="*/ 148 w 149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9"/>
              <a:gd name="T13" fmla="*/ 0 h 289"/>
              <a:gd name="T14" fmla="*/ 149 w 149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" name="Freeform 89"/>
          <p:cNvSpPr>
            <a:spLocks/>
          </p:cNvSpPr>
          <p:nvPr/>
        </p:nvSpPr>
        <p:spPr bwMode="auto">
          <a:xfrm>
            <a:off x="4799496" y="3419610"/>
            <a:ext cx="234950" cy="458788"/>
          </a:xfrm>
          <a:custGeom>
            <a:avLst/>
            <a:gdLst>
              <a:gd name="T0" fmla="*/ 0 w 148"/>
              <a:gd name="T1" fmla="*/ 0 h 289"/>
              <a:gd name="T2" fmla="*/ 147 w 148"/>
              <a:gd name="T3" fmla="*/ 0 h 289"/>
              <a:gd name="T4" fmla="*/ 147 w 148"/>
              <a:gd name="T5" fmla="*/ 288 h 289"/>
              <a:gd name="T6" fmla="*/ 0 w 148"/>
              <a:gd name="T7" fmla="*/ 288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8"/>
              <a:gd name="T13" fmla="*/ 0 h 289"/>
              <a:gd name="T14" fmla="*/ 148 w 148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Line 90"/>
          <p:cNvSpPr>
            <a:spLocks noChangeShapeType="1"/>
          </p:cNvSpPr>
          <p:nvPr/>
        </p:nvSpPr>
        <p:spPr bwMode="auto">
          <a:xfrm>
            <a:off x="4381984" y="364821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Freeform 91"/>
          <p:cNvSpPr>
            <a:spLocks/>
          </p:cNvSpPr>
          <p:nvPr/>
        </p:nvSpPr>
        <p:spPr bwMode="auto">
          <a:xfrm>
            <a:off x="4480409" y="3495810"/>
            <a:ext cx="76200" cy="153988"/>
          </a:xfrm>
          <a:custGeom>
            <a:avLst/>
            <a:gdLst>
              <a:gd name="T0" fmla="*/ 0 w 48"/>
              <a:gd name="T1" fmla="*/ 96 h 97"/>
              <a:gd name="T2" fmla="*/ 0 w 48"/>
              <a:gd name="T3" fmla="*/ 0 h 97"/>
              <a:gd name="T4" fmla="*/ 47 w 48"/>
              <a:gd name="T5" fmla="*/ 0 h 97"/>
              <a:gd name="T6" fmla="*/ 47 w 48"/>
              <a:gd name="T7" fmla="*/ 0 h 97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97"/>
              <a:gd name="T14" fmla="*/ 48 w 48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Line 92"/>
          <p:cNvSpPr>
            <a:spLocks noChangeShapeType="1"/>
          </p:cNvSpPr>
          <p:nvPr/>
        </p:nvSpPr>
        <p:spPr bwMode="auto">
          <a:xfrm>
            <a:off x="5042384" y="349581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Line 99"/>
          <p:cNvSpPr>
            <a:spLocks noChangeShapeType="1"/>
          </p:cNvSpPr>
          <p:nvPr/>
        </p:nvSpPr>
        <p:spPr bwMode="auto">
          <a:xfrm>
            <a:off x="5042384" y="380061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95148" y="3246761"/>
            <a:ext cx="2611613" cy="5903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3" idx="2"/>
            <a:endCxn id="69679" idx="1"/>
          </p:cNvCxnSpPr>
          <p:nvPr/>
        </p:nvCxnSpPr>
        <p:spPr>
          <a:xfrm>
            <a:off x="5032859" y="3876810"/>
            <a:ext cx="193191" cy="32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69671" idx="1"/>
          </p:cNvCxnSpPr>
          <p:nvPr/>
        </p:nvCxnSpPr>
        <p:spPr>
          <a:xfrm>
            <a:off x="4919489" y="4651354"/>
            <a:ext cx="262111" cy="393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673711" y="5626894"/>
            <a:ext cx="1905555" cy="123110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First two pipe stages stall by repeating stage one cycle later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 flipV="1">
            <a:off x="4310950" y="3962301"/>
            <a:ext cx="626072" cy="20482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4355670" y="5089276"/>
            <a:ext cx="661847" cy="10375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0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solidFill>
            <a:schemeClr val="bg1"/>
          </a:solidFill>
        </p:spPr>
        <p:txBody>
          <a:bodyPr wrap="square" lIns="90487" tIns="44450" rIns="90487" bIns="44450" anchor="ctr"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Data Hazard: Loads (4/4)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Slot after a load is called a </a:t>
            </a:r>
            <a:r>
              <a:rPr lang="en-US" i="1" dirty="0" smtClean="0">
                <a:solidFill>
                  <a:srgbClr val="FF0000"/>
                </a:solidFill>
                <a:ea typeface="ＭＳ Ｐゴシック" pitchFamily="34" charset="-128"/>
              </a:rPr>
              <a:t>load delay slot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If that instruction uses the result of the load, then the hardware interlock will stall it for one cycle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Letting the hardware stall the instruction in the delay slot is equivalent to putting an explicit </a:t>
            </a:r>
            <a:r>
              <a:rPr lang="en-US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nop</a:t>
            </a:r>
            <a:r>
              <a:rPr lang="en-US" dirty="0" smtClean="0">
                <a:ea typeface="ＭＳ Ｐゴシック" pitchFamily="34" charset="-128"/>
              </a:rPr>
              <a:t> in the slot  (except the latter uses more code space)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ea typeface="ＭＳ Ｐゴシック" pitchFamily="34" charset="-128"/>
              </a:rPr>
              <a:t>Idea:</a:t>
            </a:r>
            <a:r>
              <a:rPr lang="en-US" dirty="0" smtClean="0">
                <a:ea typeface="ＭＳ Ｐゴシック" pitchFamily="34" charset="-128"/>
              </a:rPr>
              <a:t>  Let the compiler put an unrelated instruction in that slot </a:t>
            </a:r>
            <a:r>
              <a:rPr lang="en-US" dirty="0" smtClean="0"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dirty="0" smtClean="0">
                <a:ea typeface="ＭＳ Ｐゴシック" pitchFamily="34" charset="-128"/>
              </a:rPr>
              <a:t> no stall!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68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Scheduling to Avoid Stalls</a:t>
            </a:r>
            <a:endParaRPr lang="en-AU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43087"/>
          </a:xfrm>
        </p:spPr>
        <p:txBody>
          <a:bodyPr/>
          <a:lstStyle/>
          <a:p>
            <a:r>
              <a:rPr lang="en-US" dirty="0" smtClean="0"/>
              <a:t>Reorder </a:t>
            </a:r>
            <a:r>
              <a:rPr lang="en-US" dirty="0"/>
              <a:t>code to avoid use of load result in the next </a:t>
            </a:r>
            <a:r>
              <a:rPr lang="en-US" dirty="0" smtClean="0"/>
              <a:t>instruction!</a:t>
            </a:r>
            <a:endParaRPr lang="en-US" dirty="0"/>
          </a:p>
          <a:p>
            <a:r>
              <a:rPr lang="en-US" dirty="0" smtClean="0"/>
              <a:t>MIPS </a:t>
            </a:r>
            <a:r>
              <a:rPr lang="en-US" dirty="0"/>
              <a:t>code </a:t>
            </a:r>
            <a:r>
              <a:rPr lang="en-US" dirty="0" smtClean="0"/>
              <a:t>for 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=A+B; E=A+C;</a:t>
            </a:r>
            <a:endParaRPr lang="en-AU" sz="3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1463040" y="3273110"/>
            <a:ext cx="2820003" cy="2985433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Method 1: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$t2,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$t3, $t1, 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$t4,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$t5, $t1, 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$t5, 16($t0)</a:t>
            </a:r>
            <a:endParaRPr lang="en-A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5303520" y="3225800"/>
            <a:ext cx="2820003" cy="29854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Method 2: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$t2,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$t4,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$t3, $t1, 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add	$t5, $t1, 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$t5, 16($t0)</a:t>
            </a:r>
            <a:endParaRPr lang="en-A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6120" name="Line 8"/>
          <p:cNvSpPr>
            <a:spLocks noChangeShapeType="1"/>
          </p:cNvSpPr>
          <p:nvPr/>
        </p:nvSpPr>
        <p:spPr bwMode="auto">
          <a:xfrm flipV="1">
            <a:off x="4283044" y="4515359"/>
            <a:ext cx="1020476" cy="76942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103120" y="3977198"/>
            <a:ext cx="2160588" cy="792162"/>
            <a:chOff x="2782792" y="3937024"/>
            <a:chExt cx="2160588" cy="792162"/>
          </a:xfrm>
        </p:grpSpPr>
        <p:sp>
          <p:nvSpPr>
            <p:cNvPr id="346121" name="Oval 9"/>
            <p:cNvSpPr>
              <a:spLocks noChangeArrowheads="1"/>
            </p:cNvSpPr>
            <p:nvPr/>
          </p:nvSpPr>
          <p:spPr bwMode="auto">
            <a:xfrm>
              <a:off x="2782792" y="3937024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2" name="Oval 10"/>
            <p:cNvSpPr>
              <a:spLocks noChangeArrowheads="1"/>
            </p:cNvSpPr>
            <p:nvPr/>
          </p:nvSpPr>
          <p:spPr bwMode="auto">
            <a:xfrm>
              <a:off x="4295680" y="4297386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9" name="Line 17"/>
            <p:cNvSpPr>
              <a:spLocks noChangeShapeType="1"/>
            </p:cNvSpPr>
            <p:nvPr/>
          </p:nvSpPr>
          <p:spPr bwMode="auto">
            <a:xfrm>
              <a:off x="3420967" y="4183086"/>
              <a:ext cx="879475" cy="2921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03120" y="5083622"/>
            <a:ext cx="2160588" cy="792162"/>
            <a:chOff x="2793809" y="5027541"/>
            <a:chExt cx="2160588" cy="792162"/>
          </a:xfrm>
        </p:grpSpPr>
        <p:sp>
          <p:nvSpPr>
            <p:cNvPr id="346123" name="Oval 11"/>
            <p:cNvSpPr>
              <a:spLocks noChangeArrowheads="1"/>
            </p:cNvSpPr>
            <p:nvPr/>
          </p:nvSpPr>
          <p:spPr bwMode="auto">
            <a:xfrm>
              <a:off x="2793809" y="5027541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4" name="Oval 12"/>
            <p:cNvSpPr>
              <a:spLocks noChangeArrowheads="1"/>
            </p:cNvSpPr>
            <p:nvPr/>
          </p:nvSpPr>
          <p:spPr bwMode="auto">
            <a:xfrm>
              <a:off x="4306697" y="5387903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30" name="Line 18"/>
            <p:cNvSpPr>
              <a:spLocks noChangeShapeType="1"/>
            </p:cNvSpPr>
            <p:nvPr/>
          </p:nvSpPr>
          <p:spPr bwMode="auto">
            <a:xfrm>
              <a:off x="3422459" y="5292653"/>
              <a:ext cx="903288" cy="2159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3931920"/>
            <a:ext cx="2159000" cy="1150937"/>
            <a:chOff x="6084888" y="3573463"/>
            <a:chExt cx="2159000" cy="1150937"/>
          </a:xfrm>
        </p:grpSpPr>
        <p:sp>
          <p:nvSpPr>
            <p:cNvPr id="346125" name="Oval 13"/>
            <p:cNvSpPr>
              <a:spLocks noChangeArrowheads="1"/>
            </p:cNvSpPr>
            <p:nvPr/>
          </p:nvSpPr>
          <p:spPr bwMode="auto">
            <a:xfrm>
              <a:off x="6084888" y="3573463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6" name="Oval 14"/>
            <p:cNvSpPr>
              <a:spLocks noChangeArrowheads="1"/>
            </p:cNvSpPr>
            <p:nvPr/>
          </p:nvSpPr>
          <p:spPr bwMode="auto">
            <a:xfrm>
              <a:off x="7596188" y="4292600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31" name="Line 19"/>
            <p:cNvSpPr>
              <a:spLocks noChangeShapeType="1"/>
            </p:cNvSpPr>
            <p:nvPr/>
          </p:nvSpPr>
          <p:spPr bwMode="auto">
            <a:xfrm>
              <a:off x="6726238" y="3829050"/>
              <a:ext cx="895350" cy="6080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43600" y="4297680"/>
            <a:ext cx="2159000" cy="1511300"/>
            <a:chOff x="6084888" y="3933825"/>
            <a:chExt cx="2159000" cy="1511300"/>
          </a:xfrm>
        </p:grpSpPr>
        <p:sp>
          <p:nvSpPr>
            <p:cNvPr id="346127" name="Oval 15"/>
            <p:cNvSpPr>
              <a:spLocks noChangeArrowheads="1"/>
            </p:cNvSpPr>
            <p:nvPr/>
          </p:nvSpPr>
          <p:spPr bwMode="auto">
            <a:xfrm>
              <a:off x="7596188" y="5013325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28" name="Oval 16"/>
            <p:cNvSpPr>
              <a:spLocks noChangeArrowheads="1"/>
            </p:cNvSpPr>
            <p:nvPr/>
          </p:nvSpPr>
          <p:spPr bwMode="auto">
            <a:xfrm>
              <a:off x="6084888" y="3933825"/>
              <a:ext cx="647700" cy="4318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132" name="Line 20"/>
            <p:cNvSpPr>
              <a:spLocks noChangeShapeType="1"/>
            </p:cNvSpPr>
            <p:nvPr/>
          </p:nvSpPr>
          <p:spPr bwMode="auto">
            <a:xfrm>
              <a:off x="6654800" y="4287838"/>
              <a:ext cx="966788" cy="8461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8640" y="4193098"/>
            <a:ext cx="1584141" cy="400110"/>
            <a:chOff x="518979" y="4303268"/>
            <a:chExt cx="1584141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518979" y="4303268"/>
              <a:ext cx="7491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Stall!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188720" y="4519168"/>
              <a:ext cx="9144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48640" y="5284790"/>
            <a:ext cx="1584141" cy="400110"/>
            <a:chOff x="518979" y="4303268"/>
            <a:chExt cx="1584141" cy="400110"/>
          </a:xfrm>
        </p:grpSpPr>
        <p:sp>
          <p:nvSpPr>
            <p:cNvPr id="33" name="TextBox 32"/>
            <p:cNvSpPr txBox="1"/>
            <p:nvPr/>
          </p:nvSpPr>
          <p:spPr>
            <a:xfrm>
              <a:off x="518979" y="4303268"/>
              <a:ext cx="7491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FF0000"/>
                  </a:solidFill>
                </a:rPr>
                <a:t>Stall!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188720" y="4519168"/>
              <a:ext cx="914400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>
            <a:off x="4389120" y="3273109"/>
            <a:ext cx="0" cy="11338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89120" y="4406966"/>
            <a:ext cx="0" cy="10972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875870" y="5504246"/>
            <a:ext cx="1026499" cy="943310"/>
            <a:chOff x="3875870" y="5504246"/>
            <a:chExt cx="1026499" cy="943310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4389120" y="5504246"/>
              <a:ext cx="0" cy="6400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75870" y="6078224"/>
              <a:ext cx="1026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13 cycles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713144" y="3227832"/>
            <a:ext cx="1032911" cy="3222260"/>
            <a:chOff x="7713144" y="3227832"/>
            <a:chExt cx="1032911" cy="3222260"/>
          </a:xfrm>
        </p:grpSpPr>
        <p:cxnSp>
          <p:nvCxnSpPr>
            <p:cNvPr id="42" name="Straight Arrow Connector 41"/>
            <p:cNvCxnSpPr/>
            <p:nvPr/>
          </p:nvCxnSpPr>
          <p:spPr>
            <a:xfrm>
              <a:off x="8229600" y="3227832"/>
              <a:ext cx="0" cy="29169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713144" y="6080760"/>
              <a:ext cx="1032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11 cycles</a:t>
              </a:r>
              <a:endParaRPr lang="en-US" b="1" dirty="0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47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9" grpId="0" animBg="1"/>
      <p:bldP spid="34612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FF0000"/>
                </a:solidFill>
              </a:rPr>
              <a:t>Stall </a:t>
            </a:r>
            <a:r>
              <a:rPr lang="en-US" dirty="0" smtClean="0"/>
              <a:t>on every branch until </a:t>
            </a:r>
            <a:r>
              <a:rPr lang="en-US" dirty="0"/>
              <a:t>branch condition resolved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2857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917574" y="6068720"/>
            <a:ext cx="73641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8638" y="1179513"/>
            <a:ext cx="7812088" cy="5056188"/>
            <a:chOff x="213" y="551"/>
            <a:chExt cx="4921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2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5" y="1152"/>
              <a:ext cx="227" cy="481"/>
              <a:chOff x="2255" y="1152"/>
              <a:chExt cx="227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67" y="1273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102" cy="513"/>
              <a:chOff x="1751" y="1600"/>
              <a:chExt cx="2102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2" y="1600"/>
                <a:ext cx="227" cy="481"/>
                <a:chOff x="2682" y="1600"/>
                <a:chExt cx="227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4" y="1721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102" cy="513"/>
              <a:chOff x="2178" y="2048"/>
              <a:chExt cx="2102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09" y="2048"/>
                <a:ext cx="227" cy="481"/>
                <a:chOff x="3109" y="2048"/>
                <a:chExt cx="227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1" y="2169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6" y="2496"/>
              <a:ext cx="227" cy="481"/>
              <a:chOff x="3536" y="2496"/>
              <a:chExt cx="227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48" y="2617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102" cy="513"/>
              <a:chOff x="3032" y="2944"/>
              <a:chExt cx="2102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5" y="3065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3" y="8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8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68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</a:t>
            </a:r>
            <a:endParaRPr lang="en-US" dirty="0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rgbClr val="FF0000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means that branches are idle in Stages 3, 4 and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23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Clock Cycle Stall</a:t>
            </a:r>
            <a:endParaRPr lang="en-US" dirty="0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35529"/>
            <a:ext cx="71333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6177" y="1116058"/>
            <a:ext cx="7812088" cy="5056188"/>
            <a:chOff x="213" y="551"/>
            <a:chExt cx="4921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2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5" y="1152"/>
              <a:ext cx="227" cy="481"/>
              <a:chOff x="2255" y="1152"/>
              <a:chExt cx="227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67" y="1273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102" cy="513"/>
              <a:chOff x="1751" y="1600"/>
              <a:chExt cx="2102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2" y="1600"/>
                <a:ext cx="227" cy="481"/>
                <a:chOff x="2682" y="1600"/>
                <a:chExt cx="227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4" y="1721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102" cy="513"/>
              <a:chOff x="2178" y="2048"/>
              <a:chExt cx="2102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09" y="2048"/>
                <a:ext cx="227" cy="481"/>
                <a:chOff x="3109" y="2048"/>
                <a:chExt cx="227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1" y="2169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6" y="2496"/>
              <a:ext cx="227" cy="481"/>
              <a:chOff x="3536" y="2496"/>
              <a:chExt cx="227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48" y="2617"/>
                <a:ext cx="3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3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102" cy="513"/>
              <a:chOff x="3032" y="2944"/>
              <a:chExt cx="2102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3" y="2944"/>
                <a:ext cx="227" cy="481"/>
                <a:chOff x="3963" y="2944"/>
                <a:chExt cx="227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5" y="3065"/>
                  <a:ext cx="38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5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33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3" y="10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8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9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1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49401"/>
            <a:ext cx="8229600" cy="4525963"/>
          </a:xfrm>
        </p:spPr>
        <p:txBody>
          <a:bodyPr/>
          <a:lstStyle/>
          <a:p>
            <a:r>
              <a:rPr lang="en-US" dirty="0" smtClean="0"/>
              <a:t>Option 2: </a:t>
            </a:r>
            <a:r>
              <a:rPr lang="en-US" i="1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outcome of a branch, fix up if guess wrong </a:t>
            </a:r>
          </a:p>
          <a:p>
            <a:pPr lvl="1"/>
            <a:r>
              <a:rPr lang="en-US" dirty="0" smtClean="0"/>
              <a:t>Must cancel all instructions in pipeline that depended on guess that was wrong</a:t>
            </a:r>
          </a:p>
          <a:p>
            <a:pPr lvl="1"/>
            <a:r>
              <a:rPr lang="en-US" dirty="0" smtClean="0"/>
              <a:t>This is called “</a:t>
            </a:r>
            <a:r>
              <a:rPr lang="en-US" dirty="0" smtClean="0">
                <a:solidFill>
                  <a:srgbClr val="DA1F28"/>
                </a:solidFill>
              </a:rPr>
              <a:t>flushing</a:t>
            </a:r>
            <a:r>
              <a:rPr lang="en-US" dirty="0" smtClean="0"/>
              <a:t>” the pipeline</a:t>
            </a:r>
          </a:p>
          <a:p>
            <a:r>
              <a:rPr lang="en-US" dirty="0" smtClean="0"/>
              <a:t>Simplest hardware if we predict that all branches are NOT taken</a:t>
            </a:r>
          </a:p>
          <a:p>
            <a:pPr lvl="1"/>
            <a:r>
              <a:rPr lang="en-US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70429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Gotta Do Laundry</a:t>
            </a:r>
            <a:endParaRPr lang="en-US"/>
          </a:p>
        </p:txBody>
      </p:sp>
      <p:sp>
        <p:nvSpPr>
          <p:cNvPr id="271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019800" cy="5213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Ann, Brian, Cathy, Dave </a:t>
            </a:r>
            <a:br>
              <a:rPr lang="en-US" dirty="0" smtClean="0"/>
            </a:br>
            <a:r>
              <a:rPr lang="en-US" dirty="0" smtClean="0"/>
              <a:t>each have one load of clothes to wash, dry, fold, and put away</a:t>
            </a:r>
          </a:p>
          <a:p>
            <a:pPr lvl="1"/>
            <a:r>
              <a:rPr lang="en-US" sz="2800" dirty="0" smtClean="0"/>
              <a:t>Washer takes 30 minutes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Dryer takes 30 minutes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“Folder” takes 30 minutes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“Stasher” takes 30 minutes to put clothes into drawers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8350" y="3817937"/>
            <a:ext cx="598488" cy="800100"/>
            <a:chOff x="4048" y="2448"/>
            <a:chExt cx="424" cy="50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048" y="2448"/>
              <a:ext cx="424" cy="504"/>
              <a:chOff x="4048" y="2448"/>
              <a:chExt cx="424" cy="504"/>
            </a:xfrm>
          </p:grpSpPr>
          <p:sp>
            <p:nvSpPr>
              <p:cNvPr id="2714630" name="AutoShape 6"/>
              <p:cNvSpPr>
                <a:spLocks noChangeArrowheads="1"/>
              </p:cNvSpPr>
              <p:nvPr/>
            </p:nvSpPr>
            <p:spPr bwMode="auto">
              <a:xfrm>
                <a:off x="4048" y="2528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1" name="AutoShape 7"/>
              <p:cNvSpPr>
                <a:spLocks noChangeArrowheads="1"/>
              </p:cNvSpPr>
              <p:nvPr/>
            </p:nvSpPr>
            <p:spPr bwMode="auto">
              <a:xfrm>
                <a:off x="4144" y="2448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32" name="Oval 8"/>
            <p:cNvSpPr>
              <a:spLocks noChangeArrowheads="1"/>
            </p:cNvSpPr>
            <p:nvPr/>
          </p:nvSpPr>
          <p:spPr bwMode="auto">
            <a:xfrm>
              <a:off x="4176" y="2488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33" name="AutoShape 9"/>
            <p:cNvSpPr>
              <a:spLocks noChangeArrowheads="1"/>
            </p:cNvSpPr>
            <p:nvPr/>
          </p:nvSpPr>
          <p:spPr bwMode="auto">
            <a:xfrm>
              <a:off x="4100" y="2724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112000" y="4846637"/>
            <a:ext cx="587375" cy="649288"/>
            <a:chOff x="4043" y="3096"/>
            <a:chExt cx="417" cy="409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045" y="3289"/>
              <a:ext cx="415" cy="216"/>
              <a:chOff x="4045" y="3289"/>
              <a:chExt cx="415" cy="216"/>
            </a:xfrm>
          </p:grpSpPr>
          <p:sp>
            <p:nvSpPr>
              <p:cNvPr id="2714636" name="Freeform 12"/>
              <p:cNvSpPr>
                <a:spLocks/>
              </p:cNvSpPr>
              <p:nvPr/>
            </p:nvSpPr>
            <p:spPr bwMode="auto">
              <a:xfrm>
                <a:off x="4247" y="3290"/>
                <a:ext cx="96" cy="21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95" y="0"/>
                  </a:cxn>
                  <a:cxn ang="0">
                    <a:pos x="26" y="214"/>
                  </a:cxn>
                  <a:cxn ang="0">
                    <a:pos x="0" y="214"/>
                  </a:cxn>
                  <a:cxn ang="0">
                    <a:pos x="69" y="0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DA4B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7" name="Rectangle 13"/>
              <p:cNvSpPr>
                <a:spLocks noChangeArrowheads="1"/>
              </p:cNvSpPr>
              <p:nvPr/>
            </p:nvSpPr>
            <p:spPr bwMode="auto">
              <a:xfrm>
                <a:off x="4242" y="3289"/>
                <a:ext cx="218" cy="12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8" name="Rectangle 14"/>
              <p:cNvSpPr>
                <a:spLocks noChangeArrowheads="1"/>
              </p:cNvSpPr>
              <p:nvPr/>
            </p:nvSpPr>
            <p:spPr bwMode="auto">
              <a:xfrm>
                <a:off x="4241" y="3380"/>
                <a:ext cx="218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9" name="Rectangle 15"/>
              <p:cNvSpPr>
                <a:spLocks noChangeArrowheads="1"/>
              </p:cNvSpPr>
              <p:nvPr/>
            </p:nvSpPr>
            <p:spPr bwMode="auto">
              <a:xfrm>
                <a:off x="4045" y="3380"/>
                <a:ext cx="116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043" y="3096"/>
              <a:ext cx="217" cy="409"/>
              <a:chOff x="4043" y="3096"/>
              <a:chExt cx="217" cy="409"/>
            </a:xfrm>
          </p:grpSpPr>
          <p:sp>
            <p:nvSpPr>
              <p:cNvPr id="2714641" name="Oval 17"/>
              <p:cNvSpPr>
                <a:spLocks noChangeArrowheads="1"/>
              </p:cNvSpPr>
              <p:nvPr/>
            </p:nvSpPr>
            <p:spPr bwMode="auto">
              <a:xfrm>
                <a:off x="4127" y="3096"/>
                <a:ext cx="55" cy="55"/>
              </a:xfrm>
              <a:prstGeom prst="ellipse">
                <a:avLst/>
              </a:prstGeom>
              <a:solidFill>
                <a:srgbClr val="FDA4B5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42" name="Freeform 18"/>
              <p:cNvSpPr>
                <a:spLocks/>
              </p:cNvSpPr>
              <p:nvPr/>
            </p:nvSpPr>
            <p:spPr bwMode="auto">
              <a:xfrm>
                <a:off x="4043" y="3173"/>
                <a:ext cx="217" cy="332"/>
              </a:xfrm>
              <a:custGeom>
                <a:avLst/>
                <a:gdLst/>
                <a:ahLst/>
                <a:cxnLst>
                  <a:cxn ang="0">
                    <a:pos x="2" y="153"/>
                  </a:cxn>
                  <a:cxn ang="0">
                    <a:pos x="1" y="157"/>
                  </a:cxn>
                  <a:cxn ang="0">
                    <a:pos x="0" y="163"/>
                  </a:cxn>
                  <a:cxn ang="0">
                    <a:pos x="0" y="168"/>
                  </a:cxn>
                  <a:cxn ang="0">
                    <a:pos x="2" y="174"/>
                  </a:cxn>
                  <a:cxn ang="0">
                    <a:pos x="5" y="179"/>
                  </a:cxn>
                  <a:cxn ang="0">
                    <a:pos x="9" y="183"/>
                  </a:cxn>
                  <a:cxn ang="0">
                    <a:pos x="14" y="186"/>
                  </a:cxn>
                  <a:cxn ang="0">
                    <a:pos x="17" y="186"/>
                  </a:cxn>
                  <a:cxn ang="0">
                    <a:pos x="23" y="186"/>
                  </a:cxn>
                  <a:cxn ang="0">
                    <a:pos x="141" y="331"/>
                  </a:cxn>
                  <a:cxn ang="0">
                    <a:pos x="178" y="159"/>
                  </a:cxn>
                  <a:cxn ang="0">
                    <a:pos x="177" y="155"/>
                  </a:cxn>
                  <a:cxn ang="0">
                    <a:pos x="176" y="152"/>
                  </a:cxn>
                  <a:cxn ang="0">
                    <a:pos x="173" y="149"/>
                  </a:cxn>
                  <a:cxn ang="0">
                    <a:pos x="170" y="147"/>
                  </a:cxn>
                  <a:cxn ang="0">
                    <a:pos x="166" y="145"/>
                  </a:cxn>
                  <a:cxn ang="0">
                    <a:pos x="161" y="145"/>
                  </a:cxn>
                  <a:cxn ang="0">
                    <a:pos x="157" y="145"/>
                  </a:cxn>
                  <a:cxn ang="0">
                    <a:pos x="153" y="145"/>
                  </a:cxn>
                  <a:cxn ang="0">
                    <a:pos x="104" y="84"/>
                  </a:cxn>
                  <a:cxn ang="0">
                    <a:pos x="201" y="104"/>
                  </a:cxn>
                  <a:cxn ang="0">
                    <a:pos x="204" y="103"/>
                  </a:cxn>
                  <a:cxn ang="0">
                    <a:pos x="207" y="103"/>
                  </a:cxn>
                  <a:cxn ang="0">
                    <a:pos x="211" y="100"/>
                  </a:cxn>
                  <a:cxn ang="0">
                    <a:pos x="214" y="97"/>
                  </a:cxn>
                  <a:cxn ang="0">
                    <a:pos x="215" y="93"/>
                  </a:cxn>
                  <a:cxn ang="0">
                    <a:pos x="216" y="88"/>
                  </a:cxn>
                  <a:cxn ang="0">
                    <a:pos x="215" y="83"/>
                  </a:cxn>
                  <a:cxn ang="0">
                    <a:pos x="213" y="79"/>
                  </a:cxn>
                  <a:cxn ang="0">
                    <a:pos x="210" y="76"/>
                  </a:cxn>
                  <a:cxn ang="0">
                    <a:pos x="206" y="73"/>
                  </a:cxn>
                  <a:cxn ang="0">
                    <a:pos x="203" y="72"/>
                  </a:cxn>
                  <a:cxn ang="0">
                    <a:pos x="137" y="72"/>
                  </a:cxn>
                  <a:cxn ang="0">
                    <a:pos x="125" y="47"/>
                  </a:cxn>
                  <a:cxn ang="0">
                    <a:pos x="126" y="41"/>
                  </a:cxn>
                  <a:cxn ang="0">
                    <a:pos x="127" y="34"/>
                  </a:cxn>
                  <a:cxn ang="0">
                    <a:pos x="127" y="27"/>
                  </a:cxn>
                  <a:cxn ang="0">
                    <a:pos x="125" y="21"/>
                  </a:cxn>
                  <a:cxn ang="0">
                    <a:pos x="123" y="17"/>
                  </a:cxn>
                  <a:cxn ang="0">
                    <a:pos x="120" y="12"/>
                  </a:cxn>
                  <a:cxn ang="0">
                    <a:pos x="115" y="8"/>
                  </a:cxn>
                  <a:cxn ang="0">
                    <a:pos x="110" y="4"/>
                  </a:cxn>
                  <a:cxn ang="0">
                    <a:pos x="104" y="1"/>
                  </a:cxn>
                  <a:cxn ang="0">
                    <a:pos x="97" y="0"/>
                  </a:cxn>
                  <a:cxn ang="0">
                    <a:pos x="91" y="0"/>
                  </a:cxn>
                  <a:cxn ang="0">
                    <a:pos x="84" y="1"/>
                  </a:cxn>
                  <a:cxn ang="0">
                    <a:pos x="77" y="3"/>
                  </a:cxn>
                  <a:cxn ang="0">
                    <a:pos x="70" y="7"/>
                  </a:cxn>
                  <a:cxn ang="0">
                    <a:pos x="66" y="13"/>
                  </a:cxn>
                  <a:cxn ang="0">
                    <a:pos x="62" y="19"/>
                  </a:cxn>
                  <a:cxn ang="0">
                    <a:pos x="59" y="25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DA4B5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129463" y="2649537"/>
            <a:ext cx="598487" cy="800100"/>
            <a:chOff x="4056" y="1712"/>
            <a:chExt cx="424" cy="504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056" y="1712"/>
              <a:ext cx="424" cy="504"/>
              <a:chOff x="4056" y="1712"/>
              <a:chExt cx="424" cy="504"/>
            </a:xfrm>
          </p:grpSpPr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4056" y="1712"/>
                <a:ext cx="424" cy="504"/>
                <a:chOff x="4056" y="1712"/>
                <a:chExt cx="424" cy="504"/>
              </a:xfrm>
            </p:grpSpPr>
            <p:sp>
              <p:nvSpPr>
                <p:cNvPr id="2714646" name="AutoShape 22"/>
                <p:cNvSpPr>
                  <a:spLocks noChangeArrowheads="1"/>
                </p:cNvSpPr>
                <p:nvPr/>
              </p:nvSpPr>
              <p:spPr bwMode="auto">
                <a:xfrm>
                  <a:off x="4056" y="1792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4647" name="AutoShape 23"/>
                <p:cNvSpPr>
                  <a:spLocks noChangeArrowheads="1"/>
                </p:cNvSpPr>
                <p:nvPr/>
              </p:nvSpPr>
              <p:spPr bwMode="auto">
                <a:xfrm>
                  <a:off x="4152" y="1712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4648" name="AutoShape 24"/>
              <p:cNvSpPr>
                <a:spLocks noChangeArrowheads="1"/>
              </p:cNvSpPr>
              <p:nvPr/>
            </p:nvSpPr>
            <p:spPr bwMode="auto">
              <a:xfrm>
                <a:off x="4140" y="1828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49" name="Oval 25"/>
            <p:cNvSpPr>
              <a:spLocks noChangeArrowheads="1"/>
            </p:cNvSpPr>
            <p:nvPr/>
          </p:nvSpPr>
          <p:spPr bwMode="auto">
            <a:xfrm>
              <a:off x="4384" y="1752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6632575" y="1528762"/>
            <a:ext cx="1978025" cy="528638"/>
            <a:chOff x="3292" y="768"/>
            <a:chExt cx="1246" cy="333"/>
          </a:xfrm>
        </p:grpSpPr>
        <p:sp>
          <p:nvSpPr>
            <p:cNvPr id="2714651" name="Freeform 27"/>
            <p:cNvSpPr>
              <a:spLocks/>
            </p:cNvSpPr>
            <p:nvPr/>
          </p:nvSpPr>
          <p:spPr bwMode="auto">
            <a:xfrm>
              <a:off x="329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2" name="Rectangle 28"/>
            <p:cNvSpPr>
              <a:spLocks noChangeArrowheads="1"/>
            </p:cNvSpPr>
            <p:nvPr/>
          </p:nvSpPr>
          <p:spPr bwMode="auto">
            <a:xfrm>
              <a:off x="332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A</a:t>
              </a:r>
            </a:p>
          </p:txBody>
        </p:sp>
        <p:sp>
          <p:nvSpPr>
            <p:cNvPr id="2714653" name="Freeform 29"/>
            <p:cNvSpPr>
              <a:spLocks/>
            </p:cNvSpPr>
            <p:nvPr/>
          </p:nvSpPr>
          <p:spPr bwMode="auto">
            <a:xfrm>
              <a:off x="361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4" name="Rectangle 30"/>
            <p:cNvSpPr>
              <a:spLocks noChangeArrowheads="1"/>
            </p:cNvSpPr>
            <p:nvPr/>
          </p:nvSpPr>
          <p:spPr bwMode="auto">
            <a:xfrm>
              <a:off x="364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B</a:t>
              </a:r>
            </a:p>
          </p:txBody>
        </p:sp>
        <p:sp>
          <p:nvSpPr>
            <p:cNvPr id="2714655" name="Freeform 31"/>
            <p:cNvSpPr>
              <a:spLocks/>
            </p:cNvSpPr>
            <p:nvPr/>
          </p:nvSpPr>
          <p:spPr bwMode="auto">
            <a:xfrm>
              <a:off x="393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6" name="Rectangle 32"/>
            <p:cNvSpPr>
              <a:spLocks noChangeArrowheads="1"/>
            </p:cNvSpPr>
            <p:nvPr/>
          </p:nvSpPr>
          <p:spPr bwMode="auto">
            <a:xfrm>
              <a:off x="396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C</a:t>
              </a:r>
            </a:p>
          </p:txBody>
        </p:sp>
        <p:sp>
          <p:nvSpPr>
            <p:cNvPr id="2714657" name="Freeform 33"/>
            <p:cNvSpPr>
              <a:spLocks/>
            </p:cNvSpPr>
            <p:nvPr/>
          </p:nvSpPr>
          <p:spPr bwMode="auto">
            <a:xfrm>
              <a:off x="4245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8" name="Rectangle 34"/>
            <p:cNvSpPr>
              <a:spLocks noChangeArrowheads="1"/>
            </p:cNvSpPr>
            <p:nvPr/>
          </p:nvSpPr>
          <p:spPr bwMode="auto">
            <a:xfrm>
              <a:off x="4277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D</a:t>
              </a:r>
            </a:p>
          </p:txBody>
        </p:sp>
      </p:grpSp>
      <p:sp>
        <p:nvSpPr>
          <p:cNvPr id="2714659" name="Freeform 35"/>
          <p:cNvSpPr>
            <a:spLocks/>
          </p:cNvSpPr>
          <p:nvPr/>
        </p:nvSpPr>
        <p:spPr bwMode="auto">
          <a:xfrm>
            <a:off x="7158038" y="5640387"/>
            <a:ext cx="465137" cy="760413"/>
          </a:xfrm>
          <a:custGeom>
            <a:avLst/>
            <a:gdLst/>
            <a:ahLst/>
            <a:cxnLst>
              <a:cxn ang="0">
                <a:pos x="328" y="433"/>
              </a:cxn>
              <a:cxn ang="0">
                <a:pos x="303" y="433"/>
              </a:cxn>
              <a:cxn ang="0">
                <a:pos x="260" y="377"/>
              </a:cxn>
              <a:cxn ang="0">
                <a:pos x="200" y="278"/>
              </a:cxn>
              <a:cxn ang="0">
                <a:pos x="184" y="233"/>
              </a:cxn>
              <a:cxn ang="0">
                <a:pos x="188" y="202"/>
              </a:cxn>
              <a:cxn ang="0">
                <a:pos x="202" y="196"/>
              </a:cxn>
              <a:cxn ang="0">
                <a:pos x="225" y="212"/>
              </a:cxn>
              <a:cxn ang="0">
                <a:pos x="256" y="231"/>
              </a:cxn>
              <a:cxn ang="0">
                <a:pos x="270" y="231"/>
              </a:cxn>
              <a:cxn ang="0">
                <a:pos x="272" y="220"/>
              </a:cxn>
              <a:cxn ang="0">
                <a:pos x="258" y="202"/>
              </a:cxn>
              <a:cxn ang="0">
                <a:pos x="223" y="177"/>
              </a:cxn>
              <a:cxn ang="0">
                <a:pos x="208" y="142"/>
              </a:cxn>
              <a:cxn ang="0">
                <a:pos x="202" y="113"/>
              </a:cxn>
              <a:cxn ang="0">
                <a:pos x="186" y="93"/>
              </a:cxn>
              <a:cxn ang="0">
                <a:pos x="179" y="78"/>
              </a:cxn>
              <a:cxn ang="0">
                <a:pos x="188" y="60"/>
              </a:cxn>
              <a:cxn ang="0">
                <a:pos x="196" y="39"/>
              </a:cxn>
              <a:cxn ang="0">
                <a:pos x="190" y="14"/>
              </a:cxn>
              <a:cxn ang="0">
                <a:pos x="173" y="2"/>
              </a:cxn>
              <a:cxn ang="0">
                <a:pos x="149" y="4"/>
              </a:cxn>
              <a:cxn ang="0">
                <a:pos x="138" y="21"/>
              </a:cxn>
              <a:cxn ang="0">
                <a:pos x="138" y="37"/>
              </a:cxn>
              <a:cxn ang="0">
                <a:pos x="144" y="58"/>
              </a:cxn>
              <a:cxn ang="0">
                <a:pos x="144" y="76"/>
              </a:cxn>
              <a:cxn ang="0">
                <a:pos x="128" y="93"/>
              </a:cxn>
              <a:cxn ang="0">
                <a:pos x="107" y="105"/>
              </a:cxn>
              <a:cxn ang="0">
                <a:pos x="91" y="124"/>
              </a:cxn>
              <a:cxn ang="0">
                <a:pos x="76" y="163"/>
              </a:cxn>
              <a:cxn ang="0">
                <a:pos x="68" y="200"/>
              </a:cxn>
              <a:cxn ang="0">
                <a:pos x="66" y="239"/>
              </a:cxn>
              <a:cxn ang="0">
                <a:pos x="68" y="260"/>
              </a:cxn>
              <a:cxn ang="0">
                <a:pos x="80" y="266"/>
              </a:cxn>
              <a:cxn ang="0">
                <a:pos x="87" y="260"/>
              </a:cxn>
              <a:cxn ang="0">
                <a:pos x="87" y="218"/>
              </a:cxn>
              <a:cxn ang="0">
                <a:pos x="91" y="192"/>
              </a:cxn>
              <a:cxn ang="0">
                <a:pos x="105" y="179"/>
              </a:cxn>
              <a:cxn ang="0">
                <a:pos x="116" y="187"/>
              </a:cxn>
              <a:cxn ang="0">
                <a:pos x="111" y="231"/>
              </a:cxn>
              <a:cxn ang="0">
                <a:pos x="101" y="274"/>
              </a:cxn>
              <a:cxn ang="0">
                <a:pos x="87" y="323"/>
              </a:cxn>
              <a:cxn ang="0">
                <a:pos x="54" y="371"/>
              </a:cxn>
              <a:cxn ang="0">
                <a:pos x="12" y="420"/>
              </a:cxn>
              <a:cxn ang="0">
                <a:pos x="0" y="447"/>
              </a:cxn>
              <a:cxn ang="0">
                <a:pos x="31" y="478"/>
              </a:cxn>
              <a:cxn ang="0">
                <a:pos x="54" y="474"/>
              </a:cxn>
              <a:cxn ang="0">
                <a:pos x="37" y="453"/>
              </a:cxn>
              <a:cxn ang="0">
                <a:pos x="50" y="426"/>
              </a:cxn>
              <a:cxn ang="0">
                <a:pos x="101" y="367"/>
              </a:cxn>
              <a:cxn ang="0">
                <a:pos x="138" y="323"/>
              </a:cxn>
              <a:cxn ang="0">
                <a:pos x="157" y="313"/>
              </a:cxn>
              <a:cxn ang="0">
                <a:pos x="179" y="328"/>
              </a:cxn>
              <a:cxn ang="0">
                <a:pos x="233" y="400"/>
              </a:cxn>
              <a:cxn ang="0">
                <a:pos x="276" y="462"/>
              </a:cxn>
              <a:cxn ang="0">
                <a:pos x="293" y="466"/>
              </a:cxn>
              <a:cxn ang="0">
                <a:pos x="316" y="449"/>
              </a:cxn>
            </a:cxnLst>
            <a:rect l="0" t="0" r="r" b="b"/>
            <a:pathLst>
              <a:path w="329" h="479">
                <a:moveTo>
                  <a:pt x="326" y="441"/>
                </a:moveTo>
                <a:lnTo>
                  <a:pt x="328" y="433"/>
                </a:lnTo>
                <a:lnTo>
                  <a:pt x="316" y="435"/>
                </a:lnTo>
                <a:lnTo>
                  <a:pt x="303" y="433"/>
                </a:lnTo>
                <a:lnTo>
                  <a:pt x="287" y="420"/>
                </a:lnTo>
                <a:lnTo>
                  <a:pt x="260" y="377"/>
                </a:lnTo>
                <a:lnTo>
                  <a:pt x="221" y="313"/>
                </a:lnTo>
                <a:lnTo>
                  <a:pt x="200" y="278"/>
                </a:lnTo>
                <a:lnTo>
                  <a:pt x="186" y="249"/>
                </a:lnTo>
                <a:lnTo>
                  <a:pt x="184" y="233"/>
                </a:lnTo>
                <a:lnTo>
                  <a:pt x="184" y="214"/>
                </a:lnTo>
                <a:lnTo>
                  <a:pt x="188" y="202"/>
                </a:lnTo>
                <a:lnTo>
                  <a:pt x="196" y="196"/>
                </a:lnTo>
                <a:lnTo>
                  <a:pt x="202" y="196"/>
                </a:lnTo>
                <a:lnTo>
                  <a:pt x="210" y="200"/>
                </a:lnTo>
                <a:lnTo>
                  <a:pt x="225" y="212"/>
                </a:lnTo>
                <a:lnTo>
                  <a:pt x="243" y="225"/>
                </a:lnTo>
                <a:lnTo>
                  <a:pt x="256" y="231"/>
                </a:lnTo>
                <a:lnTo>
                  <a:pt x="264" y="233"/>
                </a:lnTo>
                <a:lnTo>
                  <a:pt x="270" y="231"/>
                </a:lnTo>
                <a:lnTo>
                  <a:pt x="274" y="225"/>
                </a:lnTo>
                <a:lnTo>
                  <a:pt x="272" y="220"/>
                </a:lnTo>
                <a:lnTo>
                  <a:pt x="270" y="214"/>
                </a:lnTo>
                <a:lnTo>
                  <a:pt x="258" y="202"/>
                </a:lnTo>
                <a:lnTo>
                  <a:pt x="235" y="187"/>
                </a:lnTo>
                <a:lnTo>
                  <a:pt x="223" y="177"/>
                </a:lnTo>
                <a:lnTo>
                  <a:pt x="215" y="163"/>
                </a:lnTo>
                <a:lnTo>
                  <a:pt x="208" y="142"/>
                </a:lnTo>
                <a:lnTo>
                  <a:pt x="206" y="122"/>
                </a:lnTo>
                <a:lnTo>
                  <a:pt x="202" y="113"/>
                </a:lnTo>
                <a:lnTo>
                  <a:pt x="196" y="103"/>
                </a:lnTo>
                <a:lnTo>
                  <a:pt x="186" y="93"/>
                </a:lnTo>
                <a:lnTo>
                  <a:pt x="179" y="87"/>
                </a:lnTo>
                <a:lnTo>
                  <a:pt x="179" y="78"/>
                </a:lnTo>
                <a:lnTo>
                  <a:pt x="184" y="66"/>
                </a:lnTo>
                <a:lnTo>
                  <a:pt x="188" y="60"/>
                </a:lnTo>
                <a:lnTo>
                  <a:pt x="192" y="52"/>
                </a:lnTo>
                <a:lnTo>
                  <a:pt x="196" y="39"/>
                </a:lnTo>
                <a:lnTo>
                  <a:pt x="192" y="25"/>
                </a:lnTo>
                <a:lnTo>
                  <a:pt x="190" y="14"/>
                </a:lnTo>
                <a:lnTo>
                  <a:pt x="184" y="6"/>
                </a:lnTo>
                <a:lnTo>
                  <a:pt x="173" y="2"/>
                </a:lnTo>
                <a:lnTo>
                  <a:pt x="159" y="0"/>
                </a:lnTo>
                <a:lnTo>
                  <a:pt x="149" y="4"/>
                </a:lnTo>
                <a:lnTo>
                  <a:pt x="142" y="10"/>
                </a:lnTo>
                <a:lnTo>
                  <a:pt x="138" y="21"/>
                </a:lnTo>
                <a:lnTo>
                  <a:pt x="136" y="29"/>
                </a:lnTo>
                <a:lnTo>
                  <a:pt x="138" y="37"/>
                </a:lnTo>
                <a:lnTo>
                  <a:pt x="142" y="49"/>
                </a:lnTo>
                <a:lnTo>
                  <a:pt x="144" y="58"/>
                </a:lnTo>
                <a:lnTo>
                  <a:pt x="146" y="66"/>
                </a:lnTo>
                <a:lnTo>
                  <a:pt x="144" y="76"/>
                </a:lnTo>
                <a:lnTo>
                  <a:pt x="138" y="84"/>
                </a:lnTo>
                <a:lnTo>
                  <a:pt x="128" y="93"/>
                </a:lnTo>
                <a:lnTo>
                  <a:pt x="116" y="99"/>
                </a:lnTo>
                <a:lnTo>
                  <a:pt x="107" y="105"/>
                </a:lnTo>
                <a:lnTo>
                  <a:pt x="99" y="113"/>
                </a:lnTo>
                <a:lnTo>
                  <a:pt x="91" y="124"/>
                </a:lnTo>
                <a:lnTo>
                  <a:pt x="83" y="142"/>
                </a:lnTo>
                <a:lnTo>
                  <a:pt x="76" y="163"/>
                </a:lnTo>
                <a:lnTo>
                  <a:pt x="70" y="179"/>
                </a:lnTo>
                <a:lnTo>
                  <a:pt x="68" y="200"/>
                </a:lnTo>
                <a:lnTo>
                  <a:pt x="66" y="225"/>
                </a:lnTo>
                <a:lnTo>
                  <a:pt x="66" y="239"/>
                </a:lnTo>
                <a:lnTo>
                  <a:pt x="66" y="251"/>
                </a:lnTo>
                <a:lnTo>
                  <a:pt x="68" y="260"/>
                </a:lnTo>
                <a:lnTo>
                  <a:pt x="72" y="264"/>
                </a:lnTo>
                <a:lnTo>
                  <a:pt x="80" y="266"/>
                </a:lnTo>
                <a:lnTo>
                  <a:pt x="85" y="264"/>
                </a:lnTo>
                <a:lnTo>
                  <a:pt x="87" y="260"/>
                </a:lnTo>
                <a:lnTo>
                  <a:pt x="87" y="243"/>
                </a:lnTo>
                <a:lnTo>
                  <a:pt x="87" y="218"/>
                </a:lnTo>
                <a:lnTo>
                  <a:pt x="89" y="202"/>
                </a:lnTo>
                <a:lnTo>
                  <a:pt x="91" y="192"/>
                </a:lnTo>
                <a:lnTo>
                  <a:pt x="97" y="181"/>
                </a:lnTo>
                <a:lnTo>
                  <a:pt x="105" y="179"/>
                </a:lnTo>
                <a:lnTo>
                  <a:pt x="113" y="181"/>
                </a:lnTo>
                <a:lnTo>
                  <a:pt x="116" y="187"/>
                </a:lnTo>
                <a:lnTo>
                  <a:pt x="113" y="206"/>
                </a:lnTo>
                <a:lnTo>
                  <a:pt x="111" y="231"/>
                </a:lnTo>
                <a:lnTo>
                  <a:pt x="107" y="253"/>
                </a:lnTo>
                <a:lnTo>
                  <a:pt x="101" y="274"/>
                </a:lnTo>
                <a:lnTo>
                  <a:pt x="95" y="301"/>
                </a:lnTo>
                <a:lnTo>
                  <a:pt x="87" y="323"/>
                </a:lnTo>
                <a:lnTo>
                  <a:pt x="68" y="352"/>
                </a:lnTo>
                <a:lnTo>
                  <a:pt x="54" y="371"/>
                </a:lnTo>
                <a:lnTo>
                  <a:pt x="29" y="400"/>
                </a:lnTo>
                <a:lnTo>
                  <a:pt x="12" y="420"/>
                </a:lnTo>
                <a:lnTo>
                  <a:pt x="0" y="439"/>
                </a:lnTo>
                <a:lnTo>
                  <a:pt x="0" y="447"/>
                </a:lnTo>
                <a:lnTo>
                  <a:pt x="12" y="462"/>
                </a:lnTo>
                <a:lnTo>
                  <a:pt x="31" y="478"/>
                </a:lnTo>
                <a:lnTo>
                  <a:pt x="50" y="478"/>
                </a:lnTo>
                <a:lnTo>
                  <a:pt x="54" y="474"/>
                </a:lnTo>
                <a:lnTo>
                  <a:pt x="45" y="464"/>
                </a:lnTo>
                <a:lnTo>
                  <a:pt x="37" y="453"/>
                </a:lnTo>
                <a:lnTo>
                  <a:pt x="37" y="445"/>
                </a:lnTo>
                <a:lnTo>
                  <a:pt x="50" y="426"/>
                </a:lnTo>
                <a:lnTo>
                  <a:pt x="70" y="406"/>
                </a:lnTo>
                <a:lnTo>
                  <a:pt x="101" y="367"/>
                </a:lnTo>
                <a:lnTo>
                  <a:pt x="128" y="334"/>
                </a:lnTo>
                <a:lnTo>
                  <a:pt x="138" y="323"/>
                </a:lnTo>
                <a:lnTo>
                  <a:pt x="144" y="315"/>
                </a:lnTo>
                <a:lnTo>
                  <a:pt x="157" y="313"/>
                </a:lnTo>
                <a:lnTo>
                  <a:pt x="167" y="319"/>
                </a:lnTo>
                <a:lnTo>
                  <a:pt x="179" y="328"/>
                </a:lnTo>
                <a:lnTo>
                  <a:pt x="204" y="361"/>
                </a:lnTo>
                <a:lnTo>
                  <a:pt x="233" y="400"/>
                </a:lnTo>
                <a:lnTo>
                  <a:pt x="260" y="439"/>
                </a:lnTo>
                <a:lnTo>
                  <a:pt x="276" y="462"/>
                </a:lnTo>
                <a:lnTo>
                  <a:pt x="283" y="466"/>
                </a:lnTo>
                <a:lnTo>
                  <a:pt x="293" y="466"/>
                </a:lnTo>
                <a:lnTo>
                  <a:pt x="303" y="457"/>
                </a:lnTo>
                <a:lnTo>
                  <a:pt x="316" y="449"/>
                </a:lnTo>
                <a:lnTo>
                  <a:pt x="326" y="441"/>
                </a:lnTo>
              </a:path>
            </a:pathLst>
          </a:custGeom>
          <a:solidFill>
            <a:srgbClr val="CECECE"/>
          </a:solidFill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43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#3: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(the </a:t>
            </a:r>
            <a:r>
              <a:rPr lang="en-US" i="1" dirty="0" smtClean="0">
                <a:solidFill>
                  <a:srgbClr val="FF0000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Delayed Branch </a:t>
            </a:r>
            <a:r>
              <a:rPr lang="en-US" dirty="0" smtClean="0"/>
              <a:t>means </a:t>
            </a:r>
            <a:r>
              <a:rPr lang="en-US" i="1" dirty="0" smtClean="0">
                <a:solidFill>
                  <a:srgbClr val="FF0000"/>
                </a:solidFill>
              </a:rPr>
              <a:t>we always execute inst after branch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This optimization is used with MIPS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11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2454" y="1677988"/>
            <a:ext cx="3630612" cy="3516313"/>
            <a:chOff x="507" y="854"/>
            <a:chExt cx="2287" cy="2215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942278" y="1206501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4" y="1725612"/>
            <a:ext cx="3630612" cy="3468688"/>
            <a:chOff x="3107" y="884"/>
            <a:chExt cx="2287" cy="2185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8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add $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1,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sub $4, $5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beq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$1, $4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Exit</a:t>
              </a:r>
              <a:endParaRPr lang="en-US" sz="2800" b="1" dirty="0">
                <a:solidFill>
                  <a:schemeClr val="tx1"/>
                </a:solidFill>
                <a:latin typeface="Courier"/>
                <a:cs typeface="Courier"/>
              </a:endParaRP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"/>
                  <a:cs typeface="Courier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"/>
                  <a:cs typeface="Courier"/>
                </a:rPr>
                <a:t>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"/>
                  <a:cs typeface="Courier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 $10, $1</a:t>
              </a:r>
              <a:r>
                <a:rPr lang="en-US" sz="2800" b="1" dirty="0" smtClean="0">
                  <a:solidFill>
                    <a:schemeClr val="tx1"/>
                  </a:solidFill>
                  <a:latin typeface="Courier"/>
                  <a:cs typeface="Courier"/>
                </a:rPr>
                <a:t>, $</a:t>
              </a:r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6" y="1206501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7591" y="1806605"/>
            <a:ext cx="1260475" cy="4754563"/>
            <a:chOff x="0" y="981"/>
            <a:chExt cx="794" cy="2995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5" y="1792006"/>
            <a:ext cx="1260475" cy="4754563"/>
            <a:chOff x="2631" y="981"/>
            <a:chExt cx="794" cy="2995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9" y="2193926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7" y="3627438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33855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Hazards: Branching</a:t>
            </a:r>
            <a:endParaRPr lang="en-US" dirty="0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rgbClr val="FF0000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put a </a:t>
            </a:r>
            <a:r>
              <a:rPr lang="en-US" dirty="0" err="1" smtClean="0"/>
              <a:t>nop</a:t>
            </a:r>
            <a:r>
              <a:rPr lang="en-US" dirty="0" smtClean="0"/>
              <a:t> in the branch-delay slot</a:t>
            </a:r>
          </a:p>
          <a:p>
            <a:pPr lvl="1"/>
            <a:r>
              <a:rPr lang="en-US" dirty="0" smtClean="0"/>
              <a:t>Better Case: place some instruction preceding the branch in the branch-delay slot—as long as the changed doesn’t affect the logic of program</a:t>
            </a:r>
          </a:p>
          <a:p>
            <a:pPr lvl="2"/>
            <a:r>
              <a:rPr lang="en-US" dirty="0" smtClean="0"/>
              <a:t>Re-ordering instructions is  common way to speed up programs</a:t>
            </a:r>
          </a:p>
          <a:p>
            <a:pPr lvl="2"/>
            <a:r>
              <a:rPr lang="en-US" dirty="0" smtClean="0"/>
              <a:t>Compiler usually finds such an instruction more than 50% of time</a:t>
            </a:r>
          </a:p>
          <a:p>
            <a:pPr lvl="2"/>
            <a:r>
              <a:rPr lang="en-US" dirty="0" smtClean="0"/>
              <a:t>Jumps also have a delay slot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8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Greater Instruction</a:t>
            </a:r>
            <a:r>
              <a:rPr lang="en-US" sz="3600" dirty="0"/>
              <a:t>-Level Parallelism (ILP)</a:t>
            </a:r>
            <a:endParaRPr lang="en-AU" sz="3600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smtClean="0">
                <a:sym typeface="Symbol" charset="2"/>
              </a:rPr>
              <a:t>=&gt; </a:t>
            </a:r>
            <a:r>
              <a:rPr lang="en-US" dirty="0">
                <a:sym typeface="Symbol" charset="2"/>
              </a:rPr>
              <a:t>shorter clock cycle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Multiple </a:t>
            </a:r>
            <a:r>
              <a:rPr lang="en-US" dirty="0" smtClean="0">
                <a:sym typeface="Symbol" charset="2"/>
              </a:rPr>
              <a:t>issue “superscalar”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</a:t>
            </a:r>
            <a:r>
              <a:rPr lang="en-US" dirty="0" smtClean="0">
                <a:sym typeface="Symbol" charset="2"/>
              </a:rPr>
              <a:t>=&gt; </a:t>
            </a:r>
            <a:r>
              <a:rPr lang="en-US" dirty="0">
                <a:sym typeface="Symbol" charset="2"/>
              </a:rPr>
              <a:t>multiple pipelines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Start multiple instructions per clock cycle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CPI &lt; 1, so use 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E.g., 4GHz 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But dependencies reduce this in </a:t>
            </a:r>
            <a:r>
              <a:rPr lang="en-US" dirty="0" smtClean="0">
                <a:sym typeface="Symbol" charset="2"/>
              </a:rPr>
              <a:t>practice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“Out-of-Order” execution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Reorder instructions dynamically in hardware to reduce impact of hazards</a:t>
            </a: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 rot="5400000">
            <a:off x="5750384" y="2999858"/>
            <a:ext cx="6420523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§4.10 </a:t>
            </a:r>
            <a:r>
              <a:rPr lang="en-AU" sz="1800" dirty="0">
                <a:solidFill>
                  <a:schemeClr val="bg1"/>
                </a:solidFill>
              </a:rPr>
              <a:t>Parallelism and Advanced Instruction Level Parallelism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1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Pipelining increases throughput by overlapping execution of multiple instructions in different </a:t>
            </a:r>
            <a:r>
              <a:rPr lang="en-US" sz="2800" dirty="0" err="1" smtClean="0"/>
              <a:t>pipestages</a:t>
            </a:r>
            <a:endParaRPr lang="en-US" sz="2800" dirty="0" smtClean="0"/>
          </a:p>
          <a:p>
            <a:r>
              <a:rPr lang="en-US" sz="2800" dirty="0" err="1" smtClean="0"/>
              <a:t>Pipestages</a:t>
            </a:r>
            <a:r>
              <a:rPr lang="en-US" sz="2800" dirty="0" smtClean="0"/>
              <a:t> should be balanced for highest clock rate</a:t>
            </a:r>
          </a:p>
          <a:p>
            <a:r>
              <a:rPr lang="en-US" sz="2800" dirty="0" smtClean="0"/>
              <a:t>Three types of pipeline hazard limit performance</a:t>
            </a:r>
          </a:p>
          <a:p>
            <a:pPr lvl="1"/>
            <a:r>
              <a:rPr lang="en-US" sz="2400" dirty="0" smtClean="0"/>
              <a:t>Structural (always fixable with more hardware)</a:t>
            </a:r>
          </a:p>
          <a:p>
            <a:pPr lvl="1"/>
            <a:r>
              <a:rPr lang="en-US" sz="2400" dirty="0" smtClean="0"/>
              <a:t>Data (use interlocks or bypassing to resolve)</a:t>
            </a:r>
          </a:p>
          <a:p>
            <a:pPr lvl="1"/>
            <a:r>
              <a:rPr lang="en-US" sz="2400" dirty="0" smtClean="0"/>
              <a:t>Control (reduce impact with branch prediction or branch delay slots)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Laundry</a:t>
            </a:r>
            <a:endParaRPr lang="en-US" dirty="0"/>
          </a:p>
        </p:txBody>
      </p:sp>
      <p:sp>
        <p:nvSpPr>
          <p:cNvPr id="271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143000"/>
            <a:ext cx="7239000" cy="521335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Sequential laundry takes </a:t>
            </a:r>
            <a:br>
              <a:rPr lang="en-US" dirty="0" smtClean="0"/>
            </a:br>
            <a:r>
              <a:rPr lang="en-US" dirty="0" smtClean="0"/>
              <a:t>8 hours for 4 loads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3088" y="2054225"/>
            <a:ext cx="966787" cy="3740150"/>
            <a:chOff x="361" y="1170"/>
            <a:chExt cx="609" cy="2356"/>
          </a:xfrm>
        </p:grpSpPr>
        <p:sp>
          <p:nvSpPr>
            <p:cNvPr id="2716677" name="Rectangle 5"/>
            <p:cNvSpPr>
              <a:spLocks noChangeArrowheads="1"/>
            </p:cNvSpPr>
            <p:nvPr/>
          </p:nvSpPr>
          <p:spPr bwMode="auto">
            <a:xfrm>
              <a:off x="361" y="1170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16678" name="Freeform 6"/>
            <p:cNvSpPr>
              <a:spLocks/>
            </p:cNvSpPr>
            <p:nvPr/>
          </p:nvSpPr>
          <p:spPr bwMode="auto">
            <a:xfrm>
              <a:off x="711" y="1867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79" name="Rectangle 7"/>
            <p:cNvSpPr>
              <a:spLocks noChangeArrowheads="1"/>
            </p:cNvSpPr>
            <p:nvPr/>
          </p:nvSpPr>
          <p:spPr bwMode="auto">
            <a:xfrm>
              <a:off x="703" y="182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716680" name="Freeform 8"/>
            <p:cNvSpPr>
              <a:spLocks/>
            </p:cNvSpPr>
            <p:nvPr/>
          </p:nvSpPr>
          <p:spPr bwMode="auto">
            <a:xfrm>
              <a:off x="711" y="2217"/>
              <a:ext cx="219" cy="222"/>
            </a:xfrm>
            <a:custGeom>
              <a:avLst/>
              <a:gdLst/>
              <a:ahLst/>
              <a:cxnLst>
                <a:cxn ang="0">
                  <a:pos x="69" y="11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5"/>
                </a:cxn>
                <a:cxn ang="0">
                  <a:pos x="236" y="108"/>
                </a:cxn>
                <a:cxn ang="0">
                  <a:pos x="243" y="124"/>
                </a:cxn>
                <a:cxn ang="0">
                  <a:pos x="245" y="141"/>
                </a:cxn>
                <a:cxn ang="0">
                  <a:pos x="242" y="158"/>
                </a:cxn>
                <a:cxn ang="0">
                  <a:pos x="237" y="171"/>
                </a:cxn>
                <a:cxn ang="0">
                  <a:pos x="226" y="186"/>
                </a:cxn>
                <a:cxn ang="0">
                  <a:pos x="209" y="201"/>
                </a:cxn>
                <a:cxn ang="0">
                  <a:pos x="192" y="210"/>
                </a:cxn>
                <a:cxn ang="0">
                  <a:pos x="176" y="216"/>
                </a:cxn>
                <a:cxn ang="0">
                  <a:pos x="161" y="219"/>
                </a:cxn>
                <a:cxn ang="0">
                  <a:pos x="141" y="221"/>
                </a:cxn>
                <a:cxn ang="0">
                  <a:pos x="91" y="220"/>
                </a:cxn>
                <a:cxn ang="0">
                  <a:pos x="67" y="216"/>
                </a:cxn>
                <a:cxn ang="0">
                  <a:pos x="42" y="204"/>
                </a:cxn>
                <a:cxn ang="0">
                  <a:pos x="22" y="190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4"/>
                </a:cxn>
                <a:cxn ang="0">
                  <a:pos x="2" y="127"/>
                </a:cxn>
                <a:cxn ang="0">
                  <a:pos x="10" y="106"/>
                </a:cxn>
                <a:cxn ang="0">
                  <a:pos x="26" y="89"/>
                </a:cxn>
                <a:cxn ang="0">
                  <a:pos x="47" y="74"/>
                </a:cxn>
                <a:cxn ang="0">
                  <a:pos x="76" y="65"/>
                </a:cxn>
                <a:cxn ang="0">
                  <a:pos x="30" y="3"/>
                </a:cxn>
              </a:cxnLst>
              <a:rect l="0" t="0" r="r" b="b"/>
              <a:pathLst>
                <a:path w="246" h="222">
                  <a:moveTo>
                    <a:pt x="30" y="3"/>
                  </a:moveTo>
                  <a:lnTo>
                    <a:pt x="69" y="11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5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5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7"/>
                  </a:lnTo>
                  <a:lnTo>
                    <a:pt x="243" y="124"/>
                  </a:lnTo>
                  <a:lnTo>
                    <a:pt x="244" y="131"/>
                  </a:lnTo>
                  <a:lnTo>
                    <a:pt x="245" y="141"/>
                  </a:lnTo>
                  <a:lnTo>
                    <a:pt x="244" y="150"/>
                  </a:lnTo>
                  <a:lnTo>
                    <a:pt x="242" y="158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8"/>
                  </a:lnTo>
                  <a:lnTo>
                    <a:pt x="226" y="186"/>
                  </a:lnTo>
                  <a:lnTo>
                    <a:pt x="218" y="194"/>
                  </a:lnTo>
                  <a:lnTo>
                    <a:pt x="209" y="201"/>
                  </a:lnTo>
                  <a:lnTo>
                    <a:pt x="200" y="206"/>
                  </a:lnTo>
                  <a:lnTo>
                    <a:pt x="192" y="210"/>
                  </a:lnTo>
                  <a:lnTo>
                    <a:pt x="184" y="213"/>
                  </a:lnTo>
                  <a:lnTo>
                    <a:pt x="176" y="216"/>
                  </a:lnTo>
                  <a:lnTo>
                    <a:pt x="167" y="218"/>
                  </a:lnTo>
                  <a:lnTo>
                    <a:pt x="161" y="219"/>
                  </a:lnTo>
                  <a:lnTo>
                    <a:pt x="150" y="220"/>
                  </a:lnTo>
                  <a:lnTo>
                    <a:pt x="141" y="221"/>
                  </a:lnTo>
                  <a:lnTo>
                    <a:pt x="99" y="221"/>
                  </a:lnTo>
                  <a:lnTo>
                    <a:pt x="91" y="220"/>
                  </a:lnTo>
                  <a:lnTo>
                    <a:pt x="81" y="219"/>
                  </a:lnTo>
                  <a:lnTo>
                    <a:pt x="67" y="216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7"/>
                  </a:lnTo>
                  <a:lnTo>
                    <a:pt x="22" y="190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5"/>
                  </a:lnTo>
                  <a:lnTo>
                    <a:pt x="3" y="158"/>
                  </a:lnTo>
                  <a:lnTo>
                    <a:pt x="1" y="151"/>
                  </a:lnTo>
                  <a:lnTo>
                    <a:pt x="0" y="144"/>
                  </a:lnTo>
                  <a:lnTo>
                    <a:pt x="1" y="138"/>
                  </a:lnTo>
                  <a:lnTo>
                    <a:pt x="2" y="127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9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5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1" name="Rectangle 9"/>
            <p:cNvSpPr>
              <a:spLocks noChangeArrowheads="1"/>
            </p:cNvSpPr>
            <p:nvPr/>
          </p:nvSpPr>
          <p:spPr bwMode="auto">
            <a:xfrm>
              <a:off x="702" y="217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sp>
          <p:nvSpPr>
            <p:cNvPr id="2716682" name="Freeform 10"/>
            <p:cNvSpPr>
              <a:spLocks/>
            </p:cNvSpPr>
            <p:nvPr/>
          </p:nvSpPr>
          <p:spPr bwMode="auto">
            <a:xfrm>
              <a:off x="711" y="2521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3" name="Rectangle 11"/>
            <p:cNvSpPr>
              <a:spLocks noChangeArrowheads="1"/>
            </p:cNvSpPr>
            <p:nvPr/>
          </p:nvSpPr>
          <p:spPr bwMode="auto">
            <a:xfrm>
              <a:off x="702" y="247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D</a:t>
              </a:r>
            </a:p>
          </p:txBody>
        </p:sp>
        <p:sp>
          <p:nvSpPr>
            <p:cNvPr id="2716684" name="Freeform 12"/>
            <p:cNvSpPr>
              <a:spLocks/>
            </p:cNvSpPr>
            <p:nvPr/>
          </p:nvSpPr>
          <p:spPr bwMode="auto">
            <a:xfrm>
              <a:off x="725" y="1482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5" name="Rectangle 13"/>
            <p:cNvSpPr>
              <a:spLocks noChangeArrowheads="1"/>
            </p:cNvSpPr>
            <p:nvPr/>
          </p:nvSpPr>
          <p:spPr bwMode="auto">
            <a:xfrm>
              <a:off x="717" y="1440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716686" name="Line 14"/>
            <p:cNvSpPr>
              <a:spLocks noChangeShapeType="1"/>
            </p:cNvSpPr>
            <p:nvPr/>
          </p:nvSpPr>
          <p:spPr bwMode="auto">
            <a:xfrm flipH="1">
              <a:off x="614" y="1379"/>
              <a:ext cx="17" cy="1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38300" y="2511425"/>
            <a:ext cx="1444625" cy="517525"/>
            <a:chOff x="1032" y="1458"/>
            <a:chExt cx="910" cy="326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032" y="1458"/>
              <a:ext cx="194" cy="326"/>
              <a:chOff x="1161" y="1458"/>
              <a:chExt cx="218" cy="326"/>
            </a:xfrm>
          </p:grpSpPr>
          <p:sp>
            <p:nvSpPr>
              <p:cNvPr id="2716689" name="AutoShape 17"/>
              <p:cNvSpPr>
                <a:spLocks noChangeArrowheads="1"/>
              </p:cNvSpPr>
              <p:nvPr/>
            </p:nvSpPr>
            <p:spPr bwMode="auto">
              <a:xfrm>
                <a:off x="1161" y="1510"/>
                <a:ext cx="218" cy="274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0" name="AutoShape 18"/>
              <p:cNvSpPr>
                <a:spLocks noChangeArrowheads="1"/>
              </p:cNvSpPr>
              <p:nvPr/>
            </p:nvSpPr>
            <p:spPr bwMode="auto">
              <a:xfrm>
                <a:off x="1214" y="1458"/>
                <a:ext cx="165" cy="4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1" name="AutoShape 19"/>
              <p:cNvSpPr>
                <a:spLocks noChangeArrowheads="1"/>
              </p:cNvSpPr>
              <p:nvPr/>
            </p:nvSpPr>
            <p:spPr bwMode="auto">
              <a:xfrm>
                <a:off x="1205" y="1532"/>
                <a:ext cx="114" cy="18"/>
              </a:xfrm>
              <a:prstGeom prst="parallelogram">
                <a:avLst>
                  <a:gd name="adj" fmla="val 15830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516" y="1500"/>
              <a:ext cx="189" cy="269"/>
              <a:chOff x="1705" y="1500"/>
              <a:chExt cx="213" cy="269"/>
            </a:xfrm>
          </p:grpSpPr>
          <p:sp>
            <p:nvSpPr>
              <p:cNvPr id="2716693" name="Freeform 21"/>
              <p:cNvSpPr>
                <a:spLocks/>
              </p:cNvSpPr>
              <p:nvPr/>
            </p:nvSpPr>
            <p:spPr bwMode="auto">
              <a:xfrm>
                <a:off x="1843" y="1625"/>
                <a:ext cx="64" cy="144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3"/>
                  </a:cxn>
                  <a:cxn ang="0">
                    <a:pos x="0" y="143"/>
                  </a:cxn>
                  <a:cxn ang="0">
                    <a:pos x="46" y="0"/>
                  </a:cxn>
                </a:cxnLst>
                <a:rect l="0" t="0" r="r" b="b"/>
                <a:pathLst>
                  <a:path w="64" h="144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3"/>
                    </a:lnTo>
                    <a:lnTo>
                      <a:pt x="0" y="143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4" name="Rectangle 22"/>
              <p:cNvSpPr>
                <a:spLocks noChangeArrowheads="1"/>
              </p:cNvSpPr>
              <p:nvPr/>
            </p:nvSpPr>
            <p:spPr bwMode="auto">
              <a:xfrm>
                <a:off x="1838" y="1625"/>
                <a:ext cx="80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5" name="Rectangle 23"/>
              <p:cNvSpPr>
                <a:spLocks noChangeArrowheads="1"/>
              </p:cNvSpPr>
              <p:nvPr/>
            </p:nvSpPr>
            <p:spPr bwMode="auto">
              <a:xfrm>
                <a:off x="1846" y="1683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6" name="Rectangle 24"/>
              <p:cNvSpPr>
                <a:spLocks noChangeArrowheads="1"/>
              </p:cNvSpPr>
              <p:nvPr/>
            </p:nvSpPr>
            <p:spPr bwMode="auto">
              <a:xfrm>
                <a:off x="1707" y="1683"/>
                <a:ext cx="79" cy="10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7" name="Oval 25"/>
              <p:cNvSpPr>
                <a:spLocks noChangeArrowheads="1"/>
              </p:cNvSpPr>
              <p:nvPr/>
            </p:nvSpPr>
            <p:spPr bwMode="auto">
              <a:xfrm>
                <a:off x="1769" y="1500"/>
                <a:ext cx="24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8" name="Freeform 26"/>
              <p:cNvSpPr>
                <a:spLocks/>
              </p:cNvSpPr>
              <p:nvPr/>
            </p:nvSpPr>
            <p:spPr bwMode="auto">
              <a:xfrm>
                <a:off x="1705" y="1547"/>
                <a:ext cx="146" cy="222"/>
              </a:xfrm>
              <a:custGeom>
                <a:avLst/>
                <a:gdLst/>
                <a:ahLst/>
                <a:cxnLst>
                  <a:cxn ang="0">
                    <a:pos x="1" y="102"/>
                  </a:cxn>
                  <a:cxn ang="0">
                    <a:pos x="1" y="105"/>
                  </a:cxn>
                  <a:cxn ang="0">
                    <a:pos x="0" y="109"/>
                  </a:cxn>
                  <a:cxn ang="0">
                    <a:pos x="0" y="112"/>
                  </a:cxn>
                  <a:cxn ang="0">
                    <a:pos x="1" y="116"/>
                  </a:cxn>
                  <a:cxn ang="0">
                    <a:pos x="3" y="119"/>
                  </a:cxn>
                  <a:cxn ang="0">
                    <a:pos x="6" y="122"/>
                  </a:cxn>
                  <a:cxn ang="0">
                    <a:pos x="9" y="124"/>
                  </a:cxn>
                  <a:cxn ang="0">
                    <a:pos x="12" y="125"/>
                  </a:cxn>
                  <a:cxn ang="0">
                    <a:pos x="16" y="125"/>
                  </a:cxn>
                  <a:cxn ang="0">
                    <a:pos x="95" y="221"/>
                  </a:cxn>
                  <a:cxn ang="0">
                    <a:pos x="120" y="106"/>
                  </a:cxn>
                  <a:cxn ang="0">
                    <a:pos x="119" y="104"/>
                  </a:cxn>
                  <a:cxn ang="0">
                    <a:pos x="118" y="102"/>
                  </a:cxn>
                  <a:cxn ang="0">
                    <a:pos x="116" y="100"/>
                  </a:cxn>
                  <a:cxn ang="0">
                    <a:pos x="114" y="98"/>
                  </a:cxn>
                  <a:cxn ang="0">
                    <a:pos x="111" y="97"/>
                  </a:cxn>
                  <a:cxn ang="0">
                    <a:pos x="108" y="96"/>
                  </a:cxn>
                  <a:cxn ang="0">
                    <a:pos x="106" y="96"/>
                  </a:cxn>
                  <a:cxn ang="0">
                    <a:pos x="103" y="96"/>
                  </a:cxn>
                  <a:cxn ang="0">
                    <a:pos x="70" y="56"/>
                  </a:cxn>
                  <a:cxn ang="0">
                    <a:pos x="135" y="70"/>
                  </a:cxn>
                  <a:cxn ang="0">
                    <a:pos x="137" y="69"/>
                  </a:cxn>
                  <a:cxn ang="0">
                    <a:pos x="139" y="68"/>
                  </a:cxn>
                  <a:cxn ang="0">
                    <a:pos x="142" y="66"/>
                  </a:cxn>
                  <a:cxn ang="0">
                    <a:pos x="144" y="65"/>
                  </a:cxn>
                  <a:cxn ang="0">
                    <a:pos x="144" y="62"/>
                  </a:cxn>
                  <a:cxn ang="0">
                    <a:pos x="145" y="59"/>
                  </a:cxn>
                  <a:cxn ang="0">
                    <a:pos x="144" y="55"/>
                  </a:cxn>
                  <a:cxn ang="0">
                    <a:pos x="143" y="53"/>
                  </a:cxn>
                  <a:cxn ang="0">
                    <a:pos x="141" y="51"/>
                  </a:cxn>
                  <a:cxn ang="0">
                    <a:pos x="139" y="49"/>
                  </a:cxn>
                  <a:cxn ang="0">
                    <a:pos x="136" y="48"/>
                  </a:cxn>
                  <a:cxn ang="0">
                    <a:pos x="92" y="48"/>
                  </a:cxn>
                  <a:cxn ang="0">
                    <a:pos x="84" y="31"/>
                  </a:cxn>
                  <a:cxn ang="0">
                    <a:pos x="85" y="27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3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4" y="3"/>
                  </a:cxn>
                  <a:cxn ang="0">
                    <a:pos x="70" y="1"/>
                  </a:cxn>
                  <a:cxn ang="0">
                    <a:pos x="65" y="0"/>
                  </a:cxn>
                  <a:cxn ang="0">
                    <a:pos x="61" y="0"/>
                  </a:cxn>
                  <a:cxn ang="0">
                    <a:pos x="56" y="1"/>
                  </a:cxn>
                  <a:cxn ang="0">
                    <a:pos x="52" y="2"/>
                  </a:cxn>
                  <a:cxn ang="0">
                    <a:pos x="47" y="5"/>
                  </a:cxn>
                  <a:cxn ang="0">
                    <a:pos x="44" y="8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6" h="222">
                    <a:moveTo>
                      <a:pt x="39" y="17"/>
                    </a:moveTo>
                    <a:lnTo>
                      <a:pt x="1" y="102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0" y="106"/>
                    </a:lnTo>
                    <a:lnTo>
                      <a:pt x="0" y="109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9"/>
                    </a:lnTo>
                    <a:lnTo>
                      <a:pt x="5" y="121"/>
                    </a:lnTo>
                    <a:lnTo>
                      <a:pt x="6" y="122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2" y="125"/>
                    </a:lnTo>
                    <a:lnTo>
                      <a:pt x="14" y="125"/>
                    </a:lnTo>
                    <a:lnTo>
                      <a:pt x="16" y="125"/>
                    </a:lnTo>
                    <a:lnTo>
                      <a:pt x="95" y="125"/>
                    </a:lnTo>
                    <a:lnTo>
                      <a:pt x="95" y="221"/>
                    </a:lnTo>
                    <a:lnTo>
                      <a:pt x="120" y="221"/>
                    </a:lnTo>
                    <a:lnTo>
                      <a:pt x="120" y="106"/>
                    </a:lnTo>
                    <a:lnTo>
                      <a:pt x="120" y="105"/>
                    </a:lnTo>
                    <a:lnTo>
                      <a:pt x="119" y="104"/>
                    </a:lnTo>
                    <a:lnTo>
                      <a:pt x="118" y="102"/>
                    </a:lnTo>
                    <a:lnTo>
                      <a:pt x="118" y="102"/>
                    </a:lnTo>
                    <a:lnTo>
                      <a:pt x="117" y="101"/>
                    </a:lnTo>
                    <a:lnTo>
                      <a:pt x="116" y="100"/>
                    </a:lnTo>
                    <a:lnTo>
                      <a:pt x="115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1" y="97"/>
                    </a:lnTo>
                    <a:lnTo>
                      <a:pt x="110" y="97"/>
                    </a:lnTo>
                    <a:lnTo>
                      <a:pt x="108" y="96"/>
                    </a:lnTo>
                    <a:lnTo>
                      <a:pt x="107" y="96"/>
                    </a:lnTo>
                    <a:lnTo>
                      <a:pt x="106" y="96"/>
                    </a:lnTo>
                    <a:lnTo>
                      <a:pt x="104" y="96"/>
                    </a:lnTo>
                    <a:lnTo>
                      <a:pt x="103" y="96"/>
                    </a:lnTo>
                    <a:lnTo>
                      <a:pt x="57" y="94"/>
                    </a:lnTo>
                    <a:lnTo>
                      <a:pt x="70" y="56"/>
                    </a:lnTo>
                    <a:lnTo>
                      <a:pt x="79" y="70"/>
                    </a:lnTo>
                    <a:lnTo>
                      <a:pt x="135" y="70"/>
                    </a:lnTo>
                    <a:lnTo>
                      <a:pt x="136" y="69"/>
                    </a:lnTo>
                    <a:lnTo>
                      <a:pt x="137" y="69"/>
                    </a:lnTo>
                    <a:lnTo>
                      <a:pt x="139" y="68"/>
                    </a:lnTo>
                    <a:lnTo>
                      <a:pt x="139" y="68"/>
                    </a:lnTo>
                    <a:lnTo>
                      <a:pt x="140" y="67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4" y="65"/>
                    </a:lnTo>
                    <a:lnTo>
                      <a:pt x="144" y="63"/>
                    </a:lnTo>
                    <a:lnTo>
                      <a:pt x="144" y="62"/>
                    </a:lnTo>
                    <a:lnTo>
                      <a:pt x="145" y="61"/>
                    </a:lnTo>
                    <a:lnTo>
                      <a:pt x="145" y="59"/>
                    </a:lnTo>
                    <a:lnTo>
                      <a:pt x="145" y="57"/>
                    </a:lnTo>
                    <a:lnTo>
                      <a:pt x="144" y="55"/>
                    </a:lnTo>
                    <a:lnTo>
                      <a:pt x="144" y="54"/>
                    </a:lnTo>
                    <a:lnTo>
                      <a:pt x="143" y="53"/>
                    </a:lnTo>
                    <a:lnTo>
                      <a:pt x="142" y="52"/>
                    </a:lnTo>
                    <a:lnTo>
                      <a:pt x="141" y="51"/>
                    </a:lnTo>
                    <a:lnTo>
                      <a:pt x="140" y="50"/>
                    </a:lnTo>
                    <a:lnTo>
                      <a:pt x="139" y="49"/>
                    </a:lnTo>
                    <a:lnTo>
                      <a:pt x="138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92" y="48"/>
                    </a:lnTo>
                    <a:lnTo>
                      <a:pt x="83" y="33"/>
                    </a:lnTo>
                    <a:lnTo>
                      <a:pt x="84" y="31"/>
                    </a:lnTo>
                    <a:lnTo>
                      <a:pt x="85" y="29"/>
                    </a:lnTo>
                    <a:lnTo>
                      <a:pt x="85" y="27"/>
                    </a:lnTo>
                    <a:lnTo>
                      <a:pt x="85" y="25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4" y="14"/>
                    </a:lnTo>
                    <a:lnTo>
                      <a:pt x="84" y="13"/>
                    </a:lnTo>
                    <a:lnTo>
                      <a:pt x="83" y="11"/>
                    </a:lnTo>
                    <a:lnTo>
                      <a:pt x="82" y="10"/>
                    </a:lnTo>
                    <a:lnTo>
                      <a:pt x="80" y="8"/>
                    </a:lnTo>
                    <a:lnTo>
                      <a:pt x="79" y="7"/>
                    </a:lnTo>
                    <a:lnTo>
                      <a:pt x="77" y="5"/>
                    </a:lnTo>
                    <a:lnTo>
                      <a:pt x="76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2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8"/>
                    </a:lnTo>
                    <a:lnTo>
                      <a:pt x="43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699" name="Freeform 27"/>
            <p:cNvSpPr>
              <a:spLocks/>
            </p:cNvSpPr>
            <p:nvPr/>
          </p:nvSpPr>
          <p:spPr bwMode="auto">
            <a:xfrm>
              <a:off x="1756" y="1468"/>
              <a:ext cx="186" cy="306"/>
            </a:xfrm>
            <a:custGeom>
              <a:avLst/>
              <a:gdLst/>
              <a:ahLst/>
              <a:cxnLst>
                <a:cxn ang="0">
                  <a:pos x="208" y="276"/>
                </a:cxn>
                <a:cxn ang="0">
                  <a:pos x="192" y="276"/>
                </a:cxn>
                <a:cxn ang="0">
                  <a:pos x="165" y="241"/>
                </a:cxn>
                <a:cxn ang="0">
                  <a:pos x="127" y="177"/>
                </a:cxn>
                <a:cxn ang="0">
                  <a:pos x="116" y="149"/>
                </a:cxn>
                <a:cxn ang="0">
                  <a:pos x="119" y="129"/>
                </a:cxn>
                <a:cxn ang="0">
                  <a:pos x="128" y="125"/>
                </a:cxn>
                <a:cxn ang="0">
                  <a:pos x="143" y="135"/>
                </a:cxn>
                <a:cxn ang="0">
                  <a:pos x="162" y="147"/>
                </a:cxn>
                <a:cxn ang="0">
                  <a:pos x="171" y="147"/>
                </a:cxn>
                <a:cxn ang="0">
                  <a:pos x="173" y="141"/>
                </a:cxn>
                <a:cxn ang="0">
                  <a:pos x="164" y="129"/>
                </a:cxn>
                <a:cxn ang="0">
                  <a:pos x="141" y="113"/>
                </a:cxn>
                <a:cxn ang="0">
                  <a:pos x="132" y="91"/>
                </a:cxn>
                <a:cxn ang="0">
                  <a:pos x="128" y="72"/>
                </a:cxn>
                <a:cxn ang="0">
                  <a:pos x="118" y="59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59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4"/>
                </a:cxn>
                <a:cxn ang="0">
                  <a:pos x="43" y="128"/>
                </a:cxn>
                <a:cxn ang="0">
                  <a:pos x="42" y="153"/>
                </a:cxn>
                <a:cxn ang="0">
                  <a:pos x="43" y="166"/>
                </a:cxn>
                <a:cxn ang="0">
                  <a:pos x="51" y="170"/>
                </a:cxn>
                <a:cxn ang="0">
                  <a:pos x="55" y="166"/>
                </a:cxn>
                <a:cxn ang="0">
                  <a:pos x="55" y="139"/>
                </a:cxn>
                <a:cxn ang="0">
                  <a:pos x="58" y="122"/>
                </a:cxn>
                <a:cxn ang="0">
                  <a:pos x="67" y="114"/>
                </a:cxn>
                <a:cxn ang="0">
                  <a:pos x="73" y="120"/>
                </a:cxn>
                <a:cxn ang="0">
                  <a:pos x="71" y="147"/>
                </a:cxn>
                <a:cxn ang="0">
                  <a:pos x="64" y="175"/>
                </a:cxn>
                <a:cxn ang="0">
                  <a:pos x="55" y="206"/>
                </a:cxn>
                <a:cxn ang="0">
                  <a:pos x="34" y="237"/>
                </a:cxn>
                <a:cxn ang="0">
                  <a:pos x="8" y="268"/>
                </a:cxn>
                <a:cxn ang="0">
                  <a:pos x="0" y="285"/>
                </a:cxn>
                <a:cxn ang="0">
                  <a:pos x="20" y="305"/>
                </a:cxn>
                <a:cxn ang="0">
                  <a:pos x="34" y="302"/>
                </a:cxn>
                <a:cxn ang="0">
                  <a:pos x="24" y="289"/>
                </a:cxn>
                <a:cxn ang="0">
                  <a:pos x="31" y="272"/>
                </a:cxn>
                <a:cxn ang="0">
                  <a:pos x="64" y="234"/>
                </a:cxn>
                <a:cxn ang="0">
                  <a:pos x="88" y="206"/>
                </a:cxn>
                <a:cxn ang="0">
                  <a:pos x="99" y="200"/>
                </a:cxn>
                <a:cxn ang="0">
                  <a:pos x="114" y="209"/>
                </a:cxn>
                <a:cxn ang="0">
                  <a:pos x="148" y="255"/>
                </a:cxn>
                <a:cxn ang="0">
                  <a:pos x="175" y="294"/>
                </a:cxn>
                <a:cxn ang="0">
                  <a:pos x="186" y="297"/>
                </a:cxn>
                <a:cxn ang="0">
                  <a:pos x="200" y="287"/>
                </a:cxn>
              </a:cxnLst>
              <a:rect l="0" t="0" r="r" b="b"/>
              <a:pathLst>
                <a:path w="209" h="306">
                  <a:moveTo>
                    <a:pt x="207" y="281"/>
                  </a:moveTo>
                  <a:lnTo>
                    <a:pt x="208" y="276"/>
                  </a:lnTo>
                  <a:lnTo>
                    <a:pt x="200" y="277"/>
                  </a:lnTo>
                  <a:lnTo>
                    <a:pt x="192" y="276"/>
                  </a:lnTo>
                  <a:lnTo>
                    <a:pt x="182" y="268"/>
                  </a:lnTo>
                  <a:lnTo>
                    <a:pt x="165" y="241"/>
                  </a:lnTo>
                  <a:lnTo>
                    <a:pt x="140" y="200"/>
                  </a:lnTo>
                  <a:lnTo>
                    <a:pt x="127" y="177"/>
                  </a:lnTo>
                  <a:lnTo>
                    <a:pt x="118" y="159"/>
                  </a:lnTo>
                  <a:lnTo>
                    <a:pt x="116" y="149"/>
                  </a:lnTo>
                  <a:lnTo>
                    <a:pt x="116" y="137"/>
                  </a:lnTo>
                  <a:lnTo>
                    <a:pt x="119" y="129"/>
                  </a:lnTo>
                  <a:lnTo>
                    <a:pt x="124" y="125"/>
                  </a:lnTo>
                  <a:lnTo>
                    <a:pt x="128" y="125"/>
                  </a:lnTo>
                  <a:lnTo>
                    <a:pt x="133" y="128"/>
                  </a:lnTo>
                  <a:lnTo>
                    <a:pt x="143" y="135"/>
                  </a:lnTo>
                  <a:lnTo>
                    <a:pt x="154" y="143"/>
                  </a:lnTo>
                  <a:lnTo>
                    <a:pt x="162" y="147"/>
                  </a:lnTo>
                  <a:lnTo>
                    <a:pt x="167" y="149"/>
                  </a:lnTo>
                  <a:lnTo>
                    <a:pt x="171" y="147"/>
                  </a:lnTo>
                  <a:lnTo>
                    <a:pt x="174" y="143"/>
                  </a:lnTo>
                  <a:lnTo>
                    <a:pt x="173" y="141"/>
                  </a:lnTo>
                  <a:lnTo>
                    <a:pt x="171" y="137"/>
                  </a:lnTo>
                  <a:lnTo>
                    <a:pt x="164" y="129"/>
                  </a:lnTo>
                  <a:lnTo>
                    <a:pt x="149" y="120"/>
                  </a:lnTo>
                  <a:lnTo>
                    <a:pt x="141" y="113"/>
                  </a:lnTo>
                  <a:lnTo>
                    <a:pt x="136" y="104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2"/>
                  </a:lnTo>
                  <a:lnTo>
                    <a:pt x="124" y="66"/>
                  </a:lnTo>
                  <a:lnTo>
                    <a:pt x="118" y="59"/>
                  </a:lnTo>
                  <a:lnTo>
                    <a:pt x="114" y="55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8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59"/>
                  </a:lnTo>
                  <a:lnTo>
                    <a:pt x="73" y="63"/>
                  </a:lnTo>
                  <a:lnTo>
                    <a:pt x="68" y="67"/>
                  </a:lnTo>
                  <a:lnTo>
                    <a:pt x="63" y="72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4" y="114"/>
                  </a:lnTo>
                  <a:lnTo>
                    <a:pt x="43" y="128"/>
                  </a:lnTo>
                  <a:lnTo>
                    <a:pt x="42" y="143"/>
                  </a:lnTo>
                  <a:lnTo>
                    <a:pt x="42" y="153"/>
                  </a:lnTo>
                  <a:lnTo>
                    <a:pt x="42" y="160"/>
                  </a:lnTo>
                  <a:lnTo>
                    <a:pt x="43" y="166"/>
                  </a:lnTo>
                  <a:lnTo>
                    <a:pt x="46" y="168"/>
                  </a:lnTo>
                  <a:lnTo>
                    <a:pt x="51" y="170"/>
                  </a:lnTo>
                  <a:lnTo>
                    <a:pt x="54" y="168"/>
                  </a:lnTo>
                  <a:lnTo>
                    <a:pt x="55" y="166"/>
                  </a:lnTo>
                  <a:lnTo>
                    <a:pt x="55" y="155"/>
                  </a:lnTo>
                  <a:lnTo>
                    <a:pt x="55" y="139"/>
                  </a:lnTo>
                  <a:lnTo>
                    <a:pt x="56" y="129"/>
                  </a:lnTo>
                  <a:lnTo>
                    <a:pt x="58" y="122"/>
                  </a:lnTo>
                  <a:lnTo>
                    <a:pt x="61" y="116"/>
                  </a:lnTo>
                  <a:lnTo>
                    <a:pt x="67" y="114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1"/>
                  </a:lnTo>
                  <a:lnTo>
                    <a:pt x="71" y="147"/>
                  </a:lnTo>
                  <a:lnTo>
                    <a:pt x="68" y="162"/>
                  </a:lnTo>
                  <a:lnTo>
                    <a:pt x="64" y="175"/>
                  </a:lnTo>
                  <a:lnTo>
                    <a:pt x="60" y="192"/>
                  </a:lnTo>
                  <a:lnTo>
                    <a:pt x="55" y="206"/>
                  </a:lnTo>
                  <a:lnTo>
                    <a:pt x="43" y="225"/>
                  </a:lnTo>
                  <a:lnTo>
                    <a:pt x="34" y="237"/>
                  </a:lnTo>
                  <a:lnTo>
                    <a:pt x="18" y="255"/>
                  </a:lnTo>
                  <a:lnTo>
                    <a:pt x="8" y="268"/>
                  </a:lnTo>
                  <a:lnTo>
                    <a:pt x="0" y="280"/>
                  </a:lnTo>
                  <a:lnTo>
                    <a:pt x="0" y="285"/>
                  </a:lnTo>
                  <a:lnTo>
                    <a:pt x="8" y="294"/>
                  </a:lnTo>
                  <a:lnTo>
                    <a:pt x="20" y="305"/>
                  </a:lnTo>
                  <a:lnTo>
                    <a:pt x="31" y="305"/>
                  </a:lnTo>
                  <a:lnTo>
                    <a:pt x="34" y="302"/>
                  </a:lnTo>
                  <a:lnTo>
                    <a:pt x="29" y="296"/>
                  </a:lnTo>
                  <a:lnTo>
                    <a:pt x="24" y="289"/>
                  </a:lnTo>
                  <a:lnTo>
                    <a:pt x="24" y="284"/>
                  </a:lnTo>
                  <a:lnTo>
                    <a:pt x="31" y="272"/>
                  </a:lnTo>
                  <a:lnTo>
                    <a:pt x="44" y="259"/>
                  </a:lnTo>
                  <a:lnTo>
                    <a:pt x="64" y="234"/>
                  </a:lnTo>
                  <a:lnTo>
                    <a:pt x="81" y="213"/>
                  </a:lnTo>
                  <a:lnTo>
                    <a:pt x="88" y="206"/>
                  </a:lnTo>
                  <a:lnTo>
                    <a:pt x="92" y="201"/>
                  </a:lnTo>
                  <a:lnTo>
                    <a:pt x="99" y="200"/>
                  </a:lnTo>
                  <a:lnTo>
                    <a:pt x="106" y="204"/>
                  </a:lnTo>
                  <a:lnTo>
                    <a:pt x="114" y="209"/>
                  </a:lnTo>
                  <a:lnTo>
                    <a:pt x="130" y="230"/>
                  </a:lnTo>
                  <a:lnTo>
                    <a:pt x="148" y="255"/>
                  </a:lnTo>
                  <a:lnTo>
                    <a:pt x="165" y="280"/>
                  </a:lnTo>
                  <a:lnTo>
                    <a:pt x="175" y="294"/>
                  </a:lnTo>
                  <a:lnTo>
                    <a:pt x="179" y="297"/>
                  </a:lnTo>
                  <a:lnTo>
                    <a:pt x="186" y="297"/>
                  </a:lnTo>
                  <a:lnTo>
                    <a:pt x="192" y="292"/>
                  </a:lnTo>
                  <a:lnTo>
                    <a:pt x="200" y="287"/>
                  </a:lnTo>
                  <a:lnTo>
                    <a:pt x="207" y="281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232" y="1458"/>
              <a:ext cx="241" cy="326"/>
              <a:chOff x="1386" y="1458"/>
              <a:chExt cx="271" cy="326"/>
            </a:xfrm>
          </p:grpSpPr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1386" y="1458"/>
                <a:ext cx="271" cy="326"/>
                <a:chOff x="1386" y="1458"/>
                <a:chExt cx="271" cy="326"/>
              </a:xfrm>
            </p:grpSpPr>
            <p:sp>
              <p:nvSpPr>
                <p:cNvPr id="2716702" name="AutoShape 30"/>
                <p:cNvSpPr>
                  <a:spLocks noChangeArrowheads="1"/>
                </p:cNvSpPr>
                <p:nvPr/>
              </p:nvSpPr>
              <p:spPr bwMode="auto">
                <a:xfrm>
                  <a:off x="1386" y="1510"/>
                  <a:ext cx="271" cy="27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03" name="AutoShape 31"/>
                <p:cNvSpPr>
                  <a:spLocks noChangeArrowheads="1"/>
                </p:cNvSpPr>
                <p:nvPr/>
              </p:nvSpPr>
              <p:spPr bwMode="auto">
                <a:xfrm>
                  <a:off x="1450" y="1458"/>
                  <a:ext cx="207" cy="4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04" name="Oval 32"/>
              <p:cNvSpPr>
                <a:spLocks noChangeArrowheads="1"/>
              </p:cNvSpPr>
              <p:nvPr/>
            </p:nvSpPr>
            <p:spPr bwMode="auto">
              <a:xfrm>
                <a:off x="1472" y="1486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05" name="AutoShape 33"/>
              <p:cNvSpPr>
                <a:spLocks noChangeArrowheads="1"/>
              </p:cNvSpPr>
              <p:nvPr/>
            </p:nvSpPr>
            <p:spPr bwMode="auto">
              <a:xfrm>
                <a:off x="1418" y="1640"/>
                <a:ext cx="145" cy="59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321050" y="3046413"/>
            <a:ext cx="1441450" cy="517525"/>
            <a:chOff x="2353" y="1795"/>
            <a:chExt cx="1022" cy="326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353" y="1795"/>
              <a:ext cx="217" cy="326"/>
              <a:chOff x="2353" y="1795"/>
              <a:chExt cx="217" cy="326"/>
            </a:xfrm>
          </p:grpSpPr>
          <p:sp>
            <p:nvSpPr>
              <p:cNvPr id="2716708" name="AutoShape 36"/>
              <p:cNvSpPr>
                <a:spLocks noChangeArrowheads="1"/>
              </p:cNvSpPr>
              <p:nvPr/>
            </p:nvSpPr>
            <p:spPr bwMode="auto">
              <a:xfrm>
                <a:off x="2353" y="1849"/>
                <a:ext cx="217" cy="272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09" name="AutoShape 37"/>
              <p:cNvSpPr>
                <a:spLocks noChangeArrowheads="1"/>
              </p:cNvSpPr>
              <p:nvPr/>
            </p:nvSpPr>
            <p:spPr bwMode="auto">
              <a:xfrm>
                <a:off x="2404" y="1795"/>
                <a:ext cx="166" cy="4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0" name="AutoShape 38"/>
              <p:cNvSpPr>
                <a:spLocks noChangeArrowheads="1"/>
              </p:cNvSpPr>
              <p:nvPr/>
            </p:nvSpPr>
            <p:spPr bwMode="auto">
              <a:xfrm>
                <a:off x="2396" y="1869"/>
                <a:ext cx="111" cy="18"/>
              </a:xfrm>
              <a:prstGeom prst="parallelogram">
                <a:avLst>
                  <a:gd name="adj" fmla="val 15413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2897" y="1838"/>
              <a:ext cx="211" cy="270"/>
              <a:chOff x="2897" y="1838"/>
              <a:chExt cx="211" cy="270"/>
            </a:xfrm>
          </p:grpSpPr>
          <p:sp>
            <p:nvSpPr>
              <p:cNvPr id="2716712" name="Freeform 40"/>
              <p:cNvSpPr>
                <a:spLocks/>
              </p:cNvSpPr>
              <p:nvPr/>
            </p:nvSpPr>
            <p:spPr bwMode="auto">
              <a:xfrm>
                <a:off x="3033" y="1963"/>
                <a:ext cx="64" cy="14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4"/>
                  </a:cxn>
                  <a:cxn ang="0">
                    <a:pos x="0" y="144"/>
                  </a:cxn>
                  <a:cxn ang="0">
                    <a:pos x="46" y="0"/>
                  </a:cxn>
                </a:cxnLst>
                <a:rect l="0" t="0" r="r" b="b"/>
                <a:pathLst>
                  <a:path w="64" h="145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4"/>
                    </a:lnTo>
                    <a:lnTo>
                      <a:pt x="0" y="144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3" name="Rectangle 41"/>
              <p:cNvSpPr>
                <a:spLocks noChangeArrowheads="1"/>
              </p:cNvSpPr>
              <p:nvPr/>
            </p:nvSpPr>
            <p:spPr bwMode="auto">
              <a:xfrm>
                <a:off x="3028" y="1963"/>
                <a:ext cx="80" cy="11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4" name="Rectangle 42"/>
              <p:cNvSpPr>
                <a:spLocks noChangeArrowheads="1"/>
              </p:cNvSpPr>
              <p:nvPr/>
            </p:nvSpPr>
            <p:spPr bwMode="auto">
              <a:xfrm>
                <a:off x="3036" y="2022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5" name="Rectangle 43"/>
              <p:cNvSpPr>
                <a:spLocks noChangeArrowheads="1"/>
              </p:cNvSpPr>
              <p:nvPr/>
            </p:nvSpPr>
            <p:spPr bwMode="auto">
              <a:xfrm>
                <a:off x="2898" y="2022"/>
                <a:ext cx="78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6" name="Oval 44"/>
              <p:cNvSpPr>
                <a:spLocks noChangeArrowheads="1"/>
              </p:cNvSpPr>
              <p:nvPr/>
            </p:nvSpPr>
            <p:spPr bwMode="auto">
              <a:xfrm>
                <a:off x="2959" y="1838"/>
                <a:ext cx="24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7" name="Freeform 45"/>
              <p:cNvSpPr>
                <a:spLocks/>
              </p:cNvSpPr>
              <p:nvPr/>
            </p:nvSpPr>
            <p:spPr bwMode="auto">
              <a:xfrm>
                <a:off x="2897" y="1884"/>
                <a:ext cx="144" cy="224"/>
              </a:xfrm>
              <a:custGeom>
                <a:avLst/>
                <a:gdLst/>
                <a:ahLst/>
                <a:cxnLst>
                  <a:cxn ang="0">
                    <a:pos x="1" y="103"/>
                  </a:cxn>
                  <a:cxn ang="0">
                    <a:pos x="1" y="106"/>
                  </a:cxn>
                  <a:cxn ang="0">
                    <a:pos x="0" y="110"/>
                  </a:cxn>
                  <a:cxn ang="0">
                    <a:pos x="0" y="113"/>
                  </a:cxn>
                  <a:cxn ang="0">
                    <a:pos x="1" y="117"/>
                  </a:cxn>
                  <a:cxn ang="0">
                    <a:pos x="3" y="120"/>
                  </a:cxn>
                  <a:cxn ang="0">
                    <a:pos x="6" y="123"/>
                  </a:cxn>
                  <a:cxn ang="0">
                    <a:pos x="9" y="125"/>
                  </a:cxn>
                  <a:cxn ang="0">
                    <a:pos x="11" y="126"/>
                  </a:cxn>
                  <a:cxn ang="0">
                    <a:pos x="15" y="126"/>
                  </a:cxn>
                  <a:cxn ang="0">
                    <a:pos x="93" y="223"/>
                  </a:cxn>
                  <a:cxn ang="0">
                    <a:pos x="118" y="107"/>
                  </a:cxn>
                  <a:cxn ang="0">
                    <a:pos x="117" y="105"/>
                  </a:cxn>
                  <a:cxn ang="0">
                    <a:pos x="116" y="103"/>
                  </a:cxn>
                  <a:cxn ang="0">
                    <a:pos x="114" y="101"/>
                  </a:cxn>
                  <a:cxn ang="0">
                    <a:pos x="112" y="99"/>
                  </a:cxn>
                  <a:cxn ang="0">
                    <a:pos x="110" y="98"/>
                  </a:cxn>
                  <a:cxn ang="0">
                    <a:pos x="107" y="97"/>
                  </a:cxn>
                  <a:cxn ang="0">
                    <a:pos x="104" y="97"/>
                  </a:cxn>
                  <a:cxn ang="0">
                    <a:pos x="102" y="97"/>
                  </a:cxn>
                  <a:cxn ang="0">
                    <a:pos x="69" y="57"/>
                  </a:cxn>
                  <a:cxn ang="0">
                    <a:pos x="133" y="70"/>
                  </a:cxn>
                  <a:cxn ang="0">
                    <a:pos x="135" y="70"/>
                  </a:cxn>
                  <a:cxn ang="0">
                    <a:pos x="137" y="69"/>
                  </a:cxn>
                  <a:cxn ang="0">
                    <a:pos x="140" y="67"/>
                  </a:cxn>
                  <a:cxn ang="0">
                    <a:pos x="142" y="65"/>
                  </a:cxn>
                  <a:cxn ang="0">
                    <a:pos x="142" y="62"/>
                  </a:cxn>
                  <a:cxn ang="0">
                    <a:pos x="143" y="59"/>
                  </a:cxn>
                  <a:cxn ang="0">
                    <a:pos x="142" y="56"/>
                  </a:cxn>
                  <a:cxn ang="0">
                    <a:pos x="141" y="53"/>
                  </a:cxn>
                  <a:cxn ang="0">
                    <a:pos x="139" y="51"/>
                  </a:cxn>
                  <a:cxn ang="0">
                    <a:pos x="137" y="49"/>
                  </a:cxn>
                  <a:cxn ang="0">
                    <a:pos x="134" y="49"/>
                  </a:cxn>
                  <a:cxn ang="0">
                    <a:pos x="91" y="49"/>
                  </a:cxn>
                  <a:cxn ang="0">
                    <a:pos x="83" y="32"/>
                  </a:cxn>
                  <a:cxn ang="0">
                    <a:pos x="84" y="28"/>
                  </a:cxn>
                  <a:cxn ang="0">
                    <a:pos x="84" y="23"/>
                  </a:cxn>
                  <a:cxn ang="0">
                    <a:pos x="84" y="18"/>
                  </a:cxn>
                  <a:cxn ang="0">
                    <a:pos x="83" y="14"/>
                  </a:cxn>
                  <a:cxn ang="0">
                    <a:pos x="82" y="11"/>
                  </a:cxn>
                  <a:cxn ang="0">
                    <a:pos x="79" y="8"/>
                  </a:cxn>
                  <a:cxn ang="0">
                    <a:pos x="76" y="5"/>
                  </a:cxn>
                  <a:cxn ang="0">
                    <a:pos x="73" y="3"/>
                  </a:cxn>
                  <a:cxn ang="0">
                    <a:pos x="69" y="1"/>
                  </a:cxn>
                  <a:cxn ang="0">
                    <a:pos x="64" y="0"/>
                  </a:cxn>
                  <a:cxn ang="0">
                    <a:pos x="60" y="0"/>
                  </a:cxn>
                  <a:cxn ang="0">
                    <a:pos x="56" y="1"/>
                  </a:cxn>
                  <a:cxn ang="0">
                    <a:pos x="51" y="2"/>
                  </a:cxn>
                  <a:cxn ang="0">
                    <a:pos x="47" y="5"/>
                  </a:cxn>
                  <a:cxn ang="0">
                    <a:pos x="43" y="9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4" h="224">
                    <a:moveTo>
                      <a:pt x="39" y="17"/>
                    </a:moveTo>
                    <a:lnTo>
                      <a:pt x="1" y="103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6" y="123"/>
                    </a:lnTo>
                    <a:lnTo>
                      <a:pt x="8" y="124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1" y="126"/>
                    </a:lnTo>
                    <a:lnTo>
                      <a:pt x="13" y="126"/>
                    </a:lnTo>
                    <a:lnTo>
                      <a:pt x="15" y="126"/>
                    </a:lnTo>
                    <a:lnTo>
                      <a:pt x="93" y="126"/>
                    </a:lnTo>
                    <a:lnTo>
                      <a:pt x="93" y="223"/>
                    </a:lnTo>
                    <a:lnTo>
                      <a:pt x="118" y="223"/>
                    </a:lnTo>
                    <a:lnTo>
                      <a:pt x="118" y="107"/>
                    </a:lnTo>
                    <a:lnTo>
                      <a:pt x="118" y="106"/>
                    </a:lnTo>
                    <a:lnTo>
                      <a:pt x="117" y="105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6" y="102"/>
                    </a:lnTo>
                    <a:lnTo>
                      <a:pt x="114" y="101"/>
                    </a:lnTo>
                    <a:lnTo>
                      <a:pt x="114" y="100"/>
                    </a:lnTo>
                    <a:lnTo>
                      <a:pt x="112" y="99"/>
                    </a:lnTo>
                    <a:lnTo>
                      <a:pt x="111" y="99"/>
                    </a:lnTo>
                    <a:lnTo>
                      <a:pt x="110" y="98"/>
                    </a:lnTo>
                    <a:lnTo>
                      <a:pt x="109" y="98"/>
                    </a:lnTo>
                    <a:lnTo>
                      <a:pt x="107" y="97"/>
                    </a:lnTo>
                    <a:lnTo>
                      <a:pt x="105" y="97"/>
                    </a:lnTo>
                    <a:lnTo>
                      <a:pt x="104" y="97"/>
                    </a:lnTo>
                    <a:lnTo>
                      <a:pt x="103" y="97"/>
                    </a:lnTo>
                    <a:lnTo>
                      <a:pt x="102" y="97"/>
                    </a:lnTo>
                    <a:lnTo>
                      <a:pt x="56" y="95"/>
                    </a:lnTo>
                    <a:lnTo>
                      <a:pt x="69" y="57"/>
                    </a:lnTo>
                    <a:lnTo>
                      <a:pt x="78" y="70"/>
                    </a:lnTo>
                    <a:lnTo>
                      <a:pt x="133" y="70"/>
                    </a:lnTo>
                    <a:lnTo>
                      <a:pt x="134" y="70"/>
                    </a:lnTo>
                    <a:lnTo>
                      <a:pt x="135" y="70"/>
                    </a:lnTo>
                    <a:lnTo>
                      <a:pt x="137" y="69"/>
                    </a:lnTo>
                    <a:lnTo>
                      <a:pt x="137" y="69"/>
                    </a:lnTo>
                    <a:lnTo>
                      <a:pt x="139" y="68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2" y="65"/>
                    </a:lnTo>
                    <a:lnTo>
                      <a:pt x="142" y="64"/>
                    </a:lnTo>
                    <a:lnTo>
                      <a:pt x="142" y="62"/>
                    </a:lnTo>
                    <a:lnTo>
                      <a:pt x="143" y="61"/>
                    </a:lnTo>
                    <a:lnTo>
                      <a:pt x="143" y="59"/>
                    </a:lnTo>
                    <a:lnTo>
                      <a:pt x="143" y="57"/>
                    </a:lnTo>
                    <a:lnTo>
                      <a:pt x="142" y="56"/>
                    </a:lnTo>
                    <a:lnTo>
                      <a:pt x="142" y="55"/>
                    </a:lnTo>
                    <a:lnTo>
                      <a:pt x="141" y="53"/>
                    </a:lnTo>
                    <a:lnTo>
                      <a:pt x="140" y="52"/>
                    </a:lnTo>
                    <a:lnTo>
                      <a:pt x="139" y="51"/>
                    </a:lnTo>
                    <a:lnTo>
                      <a:pt x="138" y="50"/>
                    </a:lnTo>
                    <a:lnTo>
                      <a:pt x="137" y="49"/>
                    </a:lnTo>
                    <a:lnTo>
                      <a:pt x="136" y="49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91" y="49"/>
                    </a:lnTo>
                    <a:lnTo>
                      <a:pt x="82" y="33"/>
                    </a:lnTo>
                    <a:lnTo>
                      <a:pt x="83" y="32"/>
                    </a:lnTo>
                    <a:lnTo>
                      <a:pt x="84" y="30"/>
                    </a:lnTo>
                    <a:lnTo>
                      <a:pt x="84" y="28"/>
                    </a:lnTo>
                    <a:lnTo>
                      <a:pt x="84" y="26"/>
                    </a:lnTo>
                    <a:lnTo>
                      <a:pt x="84" y="23"/>
                    </a:lnTo>
                    <a:lnTo>
                      <a:pt x="84" y="21"/>
                    </a:lnTo>
                    <a:lnTo>
                      <a:pt x="84" y="18"/>
                    </a:lnTo>
                    <a:lnTo>
                      <a:pt x="84" y="16"/>
                    </a:lnTo>
                    <a:lnTo>
                      <a:pt x="83" y="14"/>
                    </a:lnTo>
                    <a:lnTo>
                      <a:pt x="82" y="13"/>
                    </a:lnTo>
                    <a:lnTo>
                      <a:pt x="82" y="11"/>
                    </a:lnTo>
                    <a:lnTo>
                      <a:pt x="80" y="10"/>
                    </a:lnTo>
                    <a:lnTo>
                      <a:pt x="79" y="8"/>
                    </a:lnTo>
                    <a:lnTo>
                      <a:pt x="78" y="7"/>
                    </a:lnTo>
                    <a:lnTo>
                      <a:pt x="76" y="5"/>
                    </a:lnTo>
                    <a:lnTo>
                      <a:pt x="75" y="4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69" y="1"/>
                    </a:lnTo>
                    <a:lnTo>
                      <a:pt x="66" y="1"/>
                    </a:lnTo>
                    <a:lnTo>
                      <a:pt x="64" y="0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5"/>
                    </a:lnTo>
                    <a:lnTo>
                      <a:pt x="45" y="7"/>
                    </a:lnTo>
                    <a:lnTo>
                      <a:pt x="43" y="9"/>
                    </a:lnTo>
                    <a:lnTo>
                      <a:pt x="42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18" name="Freeform 46"/>
            <p:cNvSpPr>
              <a:spLocks/>
            </p:cNvSpPr>
            <p:nvPr/>
          </p:nvSpPr>
          <p:spPr bwMode="auto">
            <a:xfrm>
              <a:off x="3166" y="1805"/>
              <a:ext cx="209" cy="308"/>
            </a:xfrm>
            <a:custGeom>
              <a:avLst/>
              <a:gdLst/>
              <a:ahLst/>
              <a:cxnLst>
                <a:cxn ang="0">
                  <a:pos x="208" y="278"/>
                </a:cxn>
                <a:cxn ang="0">
                  <a:pos x="192" y="278"/>
                </a:cxn>
                <a:cxn ang="0">
                  <a:pos x="165" y="242"/>
                </a:cxn>
                <a:cxn ang="0">
                  <a:pos x="127" y="179"/>
                </a:cxn>
                <a:cxn ang="0">
                  <a:pos x="116" y="150"/>
                </a:cxn>
                <a:cxn ang="0">
                  <a:pos x="119" y="130"/>
                </a:cxn>
                <a:cxn ang="0">
                  <a:pos x="128" y="126"/>
                </a:cxn>
                <a:cxn ang="0">
                  <a:pos x="143" y="136"/>
                </a:cxn>
                <a:cxn ang="0">
                  <a:pos x="162" y="148"/>
                </a:cxn>
                <a:cxn ang="0">
                  <a:pos x="171" y="148"/>
                </a:cxn>
                <a:cxn ang="0">
                  <a:pos x="173" y="142"/>
                </a:cxn>
                <a:cxn ang="0">
                  <a:pos x="164" y="130"/>
                </a:cxn>
                <a:cxn ang="0">
                  <a:pos x="141" y="114"/>
                </a:cxn>
                <a:cxn ang="0">
                  <a:pos x="132" y="91"/>
                </a:cxn>
                <a:cxn ang="0">
                  <a:pos x="128" y="73"/>
                </a:cxn>
                <a:cxn ang="0">
                  <a:pos x="118" y="60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60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5"/>
                </a:cxn>
                <a:cxn ang="0">
                  <a:pos x="43" y="128"/>
                </a:cxn>
                <a:cxn ang="0">
                  <a:pos x="42" y="154"/>
                </a:cxn>
                <a:cxn ang="0">
                  <a:pos x="43" y="167"/>
                </a:cxn>
                <a:cxn ang="0">
                  <a:pos x="51" y="171"/>
                </a:cxn>
                <a:cxn ang="0">
                  <a:pos x="55" y="167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3" y="120"/>
                </a:cxn>
                <a:cxn ang="0">
                  <a:pos x="71" y="148"/>
                </a:cxn>
                <a:cxn ang="0">
                  <a:pos x="64" y="176"/>
                </a:cxn>
                <a:cxn ang="0">
                  <a:pos x="55" y="208"/>
                </a:cxn>
                <a:cxn ang="0">
                  <a:pos x="34" y="238"/>
                </a:cxn>
                <a:cxn ang="0">
                  <a:pos x="8" y="270"/>
                </a:cxn>
                <a:cxn ang="0">
                  <a:pos x="0" y="287"/>
                </a:cxn>
                <a:cxn ang="0">
                  <a:pos x="20" y="307"/>
                </a:cxn>
                <a:cxn ang="0">
                  <a:pos x="34" y="304"/>
                </a:cxn>
                <a:cxn ang="0">
                  <a:pos x="24" y="291"/>
                </a:cxn>
                <a:cxn ang="0">
                  <a:pos x="31" y="274"/>
                </a:cxn>
                <a:cxn ang="0">
                  <a:pos x="64" y="236"/>
                </a:cxn>
                <a:cxn ang="0">
                  <a:pos x="88" y="208"/>
                </a:cxn>
                <a:cxn ang="0">
                  <a:pos x="99" y="201"/>
                </a:cxn>
                <a:cxn ang="0">
                  <a:pos x="114" y="210"/>
                </a:cxn>
                <a:cxn ang="0">
                  <a:pos x="148" y="257"/>
                </a:cxn>
                <a:cxn ang="0">
                  <a:pos x="175" y="296"/>
                </a:cxn>
                <a:cxn ang="0">
                  <a:pos x="186" y="299"/>
                </a:cxn>
                <a:cxn ang="0">
                  <a:pos x="200" y="288"/>
                </a:cxn>
              </a:cxnLst>
              <a:rect l="0" t="0" r="r" b="b"/>
              <a:pathLst>
                <a:path w="209" h="308">
                  <a:moveTo>
                    <a:pt x="207" y="283"/>
                  </a:moveTo>
                  <a:lnTo>
                    <a:pt x="208" y="278"/>
                  </a:lnTo>
                  <a:lnTo>
                    <a:pt x="200" y="279"/>
                  </a:lnTo>
                  <a:lnTo>
                    <a:pt x="192" y="278"/>
                  </a:lnTo>
                  <a:lnTo>
                    <a:pt x="182" y="270"/>
                  </a:lnTo>
                  <a:lnTo>
                    <a:pt x="165" y="242"/>
                  </a:lnTo>
                  <a:lnTo>
                    <a:pt x="140" y="201"/>
                  </a:lnTo>
                  <a:lnTo>
                    <a:pt x="127" y="179"/>
                  </a:lnTo>
                  <a:lnTo>
                    <a:pt x="118" y="160"/>
                  </a:lnTo>
                  <a:lnTo>
                    <a:pt x="116" y="150"/>
                  </a:lnTo>
                  <a:lnTo>
                    <a:pt x="116" y="138"/>
                  </a:lnTo>
                  <a:lnTo>
                    <a:pt x="119" y="130"/>
                  </a:lnTo>
                  <a:lnTo>
                    <a:pt x="124" y="126"/>
                  </a:lnTo>
                  <a:lnTo>
                    <a:pt x="128" y="126"/>
                  </a:lnTo>
                  <a:lnTo>
                    <a:pt x="133" y="128"/>
                  </a:lnTo>
                  <a:lnTo>
                    <a:pt x="143" y="136"/>
                  </a:lnTo>
                  <a:lnTo>
                    <a:pt x="154" y="144"/>
                  </a:lnTo>
                  <a:lnTo>
                    <a:pt x="162" y="148"/>
                  </a:lnTo>
                  <a:lnTo>
                    <a:pt x="167" y="150"/>
                  </a:lnTo>
                  <a:lnTo>
                    <a:pt x="171" y="148"/>
                  </a:lnTo>
                  <a:lnTo>
                    <a:pt x="174" y="144"/>
                  </a:lnTo>
                  <a:lnTo>
                    <a:pt x="173" y="142"/>
                  </a:lnTo>
                  <a:lnTo>
                    <a:pt x="171" y="138"/>
                  </a:lnTo>
                  <a:lnTo>
                    <a:pt x="164" y="130"/>
                  </a:lnTo>
                  <a:lnTo>
                    <a:pt x="149" y="120"/>
                  </a:lnTo>
                  <a:lnTo>
                    <a:pt x="141" y="114"/>
                  </a:lnTo>
                  <a:lnTo>
                    <a:pt x="136" y="105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3"/>
                  </a:lnTo>
                  <a:lnTo>
                    <a:pt x="124" y="66"/>
                  </a:lnTo>
                  <a:lnTo>
                    <a:pt x="118" y="60"/>
                  </a:lnTo>
                  <a:lnTo>
                    <a:pt x="114" y="56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9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60"/>
                  </a:lnTo>
                  <a:lnTo>
                    <a:pt x="73" y="64"/>
                  </a:lnTo>
                  <a:lnTo>
                    <a:pt x="68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5"/>
                  </a:lnTo>
                  <a:lnTo>
                    <a:pt x="44" y="115"/>
                  </a:lnTo>
                  <a:lnTo>
                    <a:pt x="43" y="128"/>
                  </a:lnTo>
                  <a:lnTo>
                    <a:pt x="42" y="144"/>
                  </a:lnTo>
                  <a:lnTo>
                    <a:pt x="42" y="154"/>
                  </a:lnTo>
                  <a:lnTo>
                    <a:pt x="42" y="161"/>
                  </a:lnTo>
                  <a:lnTo>
                    <a:pt x="43" y="167"/>
                  </a:lnTo>
                  <a:lnTo>
                    <a:pt x="46" y="169"/>
                  </a:lnTo>
                  <a:lnTo>
                    <a:pt x="51" y="171"/>
                  </a:lnTo>
                  <a:lnTo>
                    <a:pt x="54" y="169"/>
                  </a:lnTo>
                  <a:lnTo>
                    <a:pt x="55" y="167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6" y="130"/>
                  </a:lnTo>
                  <a:lnTo>
                    <a:pt x="58" y="123"/>
                  </a:lnTo>
                  <a:lnTo>
                    <a:pt x="61" y="116"/>
                  </a:lnTo>
                  <a:lnTo>
                    <a:pt x="67" y="115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2"/>
                  </a:lnTo>
                  <a:lnTo>
                    <a:pt x="71" y="148"/>
                  </a:lnTo>
                  <a:lnTo>
                    <a:pt x="68" y="163"/>
                  </a:lnTo>
                  <a:lnTo>
                    <a:pt x="64" y="176"/>
                  </a:lnTo>
                  <a:lnTo>
                    <a:pt x="60" y="193"/>
                  </a:lnTo>
                  <a:lnTo>
                    <a:pt x="55" y="208"/>
                  </a:lnTo>
                  <a:lnTo>
                    <a:pt x="43" y="226"/>
                  </a:lnTo>
                  <a:lnTo>
                    <a:pt x="34" y="238"/>
                  </a:lnTo>
                  <a:lnTo>
                    <a:pt x="18" y="257"/>
                  </a:lnTo>
                  <a:lnTo>
                    <a:pt x="8" y="270"/>
                  </a:lnTo>
                  <a:lnTo>
                    <a:pt x="0" y="282"/>
                  </a:lnTo>
                  <a:lnTo>
                    <a:pt x="0" y="287"/>
                  </a:lnTo>
                  <a:lnTo>
                    <a:pt x="8" y="296"/>
                  </a:lnTo>
                  <a:lnTo>
                    <a:pt x="20" y="307"/>
                  </a:lnTo>
                  <a:lnTo>
                    <a:pt x="31" y="307"/>
                  </a:lnTo>
                  <a:lnTo>
                    <a:pt x="34" y="304"/>
                  </a:lnTo>
                  <a:lnTo>
                    <a:pt x="29" y="298"/>
                  </a:lnTo>
                  <a:lnTo>
                    <a:pt x="24" y="291"/>
                  </a:lnTo>
                  <a:lnTo>
                    <a:pt x="24" y="286"/>
                  </a:lnTo>
                  <a:lnTo>
                    <a:pt x="31" y="274"/>
                  </a:lnTo>
                  <a:lnTo>
                    <a:pt x="44" y="261"/>
                  </a:lnTo>
                  <a:lnTo>
                    <a:pt x="64" y="236"/>
                  </a:lnTo>
                  <a:lnTo>
                    <a:pt x="81" y="214"/>
                  </a:lnTo>
                  <a:lnTo>
                    <a:pt x="88" y="208"/>
                  </a:lnTo>
                  <a:lnTo>
                    <a:pt x="92" y="202"/>
                  </a:lnTo>
                  <a:lnTo>
                    <a:pt x="99" y="201"/>
                  </a:lnTo>
                  <a:lnTo>
                    <a:pt x="106" y="205"/>
                  </a:lnTo>
                  <a:lnTo>
                    <a:pt x="114" y="210"/>
                  </a:lnTo>
                  <a:lnTo>
                    <a:pt x="130" y="232"/>
                  </a:lnTo>
                  <a:lnTo>
                    <a:pt x="148" y="257"/>
                  </a:lnTo>
                  <a:lnTo>
                    <a:pt x="165" y="282"/>
                  </a:lnTo>
                  <a:lnTo>
                    <a:pt x="175" y="296"/>
                  </a:lnTo>
                  <a:lnTo>
                    <a:pt x="179" y="299"/>
                  </a:lnTo>
                  <a:lnTo>
                    <a:pt x="186" y="299"/>
                  </a:lnTo>
                  <a:lnTo>
                    <a:pt x="192" y="294"/>
                  </a:lnTo>
                  <a:lnTo>
                    <a:pt x="200" y="288"/>
                  </a:lnTo>
                  <a:lnTo>
                    <a:pt x="207" y="283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2576" y="1795"/>
              <a:ext cx="273" cy="326"/>
              <a:chOff x="2576" y="1795"/>
              <a:chExt cx="273" cy="326"/>
            </a:xfrm>
          </p:grpSpPr>
          <p:grpSp>
            <p:nvGrpSpPr>
              <p:cNvPr id="12" name="Group 48"/>
              <p:cNvGrpSpPr>
                <a:grpSpLocks/>
              </p:cNvGrpSpPr>
              <p:nvPr/>
            </p:nvGrpSpPr>
            <p:grpSpPr bwMode="auto">
              <a:xfrm>
                <a:off x="2576" y="1795"/>
                <a:ext cx="273" cy="326"/>
                <a:chOff x="2576" y="1795"/>
                <a:chExt cx="273" cy="326"/>
              </a:xfrm>
            </p:grpSpPr>
            <p:sp>
              <p:nvSpPr>
                <p:cNvPr id="2716721" name="AutoShape 49"/>
                <p:cNvSpPr>
                  <a:spLocks noChangeArrowheads="1"/>
                </p:cNvSpPr>
                <p:nvPr/>
              </p:nvSpPr>
              <p:spPr bwMode="auto">
                <a:xfrm>
                  <a:off x="2576" y="1849"/>
                  <a:ext cx="273" cy="272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22" name="AutoShape 50"/>
                <p:cNvSpPr>
                  <a:spLocks noChangeArrowheads="1"/>
                </p:cNvSpPr>
                <p:nvPr/>
              </p:nvSpPr>
              <p:spPr bwMode="auto">
                <a:xfrm>
                  <a:off x="2642" y="1795"/>
                  <a:ext cx="207" cy="4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23" name="Oval 51"/>
              <p:cNvSpPr>
                <a:spLocks noChangeArrowheads="1"/>
              </p:cNvSpPr>
              <p:nvPr/>
            </p:nvSpPr>
            <p:spPr bwMode="auto">
              <a:xfrm>
                <a:off x="2662" y="1823"/>
                <a:ext cx="27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4" name="AutoShape 52"/>
              <p:cNvSpPr>
                <a:spLocks noChangeArrowheads="1"/>
              </p:cNvSpPr>
              <p:nvPr/>
            </p:nvSpPr>
            <p:spPr bwMode="auto">
              <a:xfrm>
                <a:off x="2608" y="1976"/>
                <a:ext cx="145" cy="60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4999038" y="3492500"/>
            <a:ext cx="1446212" cy="517525"/>
            <a:chOff x="3543" y="2076"/>
            <a:chExt cx="1024" cy="326"/>
          </a:xfrm>
        </p:grpSpPr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3543" y="2076"/>
              <a:ext cx="216" cy="326"/>
              <a:chOff x="3543" y="2076"/>
              <a:chExt cx="216" cy="326"/>
            </a:xfrm>
          </p:grpSpPr>
          <p:sp>
            <p:nvSpPr>
              <p:cNvPr id="2716727" name="AutoShape 55"/>
              <p:cNvSpPr>
                <a:spLocks noChangeArrowheads="1"/>
              </p:cNvSpPr>
              <p:nvPr/>
            </p:nvSpPr>
            <p:spPr bwMode="auto">
              <a:xfrm>
                <a:off x="3543" y="2129"/>
                <a:ext cx="216" cy="273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8" name="AutoShape 56"/>
              <p:cNvSpPr>
                <a:spLocks noChangeArrowheads="1"/>
              </p:cNvSpPr>
              <p:nvPr/>
            </p:nvSpPr>
            <p:spPr bwMode="auto">
              <a:xfrm>
                <a:off x="3594" y="2076"/>
                <a:ext cx="165" cy="48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9" name="AutoShape 57"/>
              <p:cNvSpPr>
                <a:spLocks noChangeArrowheads="1"/>
              </p:cNvSpPr>
              <p:nvPr/>
            </p:nvSpPr>
            <p:spPr bwMode="auto">
              <a:xfrm>
                <a:off x="3585" y="2150"/>
                <a:ext cx="114" cy="17"/>
              </a:xfrm>
              <a:prstGeom prst="parallelogram">
                <a:avLst>
                  <a:gd name="adj" fmla="val 167616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58"/>
            <p:cNvGrpSpPr>
              <a:grpSpLocks/>
            </p:cNvGrpSpPr>
            <p:nvPr/>
          </p:nvGrpSpPr>
          <p:grpSpPr bwMode="auto">
            <a:xfrm>
              <a:off x="4088" y="2120"/>
              <a:ext cx="210" cy="268"/>
              <a:chOff x="4088" y="2120"/>
              <a:chExt cx="210" cy="268"/>
            </a:xfrm>
          </p:grpSpPr>
          <p:sp>
            <p:nvSpPr>
              <p:cNvPr id="2716731" name="Freeform 59"/>
              <p:cNvSpPr>
                <a:spLocks/>
              </p:cNvSpPr>
              <p:nvPr/>
            </p:nvSpPr>
            <p:spPr bwMode="auto">
              <a:xfrm>
                <a:off x="4223" y="2243"/>
                <a:ext cx="64" cy="14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4"/>
                  </a:cxn>
                  <a:cxn ang="0">
                    <a:pos x="0" y="144"/>
                  </a:cxn>
                  <a:cxn ang="0">
                    <a:pos x="46" y="0"/>
                  </a:cxn>
                </a:cxnLst>
                <a:rect l="0" t="0" r="r" b="b"/>
                <a:pathLst>
                  <a:path w="64" h="145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4"/>
                    </a:lnTo>
                    <a:lnTo>
                      <a:pt x="0" y="144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2" name="Rectangle 60"/>
              <p:cNvSpPr>
                <a:spLocks noChangeArrowheads="1"/>
              </p:cNvSpPr>
              <p:nvPr/>
            </p:nvSpPr>
            <p:spPr bwMode="auto">
              <a:xfrm>
                <a:off x="4218" y="2243"/>
                <a:ext cx="80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3" name="Rectangle 61"/>
              <p:cNvSpPr>
                <a:spLocks noChangeArrowheads="1"/>
              </p:cNvSpPr>
              <p:nvPr/>
            </p:nvSpPr>
            <p:spPr bwMode="auto">
              <a:xfrm>
                <a:off x="4226" y="2302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4" name="Rectangle 62"/>
              <p:cNvSpPr>
                <a:spLocks noChangeArrowheads="1"/>
              </p:cNvSpPr>
              <p:nvPr/>
            </p:nvSpPr>
            <p:spPr bwMode="auto">
              <a:xfrm>
                <a:off x="4090" y="2302"/>
                <a:ext cx="76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5" name="Oval 63"/>
              <p:cNvSpPr>
                <a:spLocks noChangeArrowheads="1"/>
              </p:cNvSpPr>
              <p:nvPr/>
            </p:nvSpPr>
            <p:spPr bwMode="auto">
              <a:xfrm>
                <a:off x="4149" y="2120"/>
                <a:ext cx="24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6" name="Freeform 64"/>
              <p:cNvSpPr>
                <a:spLocks/>
              </p:cNvSpPr>
              <p:nvPr/>
            </p:nvSpPr>
            <p:spPr bwMode="auto">
              <a:xfrm>
                <a:off x="4088" y="2166"/>
                <a:ext cx="145" cy="222"/>
              </a:xfrm>
              <a:custGeom>
                <a:avLst/>
                <a:gdLst/>
                <a:ahLst/>
                <a:cxnLst>
                  <a:cxn ang="0">
                    <a:pos x="1" y="102"/>
                  </a:cxn>
                  <a:cxn ang="0">
                    <a:pos x="1" y="105"/>
                  </a:cxn>
                  <a:cxn ang="0">
                    <a:pos x="0" y="109"/>
                  </a:cxn>
                  <a:cxn ang="0">
                    <a:pos x="0" y="112"/>
                  </a:cxn>
                  <a:cxn ang="0">
                    <a:pos x="1" y="116"/>
                  </a:cxn>
                  <a:cxn ang="0">
                    <a:pos x="3" y="119"/>
                  </a:cxn>
                  <a:cxn ang="0">
                    <a:pos x="6" y="122"/>
                  </a:cxn>
                  <a:cxn ang="0">
                    <a:pos x="9" y="124"/>
                  </a:cxn>
                  <a:cxn ang="0">
                    <a:pos x="12" y="125"/>
                  </a:cxn>
                  <a:cxn ang="0">
                    <a:pos x="15" y="125"/>
                  </a:cxn>
                  <a:cxn ang="0">
                    <a:pos x="94" y="221"/>
                  </a:cxn>
                  <a:cxn ang="0">
                    <a:pos x="119" y="106"/>
                  </a:cxn>
                  <a:cxn ang="0">
                    <a:pos x="118" y="104"/>
                  </a:cxn>
                  <a:cxn ang="0">
                    <a:pos x="117" y="102"/>
                  </a:cxn>
                  <a:cxn ang="0">
                    <a:pos x="115" y="100"/>
                  </a:cxn>
                  <a:cxn ang="0">
                    <a:pos x="113" y="98"/>
                  </a:cxn>
                  <a:cxn ang="0">
                    <a:pos x="111" y="97"/>
                  </a:cxn>
                  <a:cxn ang="0">
                    <a:pos x="107" y="96"/>
                  </a:cxn>
                  <a:cxn ang="0">
                    <a:pos x="105" y="96"/>
                  </a:cxn>
                  <a:cxn ang="0">
                    <a:pos x="102" y="96"/>
                  </a:cxn>
                  <a:cxn ang="0">
                    <a:pos x="69" y="56"/>
                  </a:cxn>
                  <a:cxn ang="0">
                    <a:pos x="134" y="70"/>
                  </a:cxn>
                  <a:cxn ang="0">
                    <a:pos x="136" y="69"/>
                  </a:cxn>
                  <a:cxn ang="0">
                    <a:pos x="138" y="68"/>
                  </a:cxn>
                  <a:cxn ang="0">
                    <a:pos x="141" y="66"/>
                  </a:cxn>
                  <a:cxn ang="0">
                    <a:pos x="143" y="65"/>
                  </a:cxn>
                  <a:cxn ang="0">
                    <a:pos x="143" y="62"/>
                  </a:cxn>
                  <a:cxn ang="0">
                    <a:pos x="144" y="59"/>
                  </a:cxn>
                  <a:cxn ang="0">
                    <a:pos x="143" y="55"/>
                  </a:cxn>
                  <a:cxn ang="0">
                    <a:pos x="142" y="53"/>
                  </a:cxn>
                  <a:cxn ang="0">
                    <a:pos x="140" y="51"/>
                  </a:cxn>
                  <a:cxn ang="0">
                    <a:pos x="138" y="49"/>
                  </a:cxn>
                  <a:cxn ang="0">
                    <a:pos x="135" y="48"/>
                  </a:cxn>
                  <a:cxn ang="0">
                    <a:pos x="91" y="48"/>
                  </a:cxn>
                  <a:cxn ang="0">
                    <a:pos x="84" y="31"/>
                  </a:cxn>
                  <a:cxn ang="0">
                    <a:pos x="84" y="27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2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3" y="3"/>
                  </a:cxn>
                  <a:cxn ang="0">
                    <a:pos x="69" y="1"/>
                  </a:cxn>
                  <a:cxn ang="0">
                    <a:pos x="65" y="0"/>
                  </a:cxn>
                  <a:cxn ang="0">
                    <a:pos x="60" y="0"/>
                  </a:cxn>
                  <a:cxn ang="0">
                    <a:pos x="56" y="1"/>
                  </a:cxn>
                  <a:cxn ang="0">
                    <a:pos x="51" y="2"/>
                  </a:cxn>
                  <a:cxn ang="0">
                    <a:pos x="47" y="5"/>
                  </a:cxn>
                  <a:cxn ang="0">
                    <a:pos x="44" y="8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5" h="222">
                    <a:moveTo>
                      <a:pt x="39" y="17"/>
                    </a:moveTo>
                    <a:lnTo>
                      <a:pt x="1" y="102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0" y="106"/>
                    </a:lnTo>
                    <a:lnTo>
                      <a:pt x="0" y="109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9"/>
                    </a:lnTo>
                    <a:lnTo>
                      <a:pt x="5" y="121"/>
                    </a:lnTo>
                    <a:lnTo>
                      <a:pt x="6" y="122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2" y="125"/>
                    </a:lnTo>
                    <a:lnTo>
                      <a:pt x="14" y="125"/>
                    </a:lnTo>
                    <a:lnTo>
                      <a:pt x="15" y="125"/>
                    </a:lnTo>
                    <a:lnTo>
                      <a:pt x="94" y="125"/>
                    </a:lnTo>
                    <a:lnTo>
                      <a:pt x="94" y="221"/>
                    </a:lnTo>
                    <a:lnTo>
                      <a:pt x="119" y="221"/>
                    </a:lnTo>
                    <a:lnTo>
                      <a:pt x="119" y="106"/>
                    </a:lnTo>
                    <a:lnTo>
                      <a:pt x="119" y="105"/>
                    </a:lnTo>
                    <a:lnTo>
                      <a:pt x="118" y="104"/>
                    </a:lnTo>
                    <a:lnTo>
                      <a:pt x="118" y="102"/>
                    </a:lnTo>
                    <a:lnTo>
                      <a:pt x="117" y="102"/>
                    </a:lnTo>
                    <a:lnTo>
                      <a:pt x="116" y="101"/>
                    </a:lnTo>
                    <a:lnTo>
                      <a:pt x="115" y="100"/>
                    </a:lnTo>
                    <a:lnTo>
                      <a:pt x="114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09" y="97"/>
                    </a:lnTo>
                    <a:lnTo>
                      <a:pt x="107" y="96"/>
                    </a:lnTo>
                    <a:lnTo>
                      <a:pt x="106" y="96"/>
                    </a:lnTo>
                    <a:lnTo>
                      <a:pt x="105" y="96"/>
                    </a:lnTo>
                    <a:lnTo>
                      <a:pt x="104" y="96"/>
                    </a:lnTo>
                    <a:lnTo>
                      <a:pt x="102" y="96"/>
                    </a:lnTo>
                    <a:lnTo>
                      <a:pt x="57" y="94"/>
                    </a:lnTo>
                    <a:lnTo>
                      <a:pt x="69" y="56"/>
                    </a:lnTo>
                    <a:lnTo>
                      <a:pt x="78" y="70"/>
                    </a:lnTo>
                    <a:lnTo>
                      <a:pt x="134" y="70"/>
                    </a:lnTo>
                    <a:lnTo>
                      <a:pt x="135" y="69"/>
                    </a:lnTo>
                    <a:lnTo>
                      <a:pt x="136" y="69"/>
                    </a:lnTo>
                    <a:lnTo>
                      <a:pt x="138" y="68"/>
                    </a:lnTo>
                    <a:lnTo>
                      <a:pt x="138" y="68"/>
                    </a:lnTo>
                    <a:lnTo>
                      <a:pt x="140" y="67"/>
                    </a:lnTo>
                    <a:lnTo>
                      <a:pt x="141" y="66"/>
                    </a:lnTo>
                    <a:lnTo>
                      <a:pt x="141" y="65"/>
                    </a:lnTo>
                    <a:lnTo>
                      <a:pt x="143" y="65"/>
                    </a:lnTo>
                    <a:lnTo>
                      <a:pt x="143" y="63"/>
                    </a:lnTo>
                    <a:lnTo>
                      <a:pt x="143" y="62"/>
                    </a:lnTo>
                    <a:lnTo>
                      <a:pt x="144" y="61"/>
                    </a:lnTo>
                    <a:lnTo>
                      <a:pt x="144" y="59"/>
                    </a:lnTo>
                    <a:lnTo>
                      <a:pt x="144" y="57"/>
                    </a:lnTo>
                    <a:lnTo>
                      <a:pt x="143" y="55"/>
                    </a:lnTo>
                    <a:lnTo>
                      <a:pt x="143" y="54"/>
                    </a:lnTo>
                    <a:lnTo>
                      <a:pt x="142" y="53"/>
                    </a:lnTo>
                    <a:lnTo>
                      <a:pt x="141" y="52"/>
                    </a:lnTo>
                    <a:lnTo>
                      <a:pt x="140" y="51"/>
                    </a:lnTo>
                    <a:lnTo>
                      <a:pt x="139" y="50"/>
                    </a:lnTo>
                    <a:lnTo>
                      <a:pt x="138" y="49"/>
                    </a:lnTo>
                    <a:lnTo>
                      <a:pt x="137" y="48"/>
                    </a:lnTo>
                    <a:lnTo>
                      <a:pt x="135" y="48"/>
                    </a:lnTo>
                    <a:lnTo>
                      <a:pt x="134" y="48"/>
                    </a:lnTo>
                    <a:lnTo>
                      <a:pt x="91" y="48"/>
                    </a:lnTo>
                    <a:lnTo>
                      <a:pt x="82" y="33"/>
                    </a:lnTo>
                    <a:lnTo>
                      <a:pt x="84" y="31"/>
                    </a:lnTo>
                    <a:lnTo>
                      <a:pt x="84" y="29"/>
                    </a:lnTo>
                    <a:lnTo>
                      <a:pt x="84" y="27"/>
                    </a:lnTo>
                    <a:lnTo>
                      <a:pt x="85" y="25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4" y="16"/>
                    </a:lnTo>
                    <a:lnTo>
                      <a:pt x="84" y="14"/>
                    </a:lnTo>
                    <a:lnTo>
                      <a:pt x="83" y="13"/>
                    </a:lnTo>
                    <a:lnTo>
                      <a:pt x="82" y="11"/>
                    </a:lnTo>
                    <a:lnTo>
                      <a:pt x="81" y="10"/>
                    </a:lnTo>
                    <a:lnTo>
                      <a:pt x="80" y="8"/>
                    </a:lnTo>
                    <a:lnTo>
                      <a:pt x="78" y="7"/>
                    </a:lnTo>
                    <a:lnTo>
                      <a:pt x="77" y="5"/>
                    </a:lnTo>
                    <a:lnTo>
                      <a:pt x="75" y="4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69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8"/>
                    </a:lnTo>
                    <a:lnTo>
                      <a:pt x="42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37" name="Freeform 65"/>
            <p:cNvSpPr>
              <a:spLocks/>
            </p:cNvSpPr>
            <p:nvPr/>
          </p:nvSpPr>
          <p:spPr bwMode="auto">
            <a:xfrm>
              <a:off x="4356" y="2085"/>
              <a:ext cx="211" cy="307"/>
            </a:xfrm>
            <a:custGeom>
              <a:avLst/>
              <a:gdLst/>
              <a:ahLst/>
              <a:cxnLst>
                <a:cxn ang="0">
                  <a:pos x="210" y="277"/>
                </a:cxn>
                <a:cxn ang="0">
                  <a:pos x="194" y="277"/>
                </a:cxn>
                <a:cxn ang="0">
                  <a:pos x="166" y="241"/>
                </a:cxn>
                <a:cxn ang="0">
                  <a:pos x="128" y="178"/>
                </a:cxn>
                <a:cxn ang="0">
                  <a:pos x="118" y="149"/>
                </a:cxn>
                <a:cxn ang="0">
                  <a:pos x="120" y="129"/>
                </a:cxn>
                <a:cxn ang="0">
                  <a:pos x="129" y="125"/>
                </a:cxn>
                <a:cxn ang="0">
                  <a:pos x="144" y="136"/>
                </a:cxn>
                <a:cxn ang="0">
                  <a:pos x="164" y="148"/>
                </a:cxn>
                <a:cxn ang="0">
                  <a:pos x="173" y="148"/>
                </a:cxn>
                <a:cxn ang="0">
                  <a:pos x="174" y="141"/>
                </a:cxn>
                <a:cxn ang="0">
                  <a:pos x="165" y="129"/>
                </a:cxn>
                <a:cxn ang="0">
                  <a:pos x="143" y="113"/>
                </a:cxn>
                <a:cxn ang="0">
                  <a:pos x="133" y="91"/>
                </a:cxn>
                <a:cxn ang="0">
                  <a:pos x="129" y="73"/>
                </a:cxn>
                <a:cxn ang="0">
                  <a:pos x="119" y="59"/>
                </a:cxn>
                <a:cxn ang="0">
                  <a:pos x="115" y="50"/>
                </a:cxn>
                <a:cxn ang="0">
                  <a:pos x="120" y="38"/>
                </a:cxn>
                <a:cxn ang="0">
                  <a:pos x="125" y="25"/>
                </a:cxn>
                <a:cxn ang="0">
                  <a:pos x="122" y="9"/>
                </a:cxn>
                <a:cxn ang="0">
                  <a:pos x="111" y="1"/>
                </a:cxn>
                <a:cxn ang="0">
                  <a:pos x="95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2" y="59"/>
                </a:cxn>
                <a:cxn ang="0">
                  <a:pos x="69" y="67"/>
                </a:cxn>
                <a:cxn ang="0">
                  <a:pos x="58" y="79"/>
                </a:cxn>
                <a:cxn ang="0">
                  <a:pos x="49" y="104"/>
                </a:cxn>
                <a:cxn ang="0">
                  <a:pos x="44" y="128"/>
                </a:cxn>
                <a:cxn ang="0">
                  <a:pos x="42" y="153"/>
                </a:cxn>
                <a:cxn ang="0">
                  <a:pos x="44" y="166"/>
                </a:cxn>
                <a:cxn ang="0">
                  <a:pos x="52" y="170"/>
                </a:cxn>
                <a:cxn ang="0">
                  <a:pos x="55" y="166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4" y="120"/>
                </a:cxn>
                <a:cxn ang="0">
                  <a:pos x="71" y="148"/>
                </a:cxn>
                <a:cxn ang="0">
                  <a:pos x="65" y="175"/>
                </a:cxn>
                <a:cxn ang="0">
                  <a:pos x="55" y="207"/>
                </a:cxn>
                <a:cxn ang="0">
                  <a:pos x="34" y="237"/>
                </a:cxn>
                <a:cxn ang="0">
                  <a:pos x="8" y="269"/>
                </a:cxn>
                <a:cxn ang="0">
                  <a:pos x="0" y="286"/>
                </a:cxn>
                <a:cxn ang="0">
                  <a:pos x="20" y="306"/>
                </a:cxn>
                <a:cxn ang="0">
                  <a:pos x="34" y="303"/>
                </a:cxn>
                <a:cxn ang="0">
                  <a:pos x="24" y="290"/>
                </a:cxn>
                <a:cxn ang="0">
                  <a:pos x="32" y="273"/>
                </a:cxn>
                <a:cxn ang="0">
                  <a:pos x="65" y="235"/>
                </a:cxn>
                <a:cxn ang="0">
                  <a:pos x="88" y="207"/>
                </a:cxn>
                <a:cxn ang="0">
                  <a:pos x="100" y="200"/>
                </a:cxn>
                <a:cxn ang="0">
                  <a:pos x="115" y="210"/>
                </a:cxn>
                <a:cxn ang="0">
                  <a:pos x="149" y="256"/>
                </a:cxn>
                <a:cxn ang="0">
                  <a:pos x="177" y="295"/>
                </a:cxn>
                <a:cxn ang="0">
                  <a:pos x="188" y="298"/>
                </a:cxn>
                <a:cxn ang="0">
                  <a:pos x="202" y="288"/>
                </a:cxn>
              </a:cxnLst>
              <a:rect l="0" t="0" r="r" b="b"/>
              <a:pathLst>
                <a:path w="211" h="307">
                  <a:moveTo>
                    <a:pt x="209" y="282"/>
                  </a:moveTo>
                  <a:lnTo>
                    <a:pt x="210" y="277"/>
                  </a:lnTo>
                  <a:lnTo>
                    <a:pt x="202" y="278"/>
                  </a:lnTo>
                  <a:lnTo>
                    <a:pt x="194" y="277"/>
                  </a:lnTo>
                  <a:lnTo>
                    <a:pt x="184" y="269"/>
                  </a:lnTo>
                  <a:lnTo>
                    <a:pt x="166" y="241"/>
                  </a:lnTo>
                  <a:lnTo>
                    <a:pt x="141" y="200"/>
                  </a:lnTo>
                  <a:lnTo>
                    <a:pt x="128" y="178"/>
                  </a:lnTo>
                  <a:lnTo>
                    <a:pt x="119" y="160"/>
                  </a:lnTo>
                  <a:lnTo>
                    <a:pt x="118" y="149"/>
                  </a:lnTo>
                  <a:lnTo>
                    <a:pt x="118" y="137"/>
                  </a:lnTo>
                  <a:lnTo>
                    <a:pt x="120" y="129"/>
                  </a:lnTo>
                  <a:lnTo>
                    <a:pt x="125" y="125"/>
                  </a:lnTo>
                  <a:lnTo>
                    <a:pt x="129" y="125"/>
                  </a:lnTo>
                  <a:lnTo>
                    <a:pt x="135" y="128"/>
                  </a:lnTo>
                  <a:lnTo>
                    <a:pt x="144" y="136"/>
                  </a:lnTo>
                  <a:lnTo>
                    <a:pt x="156" y="144"/>
                  </a:lnTo>
                  <a:lnTo>
                    <a:pt x="164" y="148"/>
                  </a:lnTo>
                  <a:lnTo>
                    <a:pt x="169" y="149"/>
                  </a:lnTo>
                  <a:lnTo>
                    <a:pt x="173" y="148"/>
                  </a:lnTo>
                  <a:lnTo>
                    <a:pt x="176" y="144"/>
                  </a:lnTo>
                  <a:lnTo>
                    <a:pt x="174" y="141"/>
                  </a:lnTo>
                  <a:lnTo>
                    <a:pt x="173" y="137"/>
                  </a:lnTo>
                  <a:lnTo>
                    <a:pt x="165" y="129"/>
                  </a:lnTo>
                  <a:lnTo>
                    <a:pt x="151" y="120"/>
                  </a:lnTo>
                  <a:lnTo>
                    <a:pt x="143" y="113"/>
                  </a:lnTo>
                  <a:lnTo>
                    <a:pt x="137" y="104"/>
                  </a:lnTo>
                  <a:lnTo>
                    <a:pt x="133" y="91"/>
                  </a:lnTo>
                  <a:lnTo>
                    <a:pt x="132" y="78"/>
                  </a:lnTo>
                  <a:lnTo>
                    <a:pt x="129" y="73"/>
                  </a:lnTo>
                  <a:lnTo>
                    <a:pt x="125" y="66"/>
                  </a:lnTo>
                  <a:lnTo>
                    <a:pt x="119" y="59"/>
                  </a:lnTo>
                  <a:lnTo>
                    <a:pt x="115" y="55"/>
                  </a:lnTo>
                  <a:lnTo>
                    <a:pt x="115" y="50"/>
                  </a:lnTo>
                  <a:lnTo>
                    <a:pt x="118" y="42"/>
                  </a:lnTo>
                  <a:lnTo>
                    <a:pt x="120" y="38"/>
                  </a:lnTo>
                  <a:lnTo>
                    <a:pt x="123" y="33"/>
                  </a:lnTo>
                  <a:lnTo>
                    <a:pt x="125" y="25"/>
                  </a:lnTo>
                  <a:lnTo>
                    <a:pt x="123" y="16"/>
                  </a:lnTo>
                  <a:lnTo>
                    <a:pt x="122" y="9"/>
                  </a:lnTo>
                  <a:lnTo>
                    <a:pt x="118" y="4"/>
                  </a:lnTo>
                  <a:lnTo>
                    <a:pt x="111" y="1"/>
                  </a:lnTo>
                  <a:lnTo>
                    <a:pt x="102" y="0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3"/>
                  </a:lnTo>
                  <a:lnTo>
                    <a:pt x="87" y="18"/>
                  </a:lnTo>
                  <a:lnTo>
                    <a:pt x="88" y="24"/>
                  </a:lnTo>
                  <a:lnTo>
                    <a:pt x="91" y="32"/>
                  </a:lnTo>
                  <a:lnTo>
                    <a:pt x="92" y="37"/>
                  </a:lnTo>
                  <a:lnTo>
                    <a:pt x="94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2" y="59"/>
                  </a:lnTo>
                  <a:lnTo>
                    <a:pt x="74" y="63"/>
                  </a:lnTo>
                  <a:lnTo>
                    <a:pt x="69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3" y="91"/>
                  </a:lnTo>
                  <a:lnTo>
                    <a:pt x="49" y="104"/>
                  </a:lnTo>
                  <a:lnTo>
                    <a:pt x="45" y="115"/>
                  </a:lnTo>
                  <a:lnTo>
                    <a:pt x="44" y="128"/>
                  </a:lnTo>
                  <a:lnTo>
                    <a:pt x="42" y="144"/>
                  </a:lnTo>
                  <a:lnTo>
                    <a:pt x="42" y="153"/>
                  </a:lnTo>
                  <a:lnTo>
                    <a:pt x="42" y="161"/>
                  </a:lnTo>
                  <a:lnTo>
                    <a:pt x="44" y="166"/>
                  </a:lnTo>
                  <a:lnTo>
                    <a:pt x="46" y="169"/>
                  </a:lnTo>
                  <a:lnTo>
                    <a:pt x="52" y="170"/>
                  </a:lnTo>
                  <a:lnTo>
                    <a:pt x="54" y="169"/>
                  </a:lnTo>
                  <a:lnTo>
                    <a:pt x="55" y="166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7" y="129"/>
                  </a:lnTo>
                  <a:lnTo>
                    <a:pt x="58" y="123"/>
                  </a:lnTo>
                  <a:lnTo>
                    <a:pt x="62" y="116"/>
                  </a:lnTo>
                  <a:lnTo>
                    <a:pt x="67" y="115"/>
                  </a:lnTo>
                  <a:lnTo>
                    <a:pt x="73" y="116"/>
                  </a:lnTo>
                  <a:lnTo>
                    <a:pt x="74" y="120"/>
                  </a:lnTo>
                  <a:lnTo>
                    <a:pt x="73" y="132"/>
                  </a:lnTo>
                  <a:lnTo>
                    <a:pt x="71" y="148"/>
                  </a:lnTo>
                  <a:lnTo>
                    <a:pt x="69" y="162"/>
                  </a:lnTo>
                  <a:lnTo>
                    <a:pt x="65" y="175"/>
                  </a:lnTo>
                  <a:lnTo>
                    <a:pt x="61" y="193"/>
                  </a:lnTo>
                  <a:lnTo>
                    <a:pt x="55" y="207"/>
                  </a:lnTo>
                  <a:lnTo>
                    <a:pt x="44" y="226"/>
                  </a:lnTo>
                  <a:lnTo>
                    <a:pt x="34" y="237"/>
                  </a:lnTo>
                  <a:lnTo>
                    <a:pt x="18" y="256"/>
                  </a:lnTo>
                  <a:lnTo>
                    <a:pt x="8" y="269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8" y="295"/>
                  </a:lnTo>
                  <a:lnTo>
                    <a:pt x="20" y="306"/>
                  </a:lnTo>
                  <a:lnTo>
                    <a:pt x="32" y="306"/>
                  </a:lnTo>
                  <a:lnTo>
                    <a:pt x="34" y="303"/>
                  </a:lnTo>
                  <a:lnTo>
                    <a:pt x="29" y="297"/>
                  </a:lnTo>
                  <a:lnTo>
                    <a:pt x="24" y="290"/>
                  </a:lnTo>
                  <a:lnTo>
                    <a:pt x="24" y="285"/>
                  </a:lnTo>
                  <a:lnTo>
                    <a:pt x="32" y="273"/>
                  </a:lnTo>
                  <a:lnTo>
                    <a:pt x="45" y="260"/>
                  </a:lnTo>
                  <a:lnTo>
                    <a:pt x="65" y="235"/>
                  </a:lnTo>
                  <a:lnTo>
                    <a:pt x="82" y="214"/>
                  </a:lnTo>
                  <a:lnTo>
                    <a:pt x="88" y="207"/>
                  </a:lnTo>
                  <a:lnTo>
                    <a:pt x="92" y="202"/>
                  </a:lnTo>
                  <a:lnTo>
                    <a:pt x="100" y="200"/>
                  </a:lnTo>
                  <a:lnTo>
                    <a:pt x="107" y="204"/>
                  </a:lnTo>
                  <a:lnTo>
                    <a:pt x="115" y="210"/>
                  </a:lnTo>
                  <a:lnTo>
                    <a:pt x="131" y="231"/>
                  </a:lnTo>
                  <a:lnTo>
                    <a:pt x="149" y="256"/>
                  </a:lnTo>
                  <a:lnTo>
                    <a:pt x="166" y="281"/>
                  </a:lnTo>
                  <a:lnTo>
                    <a:pt x="177" y="295"/>
                  </a:lnTo>
                  <a:lnTo>
                    <a:pt x="181" y="298"/>
                  </a:lnTo>
                  <a:lnTo>
                    <a:pt x="188" y="298"/>
                  </a:lnTo>
                  <a:lnTo>
                    <a:pt x="194" y="293"/>
                  </a:lnTo>
                  <a:lnTo>
                    <a:pt x="202" y="288"/>
                  </a:lnTo>
                  <a:lnTo>
                    <a:pt x="209" y="282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3767" y="2076"/>
              <a:ext cx="273" cy="326"/>
              <a:chOff x="3767" y="2076"/>
              <a:chExt cx="273" cy="326"/>
            </a:xfrm>
          </p:grpSpPr>
          <p:grpSp>
            <p:nvGrpSpPr>
              <p:cNvPr id="17" name="Group 67"/>
              <p:cNvGrpSpPr>
                <a:grpSpLocks/>
              </p:cNvGrpSpPr>
              <p:nvPr/>
            </p:nvGrpSpPr>
            <p:grpSpPr bwMode="auto">
              <a:xfrm>
                <a:off x="3767" y="2076"/>
                <a:ext cx="273" cy="326"/>
                <a:chOff x="3767" y="2076"/>
                <a:chExt cx="273" cy="326"/>
              </a:xfrm>
            </p:grpSpPr>
            <p:sp>
              <p:nvSpPr>
                <p:cNvPr id="2716740" name="AutoShape 68"/>
                <p:cNvSpPr>
                  <a:spLocks noChangeArrowheads="1"/>
                </p:cNvSpPr>
                <p:nvPr/>
              </p:nvSpPr>
              <p:spPr bwMode="auto">
                <a:xfrm>
                  <a:off x="3767" y="2129"/>
                  <a:ext cx="273" cy="273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41" name="AutoShape 69"/>
                <p:cNvSpPr>
                  <a:spLocks noChangeArrowheads="1"/>
                </p:cNvSpPr>
                <p:nvPr/>
              </p:nvSpPr>
              <p:spPr bwMode="auto">
                <a:xfrm>
                  <a:off x="3832" y="2076"/>
                  <a:ext cx="208" cy="4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42" name="Oval 70"/>
              <p:cNvSpPr>
                <a:spLocks noChangeArrowheads="1"/>
              </p:cNvSpPr>
              <p:nvPr/>
            </p:nvSpPr>
            <p:spPr bwMode="auto">
              <a:xfrm>
                <a:off x="3852" y="2103"/>
                <a:ext cx="29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3" name="AutoShape 71"/>
              <p:cNvSpPr>
                <a:spLocks noChangeArrowheads="1"/>
              </p:cNvSpPr>
              <p:nvPr/>
            </p:nvSpPr>
            <p:spPr bwMode="auto">
              <a:xfrm>
                <a:off x="3800" y="2257"/>
                <a:ext cx="143" cy="60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72"/>
          <p:cNvGrpSpPr>
            <a:grpSpLocks/>
          </p:cNvGrpSpPr>
          <p:nvPr/>
        </p:nvGrpSpPr>
        <p:grpSpPr bwMode="auto">
          <a:xfrm>
            <a:off x="6678613" y="3892550"/>
            <a:ext cx="1443037" cy="517525"/>
            <a:chOff x="4733" y="2328"/>
            <a:chExt cx="1022" cy="326"/>
          </a:xfrm>
        </p:grpSpPr>
        <p:grpSp>
          <p:nvGrpSpPr>
            <p:cNvPr id="19" name="Group 73"/>
            <p:cNvGrpSpPr>
              <a:grpSpLocks/>
            </p:cNvGrpSpPr>
            <p:nvPr/>
          </p:nvGrpSpPr>
          <p:grpSpPr bwMode="auto">
            <a:xfrm>
              <a:off x="4733" y="2328"/>
              <a:ext cx="217" cy="326"/>
              <a:chOff x="4733" y="2328"/>
              <a:chExt cx="217" cy="326"/>
            </a:xfrm>
          </p:grpSpPr>
          <p:sp>
            <p:nvSpPr>
              <p:cNvPr id="2716746" name="AutoShape 74"/>
              <p:cNvSpPr>
                <a:spLocks noChangeArrowheads="1"/>
              </p:cNvSpPr>
              <p:nvPr/>
            </p:nvSpPr>
            <p:spPr bwMode="auto">
              <a:xfrm>
                <a:off x="4733" y="2381"/>
                <a:ext cx="217" cy="273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7" name="AutoShape 75"/>
              <p:cNvSpPr>
                <a:spLocks noChangeArrowheads="1"/>
              </p:cNvSpPr>
              <p:nvPr/>
            </p:nvSpPr>
            <p:spPr bwMode="auto">
              <a:xfrm>
                <a:off x="4786" y="2328"/>
                <a:ext cx="164" cy="48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8" name="AutoShape 76"/>
              <p:cNvSpPr>
                <a:spLocks noChangeArrowheads="1"/>
              </p:cNvSpPr>
              <p:nvPr/>
            </p:nvSpPr>
            <p:spPr bwMode="auto">
              <a:xfrm>
                <a:off x="4776" y="2402"/>
                <a:ext cx="114" cy="17"/>
              </a:xfrm>
              <a:prstGeom prst="parallelogram">
                <a:avLst>
                  <a:gd name="adj" fmla="val 167616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77"/>
            <p:cNvGrpSpPr>
              <a:grpSpLocks/>
            </p:cNvGrpSpPr>
            <p:nvPr/>
          </p:nvGrpSpPr>
          <p:grpSpPr bwMode="auto">
            <a:xfrm>
              <a:off x="5277" y="2372"/>
              <a:ext cx="211" cy="268"/>
              <a:chOff x="5277" y="2372"/>
              <a:chExt cx="211" cy="268"/>
            </a:xfrm>
          </p:grpSpPr>
          <p:sp>
            <p:nvSpPr>
              <p:cNvPr id="2716750" name="Freeform 78"/>
              <p:cNvSpPr>
                <a:spLocks/>
              </p:cNvSpPr>
              <p:nvPr/>
            </p:nvSpPr>
            <p:spPr bwMode="auto">
              <a:xfrm>
                <a:off x="5414" y="2493"/>
                <a:ext cx="63" cy="14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62" y="0"/>
                  </a:cxn>
                  <a:cxn ang="0">
                    <a:pos x="17" y="146"/>
                  </a:cxn>
                  <a:cxn ang="0">
                    <a:pos x="0" y="146"/>
                  </a:cxn>
                  <a:cxn ang="0">
                    <a:pos x="45" y="0"/>
                  </a:cxn>
                </a:cxnLst>
                <a:rect l="0" t="0" r="r" b="b"/>
                <a:pathLst>
                  <a:path w="63" h="147">
                    <a:moveTo>
                      <a:pt x="45" y="0"/>
                    </a:moveTo>
                    <a:lnTo>
                      <a:pt x="62" y="0"/>
                    </a:lnTo>
                    <a:lnTo>
                      <a:pt x="17" y="146"/>
                    </a:lnTo>
                    <a:lnTo>
                      <a:pt x="0" y="146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1" name="Rectangle 79"/>
              <p:cNvSpPr>
                <a:spLocks noChangeArrowheads="1"/>
              </p:cNvSpPr>
              <p:nvPr/>
            </p:nvSpPr>
            <p:spPr bwMode="auto">
              <a:xfrm>
                <a:off x="5410" y="2493"/>
                <a:ext cx="78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2" name="Rectangle 80"/>
              <p:cNvSpPr>
                <a:spLocks noChangeArrowheads="1"/>
              </p:cNvSpPr>
              <p:nvPr/>
            </p:nvSpPr>
            <p:spPr bwMode="auto">
              <a:xfrm>
                <a:off x="5416" y="2555"/>
                <a:ext cx="60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3" name="Rectangle 81"/>
              <p:cNvSpPr>
                <a:spLocks noChangeArrowheads="1"/>
              </p:cNvSpPr>
              <p:nvPr/>
            </p:nvSpPr>
            <p:spPr bwMode="auto">
              <a:xfrm>
                <a:off x="5278" y="2555"/>
                <a:ext cx="78" cy="8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4" name="Oval 82"/>
              <p:cNvSpPr>
                <a:spLocks noChangeArrowheads="1"/>
              </p:cNvSpPr>
              <p:nvPr/>
            </p:nvSpPr>
            <p:spPr bwMode="auto">
              <a:xfrm>
                <a:off x="5340" y="2372"/>
                <a:ext cx="25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5" name="Freeform 83"/>
              <p:cNvSpPr>
                <a:spLocks/>
              </p:cNvSpPr>
              <p:nvPr/>
            </p:nvSpPr>
            <p:spPr bwMode="auto">
              <a:xfrm>
                <a:off x="5277" y="2416"/>
                <a:ext cx="146" cy="224"/>
              </a:xfrm>
              <a:custGeom>
                <a:avLst/>
                <a:gdLst/>
                <a:ahLst/>
                <a:cxnLst>
                  <a:cxn ang="0">
                    <a:pos x="1" y="103"/>
                  </a:cxn>
                  <a:cxn ang="0">
                    <a:pos x="1" y="106"/>
                  </a:cxn>
                  <a:cxn ang="0">
                    <a:pos x="0" y="110"/>
                  </a:cxn>
                  <a:cxn ang="0">
                    <a:pos x="0" y="113"/>
                  </a:cxn>
                  <a:cxn ang="0">
                    <a:pos x="1" y="117"/>
                  </a:cxn>
                  <a:cxn ang="0">
                    <a:pos x="3" y="120"/>
                  </a:cxn>
                  <a:cxn ang="0">
                    <a:pos x="6" y="123"/>
                  </a:cxn>
                  <a:cxn ang="0">
                    <a:pos x="9" y="125"/>
                  </a:cxn>
                  <a:cxn ang="0">
                    <a:pos x="12" y="126"/>
                  </a:cxn>
                  <a:cxn ang="0">
                    <a:pos x="16" y="126"/>
                  </a:cxn>
                  <a:cxn ang="0">
                    <a:pos x="95" y="223"/>
                  </a:cxn>
                  <a:cxn ang="0">
                    <a:pos x="120" y="107"/>
                  </a:cxn>
                  <a:cxn ang="0">
                    <a:pos x="119" y="105"/>
                  </a:cxn>
                  <a:cxn ang="0">
                    <a:pos x="118" y="103"/>
                  </a:cxn>
                  <a:cxn ang="0">
                    <a:pos x="116" y="101"/>
                  </a:cxn>
                  <a:cxn ang="0">
                    <a:pos x="114" y="99"/>
                  </a:cxn>
                  <a:cxn ang="0">
                    <a:pos x="111" y="98"/>
                  </a:cxn>
                  <a:cxn ang="0">
                    <a:pos x="108" y="97"/>
                  </a:cxn>
                  <a:cxn ang="0">
                    <a:pos x="106" y="97"/>
                  </a:cxn>
                  <a:cxn ang="0">
                    <a:pos x="103" y="97"/>
                  </a:cxn>
                  <a:cxn ang="0">
                    <a:pos x="70" y="57"/>
                  </a:cxn>
                  <a:cxn ang="0">
                    <a:pos x="135" y="70"/>
                  </a:cxn>
                  <a:cxn ang="0">
                    <a:pos x="137" y="70"/>
                  </a:cxn>
                  <a:cxn ang="0">
                    <a:pos x="139" y="69"/>
                  </a:cxn>
                  <a:cxn ang="0">
                    <a:pos x="142" y="67"/>
                  </a:cxn>
                  <a:cxn ang="0">
                    <a:pos x="144" y="65"/>
                  </a:cxn>
                  <a:cxn ang="0">
                    <a:pos x="144" y="62"/>
                  </a:cxn>
                  <a:cxn ang="0">
                    <a:pos x="145" y="59"/>
                  </a:cxn>
                  <a:cxn ang="0">
                    <a:pos x="144" y="56"/>
                  </a:cxn>
                  <a:cxn ang="0">
                    <a:pos x="143" y="53"/>
                  </a:cxn>
                  <a:cxn ang="0">
                    <a:pos x="141" y="51"/>
                  </a:cxn>
                  <a:cxn ang="0">
                    <a:pos x="139" y="49"/>
                  </a:cxn>
                  <a:cxn ang="0">
                    <a:pos x="136" y="49"/>
                  </a:cxn>
                  <a:cxn ang="0">
                    <a:pos x="92" y="49"/>
                  </a:cxn>
                  <a:cxn ang="0">
                    <a:pos x="84" y="32"/>
                  </a:cxn>
                  <a:cxn ang="0">
                    <a:pos x="85" y="28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3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4" y="3"/>
                  </a:cxn>
                  <a:cxn ang="0">
                    <a:pos x="70" y="1"/>
                  </a:cxn>
                  <a:cxn ang="0">
                    <a:pos x="65" y="0"/>
                  </a:cxn>
                  <a:cxn ang="0">
                    <a:pos x="61" y="0"/>
                  </a:cxn>
                  <a:cxn ang="0">
                    <a:pos x="56" y="1"/>
                  </a:cxn>
                  <a:cxn ang="0">
                    <a:pos x="52" y="2"/>
                  </a:cxn>
                  <a:cxn ang="0">
                    <a:pos x="47" y="5"/>
                  </a:cxn>
                  <a:cxn ang="0">
                    <a:pos x="44" y="9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6" h="224">
                    <a:moveTo>
                      <a:pt x="39" y="17"/>
                    </a:moveTo>
                    <a:lnTo>
                      <a:pt x="1" y="103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5" y="122"/>
                    </a:lnTo>
                    <a:lnTo>
                      <a:pt x="6" y="123"/>
                    </a:lnTo>
                    <a:lnTo>
                      <a:pt x="8" y="124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2" y="126"/>
                    </a:lnTo>
                    <a:lnTo>
                      <a:pt x="14" y="126"/>
                    </a:lnTo>
                    <a:lnTo>
                      <a:pt x="16" y="126"/>
                    </a:lnTo>
                    <a:lnTo>
                      <a:pt x="95" y="126"/>
                    </a:lnTo>
                    <a:lnTo>
                      <a:pt x="95" y="223"/>
                    </a:lnTo>
                    <a:lnTo>
                      <a:pt x="120" y="223"/>
                    </a:lnTo>
                    <a:lnTo>
                      <a:pt x="120" y="107"/>
                    </a:lnTo>
                    <a:lnTo>
                      <a:pt x="120" y="106"/>
                    </a:lnTo>
                    <a:lnTo>
                      <a:pt x="119" y="105"/>
                    </a:lnTo>
                    <a:lnTo>
                      <a:pt x="118" y="103"/>
                    </a:lnTo>
                    <a:lnTo>
                      <a:pt x="118" y="103"/>
                    </a:lnTo>
                    <a:lnTo>
                      <a:pt x="117" y="102"/>
                    </a:lnTo>
                    <a:lnTo>
                      <a:pt x="116" y="101"/>
                    </a:lnTo>
                    <a:lnTo>
                      <a:pt x="115" y="100"/>
                    </a:lnTo>
                    <a:lnTo>
                      <a:pt x="114" y="99"/>
                    </a:lnTo>
                    <a:lnTo>
                      <a:pt x="113" y="99"/>
                    </a:lnTo>
                    <a:lnTo>
                      <a:pt x="111" y="98"/>
                    </a:lnTo>
                    <a:lnTo>
                      <a:pt x="110" y="98"/>
                    </a:lnTo>
                    <a:lnTo>
                      <a:pt x="108" y="97"/>
                    </a:lnTo>
                    <a:lnTo>
                      <a:pt x="107" y="97"/>
                    </a:lnTo>
                    <a:lnTo>
                      <a:pt x="106" y="97"/>
                    </a:lnTo>
                    <a:lnTo>
                      <a:pt x="104" y="97"/>
                    </a:lnTo>
                    <a:lnTo>
                      <a:pt x="103" y="97"/>
                    </a:lnTo>
                    <a:lnTo>
                      <a:pt x="57" y="95"/>
                    </a:lnTo>
                    <a:lnTo>
                      <a:pt x="70" y="57"/>
                    </a:lnTo>
                    <a:lnTo>
                      <a:pt x="79" y="70"/>
                    </a:lnTo>
                    <a:lnTo>
                      <a:pt x="135" y="70"/>
                    </a:lnTo>
                    <a:lnTo>
                      <a:pt x="136" y="70"/>
                    </a:lnTo>
                    <a:lnTo>
                      <a:pt x="137" y="70"/>
                    </a:lnTo>
                    <a:lnTo>
                      <a:pt x="139" y="69"/>
                    </a:lnTo>
                    <a:lnTo>
                      <a:pt x="139" y="69"/>
                    </a:lnTo>
                    <a:lnTo>
                      <a:pt x="140" y="68"/>
                    </a:lnTo>
                    <a:lnTo>
                      <a:pt x="142" y="67"/>
                    </a:lnTo>
                    <a:lnTo>
                      <a:pt x="142" y="66"/>
                    </a:lnTo>
                    <a:lnTo>
                      <a:pt x="144" y="65"/>
                    </a:lnTo>
                    <a:lnTo>
                      <a:pt x="144" y="64"/>
                    </a:lnTo>
                    <a:lnTo>
                      <a:pt x="144" y="62"/>
                    </a:lnTo>
                    <a:lnTo>
                      <a:pt x="145" y="61"/>
                    </a:lnTo>
                    <a:lnTo>
                      <a:pt x="145" y="59"/>
                    </a:lnTo>
                    <a:lnTo>
                      <a:pt x="145" y="57"/>
                    </a:lnTo>
                    <a:lnTo>
                      <a:pt x="144" y="56"/>
                    </a:lnTo>
                    <a:lnTo>
                      <a:pt x="144" y="55"/>
                    </a:lnTo>
                    <a:lnTo>
                      <a:pt x="143" y="53"/>
                    </a:lnTo>
                    <a:lnTo>
                      <a:pt x="142" y="52"/>
                    </a:lnTo>
                    <a:lnTo>
                      <a:pt x="141" y="51"/>
                    </a:lnTo>
                    <a:lnTo>
                      <a:pt x="140" y="50"/>
                    </a:lnTo>
                    <a:lnTo>
                      <a:pt x="139" y="49"/>
                    </a:lnTo>
                    <a:lnTo>
                      <a:pt x="138" y="49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92" y="49"/>
                    </a:lnTo>
                    <a:lnTo>
                      <a:pt x="83" y="33"/>
                    </a:lnTo>
                    <a:lnTo>
                      <a:pt x="84" y="32"/>
                    </a:lnTo>
                    <a:lnTo>
                      <a:pt x="85" y="30"/>
                    </a:lnTo>
                    <a:lnTo>
                      <a:pt x="85" y="28"/>
                    </a:lnTo>
                    <a:lnTo>
                      <a:pt x="85" y="26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4" y="14"/>
                    </a:lnTo>
                    <a:lnTo>
                      <a:pt x="84" y="13"/>
                    </a:lnTo>
                    <a:lnTo>
                      <a:pt x="83" y="11"/>
                    </a:lnTo>
                    <a:lnTo>
                      <a:pt x="82" y="10"/>
                    </a:lnTo>
                    <a:lnTo>
                      <a:pt x="80" y="8"/>
                    </a:lnTo>
                    <a:lnTo>
                      <a:pt x="79" y="7"/>
                    </a:lnTo>
                    <a:lnTo>
                      <a:pt x="77" y="5"/>
                    </a:lnTo>
                    <a:lnTo>
                      <a:pt x="76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2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9"/>
                    </a:lnTo>
                    <a:lnTo>
                      <a:pt x="43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56" name="Freeform 84"/>
            <p:cNvSpPr>
              <a:spLocks/>
            </p:cNvSpPr>
            <p:nvPr/>
          </p:nvSpPr>
          <p:spPr bwMode="auto">
            <a:xfrm>
              <a:off x="5546" y="2337"/>
              <a:ext cx="209" cy="307"/>
            </a:xfrm>
            <a:custGeom>
              <a:avLst/>
              <a:gdLst/>
              <a:ahLst/>
              <a:cxnLst>
                <a:cxn ang="0">
                  <a:pos x="208" y="277"/>
                </a:cxn>
                <a:cxn ang="0">
                  <a:pos x="192" y="277"/>
                </a:cxn>
                <a:cxn ang="0">
                  <a:pos x="165" y="241"/>
                </a:cxn>
                <a:cxn ang="0">
                  <a:pos x="127" y="178"/>
                </a:cxn>
                <a:cxn ang="0">
                  <a:pos x="116" y="149"/>
                </a:cxn>
                <a:cxn ang="0">
                  <a:pos x="119" y="129"/>
                </a:cxn>
                <a:cxn ang="0">
                  <a:pos x="128" y="125"/>
                </a:cxn>
                <a:cxn ang="0">
                  <a:pos x="143" y="136"/>
                </a:cxn>
                <a:cxn ang="0">
                  <a:pos x="162" y="148"/>
                </a:cxn>
                <a:cxn ang="0">
                  <a:pos x="171" y="148"/>
                </a:cxn>
                <a:cxn ang="0">
                  <a:pos x="173" y="141"/>
                </a:cxn>
                <a:cxn ang="0">
                  <a:pos x="164" y="129"/>
                </a:cxn>
                <a:cxn ang="0">
                  <a:pos x="141" y="113"/>
                </a:cxn>
                <a:cxn ang="0">
                  <a:pos x="132" y="91"/>
                </a:cxn>
                <a:cxn ang="0">
                  <a:pos x="128" y="73"/>
                </a:cxn>
                <a:cxn ang="0">
                  <a:pos x="118" y="59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59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4"/>
                </a:cxn>
                <a:cxn ang="0">
                  <a:pos x="43" y="128"/>
                </a:cxn>
                <a:cxn ang="0">
                  <a:pos x="42" y="153"/>
                </a:cxn>
                <a:cxn ang="0">
                  <a:pos x="43" y="166"/>
                </a:cxn>
                <a:cxn ang="0">
                  <a:pos x="51" y="170"/>
                </a:cxn>
                <a:cxn ang="0">
                  <a:pos x="55" y="166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3" y="120"/>
                </a:cxn>
                <a:cxn ang="0">
                  <a:pos x="71" y="148"/>
                </a:cxn>
                <a:cxn ang="0">
                  <a:pos x="64" y="175"/>
                </a:cxn>
                <a:cxn ang="0">
                  <a:pos x="55" y="207"/>
                </a:cxn>
                <a:cxn ang="0">
                  <a:pos x="34" y="237"/>
                </a:cxn>
                <a:cxn ang="0">
                  <a:pos x="8" y="269"/>
                </a:cxn>
                <a:cxn ang="0">
                  <a:pos x="0" y="286"/>
                </a:cxn>
                <a:cxn ang="0">
                  <a:pos x="20" y="306"/>
                </a:cxn>
                <a:cxn ang="0">
                  <a:pos x="34" y="303"/>
                </a:cxn>
                <a:cxn ang="0">
                  <a:pos x="24" y="290"/>
                </a:cxn>
                <a:cxn ang="0">
                  <a:pos x="31" y="273"/>
                </a:cxn>
                <a:cxn ang="0">
                  <a:pos x="64" y="235"/>
                </a:cxn>
                <a:cxn ang="0">
                  <a:pos x="88" y="207"/>
                </a:cxn>
                <a:cxn ang="0">
                  <a:pos x="99" y="200"/>
                </a:cxn>
                <a:cxn ang="0">
                  <a:pos x="114" y="210"/>
                </a:cxn>
                <a:cxn ang="0">
                  <a:pos x="148" y="256"/>
                </a:cxn>
                <a:cxn ang="0">
                  <a:pos x="175" y="295"/>
                </a:cxn>
                <a:cxn ang="0">
                  <a:pos x="186" y="298"/>
                </a:cxn>
                <a:cxn ang="0">
                  <a:pos x="200" y="288"/>
                </a:cxn>
              </a:cxnLst>
              <a:rect l="0" t="0" r="r" b="b"/>
              <a:pathLst>
                <a:path w="209" h="307">
                  <a:moveTo>
                    <a:pt x="207" y="282"/>
                  </a:moveTo>
                  <a:lnTo>
                    <a:pt x="208" y="277"/>
                  </a:lnTo>
                  <a:lnTo>
                    <a:pt x="200" y="278"/>
                  </a:lnTo>
                  <a:lnTo>
                    <a:pt x="192" y="277"/>
                  </a:lnTo>
                  <a:lnTo>
                    <a:pt x="182" y="269"/>
                  </a:lnTo>
                  <a:lnTo>
                    <a:pt x="165" y="241"/>
                  </a:lnTo>
                  <a:lnTo>
                    <a:pt x="140" y="200"/>
                  </a:lnTo>
                  <a:lnTo>
                    <a:pt x="127" y="178"/>
                  </a:lnTo>
                  <a:lnTo>
                    <a:pt x="118" y="160"/>
                  </a:lnTo>
                  <a:lnTo>
                    <a:pt x="116" y="149"/>
                  </a:lnTo>
                  <a:lnTo>
                    <a:pt x="116" y="137"/>
                  </a:lnTo>
                  <a:lnTo>
                    <a:pt x="119" y="129"/>
                  </a:lnTo>
                  <a:lnTo>
                    <a:pt x="124" y="125"/>
                  </a:lnTo>
                  <a:lnTo>
                    <a:pt x="128" y="125"/>
                  </a:lnTo>
                  <a:lnTo>
                    <a:pt x="133" y="128"/>
                  </a:lnTo>
                  <a:lnTo>
                    <a:pt x="143" y="136"/>
                  </a:lnTo>
                  <a:lnTo>
                    <a:pt x="154" y="144"/>
                  </a:lnTo>
                  <a:lnTo>
                    <a:pt x="162" y="148"/>
                  </a:lnTo>
                  <a:lnTo>
                    <a:pt x="167" y="149"/>
                  </a:lnTo>
                  <a:lnTo>
                    <a:pt x="171" y="148"/>
                  </a:lnTo>
                  <a:lnTo>
                    <a:pt x="174" y="144"/>
                  </a:lnTo>
                  <a:lnTo>
                    <a:pt x="173" y="141"/>
                  </a:lnTo>
                  <a:lnTo>
                    <a:pt x="171" y="137"/>
                  </a:lnTo>
                  <a:lnTo>
                    <a:pt x="164" y="129"/>
                  </a:lnTo>
                  <a:lnTo>
                    <a:pt x="149" y="120"/>
                  </a:lnTo>
                  <a:lnTo>
                    <a:pt x="141" y="113"/>
                  </a:lnTo>
                  <a:lnTo>
                    <a:pt x="136" y="104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3"/>
                  </a:lnTo>
                  <a:lnTo>
                    <a:pt x="124" y="66"/>
                  </a:lnTo>
                  <a:lnTo>
                    <a:pt x="118" y="59"/>
                  </a:lnTo>
                  <a:lnTo>
                    <a:pt x="114" y="55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8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59"/>
                  </a:lnTo>
                  <a:lnTo>
                    <a:pt x="73" y="63"/>
                  </a:lnTo>
                  <a:lnTo>
                    <a:pt x="68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4" y="115"/>
                  </a:lnTo>
                  <a:lnTo>
                    <a:pt x="43" y="128"/>
                  </a:lnTo>
                  <a:lnTo>
                    <a:pt x="42" y="144"/>
                  </a:lnTo>
                  <a:lnTo>
                    <a:pt x="42" y="153"/>
                  </a:lnTo>
                  <a:lnTo>
                    <a:pt x="42" y="161"/>
                  </a:lnTo>
                  <a:lnTo>
                    <a:pt x="43" y="166"/>
                  </a:lnTo>
                  <a:lnTo>
                    <a:pt x="46" y="169"/>
                  </a:lnTo>
                  <a:lnTo>
                    <a:pt x="51" y="170"/>
                  </a:lnTo>
                  <a:lnTo>
                    <a:pt x="54" y="169"/>
                  </a:lnTo>
                  <a:lnTo>
                    <a:pt x="55" y="166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6" y="129"/>
                  </a:lnTo>
                  <a:lnTo>
                    <a:pt x="58" y="123"/>
                  </a:lnTo>
                  <a:lnTo>
                    <a:pt x="61" y="116"/>
                  </a:lnTo>
                  <a:lnTo>
                    <a:pt x="67" y="115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2"/>
                  </a:lnTo>
                  <a:lnTo>
                    <a:pt x="71" y="148"/>
                  </a:lnTo>
                  <a:lnTo>
                    <a:pt x="68" y="162"/>
                  </a:lnTo>
                  <a:lnTo>
                    <a:pt x="64" y="175"/>
                  </a:lnTo>
                  <a:lnTo>
                    <a:pt x="60" y="193"/>
                  </a:lnTo>
                  <a:lnTo>
                    <a:pt x="55" y="207"/>
                  </a:lnTo>
                  <a:lnTo>
                    <a:pt x="43" y="226"/>
                  </a:lnTo>
                  <a:lnTo>
                    <a:pt x="34" y="237"/>
                  </a:lnTo>
                  <a:lnTo>
                    <a:pt x="18" y="256"/>
                  </a:lnTo>
                  <a:lnTo>
                    <a:pt x="8" y="269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8" y="295"/>
                  </a:lnTo>
                  <a:lnTo>
                    <a:pt x="20" y="306"/>
                  </a:lnTo>
                  <a:lnTo>
                    <a:pt x="31" y="306"/>
                  </a:lnTo>
                  <a:lnTo>
                    <a:pt x="34" y="303"/>
                  </a:lnTo>
                  <a:lnTo>
                    <a:pt x="29" y="297"/>
                  </a:lnTo>
                  <a:lnTo>
                    <a:pt x="24" y="290"/>
                  </a:lnTo>
                  <a:lnTo>
                    <a:pt x="24" y="285"/>
                  </a:lnTo>
                  <a:lnTo>
                    <a:pt x="31" y="273"/>
                  </a:lnTo>
                  <a:lnTo>
                    <a:pt x="44" y="260"/>
                  </a:lnTo>
                  <a:lnTo>
                    <a:pt x="64" y="235"/>
                  </a:lnTo>
                  <a:lnTo>
                    <a:pt x="81" y="214"/>
                  </a:lnTo>
                  <a:lnTo>
                    <a:pt x="88" y="207"/>
                  </a:lnTo>
                  <a:lnTo>
                    <a:pt x="92" y="202"/>
                  </a:lnTo>
                  <a:lnTo>
                    <a:pt x="99" y="200"/>
                  </a:lnTo>
                  <a:lnTo>
                    <a:pt x="106" y="204"/>
                  </a:lnTo>
                  <a:lnTo>
                    <a:pt x="114" y="210"/>
                  </a:lnTo>
                  <a:lnTo>
                    <a:pt x="130" y="231"/>
                  </a:lnTo>
                  <a:lnTo>
                    <a:pt x="148" y="256"/>
                  </a:lnTo>
                  <a:lnTo>
                    <a:pt x="165" y="281"/>
                  </a:lnTo>
                  <a:lnTo>
                    <a:pt x="175" y="295"/>
                  </a:lnTo>
                  <a:lnTo>
                    <a:pt x="179" y="298"/>
                  </a:lnTo>
                  <a:lnTo>
                    <a:pt x="186" y="298"/>
                  </a:lnTo>
                  <a:lnTo>
                    <a:pt x="192" y="293"/>
                  </a:lnTo>
                  <a:lnTo>
                    <a:pt x="200" y="288"/>
                  </a:lnTo>
                  <a:lnTo>
                    <a:pt x="207" y="282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85"/>
            <p:cNvGrpSpPr>
              <a:grpSpLocks/>
            </p:cNvGrpSpPr>
            <p:nvPr/>
          </p:nvGrpSpPr>
          <p:grpSpPr bwMode="auto">
            <a:xfrm>
              <a:off x="4956" y="2328"/>
              <a:ext cx="273" cy="326"/>
              <a:chOff x="4956" y="2328"/>
              <a:chExt cx="273" cy="326"/>
            </a:xfrm>
          </p:grpSpPr>
          <p:grpSp>
            <p:nvGrpSpPr>
              <p:cNvPr id="22" name="Group 86"/>
              <p:cNvGrpSpPr>
                <a:grpSpLocks/>
              </p:cNvGrpSpPr>
              <p:nvPr/>
            </p:nvGrpSpPr>
            <p:grpSpPr bwMode="auto">
              <a:xfrm>
                <a:off x="4956" y="2328"/>
                <a:ext cx="273" cy="326"/>
                <a:chOff x="4956" y="2328"/>
                <a:chExt cx="273" cy="326"/>
              </a:xfrm>
            </p:grpSpPr>
            <p:sp>
              <p:nvSpPr>
                <p:cNvPr id="2716759" name="AutoShape 87"/>
                <p:cNvSpPr>
                  <a:spLocks noChangeArrowheads="1"/>
                </p:cNvSpPr>
                <p:nvPr/>
              </p:nvSpPr>
              <p:spPr bwMode="auto">
                <a:xfrm>
                  <a:off x="4956" y="2381"/>
                  <a:ext cx="273" cy="273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60" name="AutoShape 88"/>
                <p:cNvSpPr>
                  <a:spLocks noChangeArrowheads="1"/>
                </p:cNvSpPr>
                <p:nvPr/>
              </p:nvSpPr>
              <p:spPr bwMode="auto">
                <a:xfrm>
                  <a:off x="5022" y="2328"/>
                  <a:ext cx="207" cy="4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61" name="Oval 89"/>
              <p:cNvSpPr>
                <a:spLocks noChangeArrowheads="1"/>
              </p:cNvSpPr>
              <p:nvPr/>
            </p:nvSpPr>
            <p:spPr bwMode="auto">
              <a:xfrm>
                <a:off x="5042" y="2355"/>
                <a:ext cx="29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62" name="AutoShape 90"/>
              <p:cNvSpPr>
                <a:spLocks noChangeArrowheads="1"/>
              </p:cNvSpPr>
              <p:nvPr/>
            </p:nvSpPr>
            <p:spPr bwMode="auto">
              <a:xfrm>
                <a:off x="4988" y="2509"/>
                <a:ext cx="146" cy="58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91"/>
          <p:cNvGrpSpPr>
            <a:grpSpLocks/>
          </p:cNvGrpSpPr>
          <p:nvPr/>
        </p:nvGrpSpPr>
        <p:grpSpPr bwMode="auto">
          <a:xfrm>
            <a:off x="1255713" y="1217613"/>
            <a:ext cx="7423150" cy="1506537"/>
            <a:chOff x="791" y="643"/>
            <a:chExt cx="4676" cy="949"/>
          </a:xfrm>
        </p:grpSpPr>
        <p:sp>
          <p:nvSpPr>
            <p:cNvPr id="2716764" name="Rectangle 92"/>
            <p:cNvSpPr>
              <a:spLocks noChangeArrowheads="1"/>
            </p:cNvSpPr>
            <p:nvPr/>
          </p:nvSpPr>
          <p:spPr bwMode="auto">
            <a:xfrm>
              <a:off x="202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5" name="Rectangle 93"/>
            <p:cNvSpPr>
              <a:spLocks noChangeArrowheads="1"/>
            </p:cNvSpPr>
            <p:nvPr/>
          </p:nvSpPr>
          <p:spPr bwMode="auto">
            <a:xfrm>
              <a:off x="2300" y="1306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sp>
          <p:nvSpPr>
            <p:cNvPr id="2716766" name="Line 94"/>
            <p:cNvSpPr>
              <a:spLocks noChangeShapeType="1"/>
            </p:cNvSpPr>
            <p:nvPr/>
          </p:nvSpPr>
          <p:spPr bwMode="auto">
            <a:xfrm>
              <a:off x="990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67" name="Rectangle 95"/>
            <p:cNvSpPr>
              <a:spLocks noChangeArrowheads="1"/>
            </p:cNvSpPr>
            <p:nvPr/>
          </p:nvSpPr>
          <p:spPr bwMode="auto">
            <a:xfrm>
              <a:off x="967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8" name="Rectangle 96"/>
            <p:cNvSpPr>
              <a:spLocks noChangeArrowheads="1"/>
            </p:cNvSpPr>
            <p:nvPr/>
          </p:nvSpPr>
          <p:spPr bwMode="auto">
            <a:xfrm>
              <a:off x="120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9" name="Line 97"/>
            <p:cNvSpPr>
              <a:spLocks noChangeShapeType="1"/>
            </p:cNvSpPr>
            <p:nvPr/>
          </p:nvSpPr>
          <p:spPr bwMode="auto">
            <a:xfrm>
              <a:off x="1255" y="1165"/>
              <a:ext cx="2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0" name="Line 98"/>
            <p:cNvSpPr>
              <a:spLocks noChangeShapeType="1"/>
            </p:cNvSpPr>
            <p:nvPr/>
          </p:nvSpPr>
          <p:spPr bwMode="auto">
            <a:xfrm>
              <a:off x="1244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1" name="Rectangle 99"/>
            <p:cNvSpPr>
              <a:spLocks noChangeArrowheads="1"/>
            </p:cNvSpPr>
            <p:nvPr/>
          </p:nvSpPr>
          <p:spPr bwMode="auto">
            <a:xfrm>
              <a:off x="1749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2" name="Rectangle 100"/>
            <p:cNvSpPr>
              <a:spLocks noChangeArrowheads="1"/>
            </p:cNvSpPr>
            <p:nvPr/>
          </p:nvSpPr>
          <p:spPr bwMode="auto">
            <a:xfrm>
              <a:off x="1480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3" name="Line 101"/>
            <p:cNvSpPr>
              <a:spLocks noChangeShapeType="1"/>
            </p:cNvSpPr>
            <p:nvPr/>
          </p:nvSpPr>
          <p:spPr bwMode="auto">
            <a:xfrm>
              <a:off x="1508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4" name="Line 102"/>
            <p:cNvSpPr>
              <a:spLocks noChangeShapeType="1"/>
            </p:cNvSpPr>
            <p:nvPr/>
          </p:nvSpPr>
          <p:spPr bwMode="auto">
            <a:xfrm>
              <a:off x="2036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5" name="Line 103"/>
            <p:cNvSpPr>
              <a:spLocks noChangeShapeType="1"/>
            </p:cNvSpPr>
            <p:nvPr/>
          </p:nvSpPr>
          <p:spPr bwMode="auto">
            <a:xfrm>
              <a:off x="1522" y="1165"/>
              <a:ext cx="233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6" name="Line 104"/>
            <p:cNvSpPr>
              <a:spLocks noChangeShapeType="1"/>
            </p:cNvSpPr>
            <p:nvPr/>
          </p:nvSpPr>
          <p:spPr bwMode="auto">
            <a:xfrm>
              <a:off x="1784" y="1165"/>
              <a:ext cx="235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7" name="Line 105"/>
            <p:cNvSpPr>
              <a:spLocks noChangeShapeType="1"/>
            </p:cNvSpPr>
            <p:nvPr/>
          </p:nvSpPr>
          <p:spPr bwMode="auto">
            <a:xfrm>
              <a:off x="2048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8" name="Rectangle 106"/>
            <p:cNvSpPr>
              <a:spLocks noChangeArrowheads="1"/>
            </p:cNvSpPr>
            <p:nvPr/>
          </p:nvSpPr>
          <p:spPr bwMode="auto">
            <a:xfrm>
              <a:off x="2263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9" name="Line 107"/>
            <p:cNvSpPr>
              <a:spLocks noChangeShapeType="1"/>
            </p:cNvSpPr>
            <p:nvPr/>
          </p:nvSpPr>
          <p:spPr bwMode="auto">
            <a:xfrm>
              <a:off x="2314" y="1165"/>
              <a:ext cx="2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0" name="Line 108"/>
            <p:cNvSpPr>
              <a:spLocks noChangeShapeType="1"/>
            </p:cNvSpPr>
            <p:nvPr/>
          </p:nvSpPr>
          <p:spPr bwMode="auto">
            <a:xfrm>
              <a:off x="2301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1" name="Rectangle 109"/>
            <p:cNvSpPr>
              <a:spLocks noChangeArrowheads="1"/>
            </p:cNvSpPr>
            <p:nvPr/>
          </p:nvSpPr>
          <p:spPr bwMode="auto">
            <a:xfrm>
              <a:off x="2808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2" name="Rectangle 110"/>
            <p:cNvSpPr>
              <a:spLocks noChangeArrowheads="1"/>
            </p:cNvSpPr>
            <p:nvPr/>
          </p:nvSpPr>
          <p:spPr bwMode="auto">
            <a:xfrm>
              <a:off x="2538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3" name="Line 111"/>
            <p:cNvSpPr>
              <a:spLocks noChangeShapeType="1"/>
            </p:cNvSpPr>
            <p:nvPr/>
          </p:nvSpPr>
          <p:spPr bwMode="auto">
            <a:xfrm>
              <a:off x="2565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4" name="Line 112"/>
            <p:cNvSpPr>
              <a:spLocks noChangeShapeType="1"/>
            </p:cNvSpPr>
            <p:nvPr/>
          </p:nvSpPr>
          <p:spPr bwMode="auto">
            <a:xfrm>
              <a:off x="3095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5" name="Line 113"/>
            <p:cNvSpPr>
              <a:spLocks noChangeShapeType="1"/>
            </p:cNvSpPr>
            <p:nvPr/>
          </p:nvSpPr>
          <p:spPr bwMode="auto">
            <a:xfrm>
              <a:off x="2580" y="1165"/>
              <a:ext cx="231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6" name="Line 114"/>
            <p:cNvSpPr>
              <a:spLocks noChangeShapeType="1"/>
            </p:cNvSpPr>
            <p:nvPr/>
          </p:nvSpPr>
          <p:spPr bwMode="auto">
            <a:xfrm>
              <a:off x="2843" y="1165"/>
              <a:ext cx="233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7" name="Line 115"/>
            <p:cNvSpPr>
              <a:spLocks noChangeShapeType="1"/>
            </p:cNvSpPr>
            <p:nvPr/>
          </p:nvSpPr>
          <p:spPr bwMode="auto">
            <a:xfrm>
              <a:off x="3106" y="1165"/>
              <a:ext cx="235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8" name="Rectangle 116"/>
            <p:cNvSpPr>
              <a:spLocks noChangeArrowheads="1"/>
            </p:cNvSpPr>
            <p:nvPr/>
          </p:nvSpPr>
          <p:spPr bwMode="auto">
            <a:xfrm>
              <a:off x="3082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9" name="Rectangle 117"/>
            <p:cNvSpPr>
              <a:spLocks noChangeArrowheads="1"/>
            </p:cNvSpPr>
            <p:nvPr/>
          </p:nvSpPr>
          <p:spPr bwMode="auto">
            <a:xfrm>
              <a:off x="3321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0" name="Line 118"/>
            <p:cNvSpPr>
              <a:spLocks noChangeShapeType="1"/>
            </p:cNvSpPr>
            <p:nvPr/>
          </p:nvSpPr>
          <p:spPr bwMode="auto">
            <a:xfrm>
              <a:off x="3372" y="1165"/>
              <a:ext cx="2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1" name="Line 119"/>
            <p:cNvSpPr>
              <a:spLocks noChangeShapeType="1"/>
            </p:cNvSpPr>
            <p:nvPr/>
          </p:nvSpPr>
          <p:spPr bwMode="auto">
            <a:xfrm>
              <a:off x="3359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2" name="Rectangle 120"/>
            <p:cNvSpPr>
              <a:spLocks noChangeArrowheads="1"/>
            </p:cNvSpPr>
            <p:nvPr/>
          </p:nvSpPr>
          <p:spPr bwMode="auto">
            <a:xfrm>
              <a:off x="3865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3" name="Rectangle 121"/>
            <p:cNvSpPr>
              <a:spLocks noChangeArrowheads="1"/>
            </p:cNvSpPr>
            <p:nvPr/>
          </p:nvSpPr>
          <p:spPr bwMode="auto">
            <a:xfrm>
              <a:off x="359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4" name="Line 122"/>
            <p:cNvSpPr>
              <a:spLocks noChangeShapeType="1"/>
            </p:cNvSpPr>
            <p:nvPr/>
          </p:nvSpPr>
          <p:spPr bwMode="auto">
            <a:xfrm>
              <a:off x="3624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5" name="Line 123"/>
            <p:cNvSpPr>
              <a:spLocks noChangeShapeType="1"/>
            </p:cNvSpPr>
            <p:nvPr/>
          </p:nvSpPr>
          <p:spPr bwMode="auto">
            <a:xfrm>
              <a:off x="4153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6" name="Line 124"/>
            <p:cNvSpPr>
              <a:spLocks noChangeShapeType="1"/>
            </p:cNvSpPr>
            <p:nvPr/>
          </p:nvSpPr>
          <p:spPr bwMode="auto">
            <a:xfrm>
              <a:off x="3638" y="1165"/>
              <a:ext cx="23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7" name="Line 125"/>
            <p:cNvSpPr>
              <a:spLocks noChangeShapeType="1"/>
            </p:cNvSpPr>
            <p:nvPr/>
          </p:nvSpPr>
          <p:spPr bwMode="auto">
            <a:xfrm>
              <a:off x="3900" y="1165"/>
              <a:ext cx="234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8" name="Line 126"/>
            <p:cNvSpPr>
              <a:spLocks noChangeShapeType="1"/>
            </p:cNvSpPr>
            <p:nvPr/>
          </p:nvSpPr>
          <p:spPr bwMode="auto">
            <a:xfrm>
              <a:off x="4164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9" name="Rectangle 127"/>
            <p:cNvSpPr>
              <a:spLocks noChangeArrowheads="1"/>
            </p:cNvSpPr>
            <p:nvPr/>
          </p:nvSpPr>
          <p:spPr bwMode="auto">
            <a:xfrm>
              <a:off x="4142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0" name="Rectangle 128"/>
            <p:cNvSpPr>
              <a:spLocks noChangeArrowheads="1"/>
            </p:cNvSpPr>
            <p:nvPr/>
          </p:nvSpPr>
          <p:spPr bwMode="auto">
            <a:xfrm>
              <a:off x="4379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1" name="Line 129"/>
            <p:cNvSpPr>
              <a:spLocks noChangeShapeType="1"/>
            </p:cNvSpPr>
            <p:nvPr/>
          </p:nvSpPr>
          <p:spPr bwMode="auto">
            <a:xfrm>
              <a:off x="4429" y="1165"/>
              <a:ext cx="2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2" name="Line 130"/>
            <p:cNvSpPr>
              <a:spLocks noChangeShapeType="1"/>
            </p:cNvSpPr>
            <p:nvPr/>
          </p:nvSpPr>
          <p:spPr bwMode="auto">
            <a:xfrm>
              <a:off x="4419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3" name="Rectangle 131"/>
            <p:cNvSpPr>
              <a:spLocks noChangeArrowheads="1"/>
            </p:cNvSpPr>
            <p:nvPr/>
          </p:nvSpPr>
          <p:spPr bwMode="auto">
            <a:xfrm>
              <a:off x="4923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4" name="Rectangle 132"/>
            <p:cNvSpPr>
              <a:spLocks noChangeArrowheads="1"/>
            </p:cNvSpPr>
            <p:nvPr/>
          </p:nvSpPr>
          <p:spPr bwMode="auto">
            <a:xfrm>
              <a:off x="4654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5" name="Line 133"/>
            <p:cNvSpPr>
              <a:spLocks noChangeShapeType="1"/>
            </p:cNvSpPr>
            <p:nvPr/>
          </p:nvSpPr>
          <p:spPr bwMode="auto">
            <a:xfrm>
              <a:off x="4682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6" name="Line 134"/>
            <p:cNvSpPr>
              <a:spLocks noChangeShapeType="1"/>
            </p:cNvSpPr>
            <p:nvPr/>
          </p:nvSpPr>
          <p:spPr bwMode="auto">
            <a:xfrm>
              <a:off x="5211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7" name="Line 135"/>
            <p:cNvSpPr>
              <a:spLocks noChangeShapeType="1"/>
            </p:cNvSpPr>
            <p:nvPr/>
          </p:nvSpPr>
          <p:spPr bwMode="auto">
            <a:xfrm>
              <a:off x="4695" y="1165"/>
              <a:ext cx="233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8" name="Line 136"/>
            <p:cNvSpPr>
              <a:spLocks noChangeShapeType="1"/>
            </p:cNvSpPr>
            <p:nvPr/>
          </p:nvSpPr>
          <p:spPr bwMode="auto">
            <a:xfrm>
              <a:off x="4958" y="1165"/>
              <a:ext cx="235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9" name="Rectangle 137"/>
            <p:cNvSpPr>
              <a:spLocks noChangeArrowheads="1"/>
            </p:cNvSpPr>
            <p:nvPr/>
          </p:nvSpPr>
          <p:spPr bwMode="auto">
            <a:xfrm>
              <a:off x="791" y="655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716810" name="Line 138"/>
            <p:cNvSpPr>
              <a:spLocks noChangeShapeType="1"/>
            </p:cNvSpPr>
            <p:nvPr/>
          </p:nvSpPr>
          <p:spPr bwMode="auto">
            <a:xfrm>
              <a:off x="983" y="881"/>
              <a:ext cx="0" cy="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11" name="Rectangle 139"/>
            <p:cNvSpPr>
              <a:spLocks noChangeArrowheads="1"/>
            </p:cNvSpPr>
            <p:nvPr/>
          </p:nvSpPr>
          <p:spPr bwMode="auto">
            <a:xfrm>
              <a:off x="1428" y="666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716812" name="Rectangle 140"/>
            <p:cNvSpPr>
              <a:spLocks noChangeArrowheads="1"/>
            </p:cNvSpPr>
            <p:nvPr/>
          </p:nvSpPr>
          <p:spPr bwMode="auto">
            <a:xfrm>
              <a:off x="1940" y="66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716813" name="Rectangle 141"/>
            <p:cNvSpPr>
              <a:spLocks noChangeArrowheads="1"/>
            </p:cNvSpPr>
            <p:nvPr/>
          </p:nvSpPr>
          <p:spPr bwMode="auto">
            <a:xfrm>
              <a:off x="2474" y="67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716814" name="Rectangle 142"/>
            <p:cNvSpPr>
              <a:spLocks noChangeArrowheads="1"/>
            </p:cNvSpPr>
            <p:nvPr/>
          </p:nvSpPr>
          <p:spPr bwMode="auto">
            <a:xfrm>
              <a:off x="2957" y="66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716815" name="Rectangle 143"/>
            <p:cNvSpPr>
              <a:spLocks noChangeArrowheads="1"/>
            </p:cNvSpPr>
            <p:nvPr/>
          </p:nvSpPr>
          <p:spPr bwMode="auto">
            <a:xfrm>
              <a:off x="3514" y="666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716816" name="Rectangle 144"/>
            <p:cNvSpPr>
              <a:spLocks noChangeArrowheads="1"/>
            </p:cNvSpPr>
            <p:nvPr/>
          </p:nvSpPr>
          <p:spPr bwMode="auto">
            <a:xfrm>
              <a:off x="3970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716817" name="Rectangle 145"/>
            <p:cNvSpPr>
              <a:spLocks noChangeArrowheads="1"/>
            </p:cNvSpPr>
            <p:nvPr/>
          </p:nvSpPr>
          <p:spPr bwMode="auto">
            <a:xfrm>
              <a:off x="4580" y="66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716818" name="Line 146"/>
            <p:cNvSpPr>
              <a:spLocks noChangeShapeType="1"/>
            </p:cNvSpPr>
            <p:nvPr/>
          </p:nvSpPr>
          <p:spPr bwMode="auto">
            <a:xfrm>
              <a:off x="990" y="978"/>
              <a:ext cx="42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19" name="Rectangle 147"/>
            <p:cNvSpPr>
              <a:spLocks noChangeArrowheads="1"/>
            </p:cNvSpPr>
            <p:nvPr/>
          </p:nvSpPr>
          <p:spPr bwMode="auto">
            <a:xfrm>
              <a:off x="4894" y="643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716820" name="Line 148"/>
            <p:cNvSpPr>
              <a:spLocks noChangeShapeType="1"/>
            </p:cNvSpPr>
            <p:nvPr/>
          </p:nvSpPr>
          <p:spPr bwMode="auto">
            <a:xfrm>
              <a:off x="1772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1" name="Line 149"/>
            <p:cNvSpPr>
              <a:spLocks noChangeShapeType="1"/>
            </p:cNvSpPr>
            <p:nvPr/>
          </p:nvSpPr>
          <p:spPr bwMode="auto">
            <a:xfrm>
              <a:off x="3888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2" name="Line 150"/>
            <p:cNvSpPr>
              <a:spLocks noChangeShapeType="1"/>
            </p:cNvSpPr>
            <p:nvPr/>
          </p:nvSpPr>
          <p:spPr bwMode="auto">
            <a:xfrm>
              <a:off x="2830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3" name="Line 151"/>
            <p:cNvSpPr>
              <a:spLocks noChangeShapeType="1"/>
            </p:cNvSpPr>
            <p:nvPr/>
          </p:nvSpPr>
          <p:spPr bwMode="auto">
            <a:xfrm>
              <a:off x="4946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97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6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Laundry</a:t>
            </a:r>
            <a:endParaRPr lang="en-US"/>
          </a:p>
        </p:txBody>
      </p:sp>
      <p:sp>
        <p:nvSpPr>
          <p:cNvPr id="271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143000"/>
            <a:ext cx="7239000" cy="521335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Pipelined laundry takes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3.5 hours for 4 loads! 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2114550"/>
            <a:ext cx="928687" cy="3740150"/>
            <a:chOff x="587" y="1332"/>
            <a:chExt cx="585" cy="2356"/>
          </a:xfrm>
        </p:grpSpPr>
        <p:sp>
          <p:nvSpPr>
            <p:cNvPr id="2718725" name="Rectangle 5"/>
            <p:cNvSpPr>
              <a:spLocks noChangeArrowheads="1"/>
            </p:cNvSpPr>
            <p:nvPr/>
          </p:nvSpPr>
          <p:spPr bwMode="auto">
            <a:xfrm>
              <a:off x="587" y="1332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18726" name="Line 6"/>
            <p:cNvSpPr>
              <a:spLocks noChangeShapeType="1"/>
            </p:cNvSpPr>
            <p:nvPr/>
          </p:nvSpPr>
          <p:spPr bwMode="auto">
            <a:xfrm flipH="1">
              <a:off x="834" y="1523"/>
              <a:ext cx="17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27" name="Freeform 7"/>
            <p:cNvSpPr>
              <a:spLocks/>
            </p:cNvSpPr>
            <p:nvPr/>
          </p:nvSpPr>
          <p:spPr bwMode="auto">
            <a:xfrm>
              <a:off x="926" y="2011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28" name="Rectangle 8"/>
            <p:cNvSpPr>
              <a:spLocks noChangeArrowheads="1"/>
            </p:cNvSpPr>
            <p:nvPr/>
          </p:nvSpPr>
          <p:spPr bwMode="auto">
            <a:xfrm>
              <a:off x="914" y="1968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718729" name="Freeform 9"/>
            <p:cNvSpPr>
              <a:spLocks/>
            </p:cNvSpPr>
            <p:nvPr/>
          </p:nvSpPr>
          <p:spPr bwMode="auto">
            <a:xfrm>
              <a:off x="932" y="2322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0" name="Rectangle 10"/>
            <p:cNvSpPr>
              <a:spLocks noChangeArrowheads="1"/>
            </p:cNvSpPr>
            <p:nvPr/>
          </p:nvSpPr>
          <p:spPr bwMode="auto">
            <a:xfrm>
              <a:off x="919" y="2278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sp>
          <p:nvSpPr>
            <p:cNvPr id="2718731" name="Freeform 11"/>
            <p:cNvSpPr>
              <a:spLocks/>
            </p:cNvSpPr>
            <p:nvPr/>
          </p:nvSpPr>
          <p:spPr bwMode="auto">
            <a:xfrm>
              <a:off x="932" y="2646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2" name="Rectangle 12"/>
            <p:cNvSpPr>
              <a:spLocks noChangeArrowheads="1"/>
            </p:cNvSpPr>
            <p:nvPr/>
          </p:nvSpPr>
          <p:spPr bwMode="auto">
            <a:xfrm>
              <a:off x="919" y="2602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D</a:t>
              </a:r>
            </a:p>
          </p:txBody>
        </p:sp>
        <p:sp>
          <p:nvSpPr>
            <p:cNvPr id="2718733" name="Freeform 13"/>
            <p:cNvSpPr>
              <a:spLocks/>
            </p:cNvSpPr>
            <p:nvPr/>
          </p:nvSpPr>
          <p:spPr bwMode="auto">
            <a:xfrm>
              <a:off x="926" y="1617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4" name="Rectangle 14"/>
            <p:cNvSpPr>
              <a:spLocks noChangeArrowheads="1"/>
            </p:cNvSpPr>
            <p:nvPr/>
          </p:nvSpPr>
          <p:spPr bwMode="auto">
            <a:xfrm>
              <a:off x="914" y="157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54213" y="2501900"/>
            <a:ext cx="2603500" cy="2079625"/>
            <a:chOff x="1231" y="1576"/>
            <a:chExt cx="1640" cy="1310"/>
          </a:xfrm>
        </p:grpSpPr>
        <p:sp>
          <p:nvSpPr>
            <p:cNvPr id="2718736" name="AutoShape 16"/>
            <p:cNvSpPr>
              <a:spLocks noChangeArrowheads="1"/>
            </p:cNvSpPr>
            <p:nvPr/>
          </p:nvSpPr>
          <p:spPr bwMode="auto">
            <a:xfrm>
              <a:off x="1482" y="1955"/>
              <a:ext cx="185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7" name="AutoShape 17"/>
            <p:cNvSpPr>
              <a:spLocks noChangeArrowheads="1"/>
            </p:cNvSpPr>
            <p:nvPr/>
          </p:nvSpPr>
          <p:spPr bwMode="auto">
            <a:xfrm>
              <a:off x="1527" y="1903"/>
              <a:ext cx="140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8" name="AutoShape 18"/>
            <p:cNvSpPr>
              <a:spLocks noChangeArrowheads="1"/>
            </p:cNvSpPr>
            <p:nvPr/>
          </p:nvSpPr>
          <p:spPr bwMode="auto">
            <a:xfrm>
              <a:off x="1519" y="1975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940" y="1938"/>
              <a:ext cx="179" cy="257"/>
              <a:chOff x="2183" y="1938"/>
              <a:chExt cx="201" cy="257"/>
            </a:xfrm>
          </p:grpSpPr>
          <p:sp>
            <p:nvSpPr>
              <p:cNvPr id="2718740" name="Freeform 20"/>
              <p:cNvSpPr>
                <a:spLocks/>
              </p:cNvSpPr>
              <p:nvPr/>
            </p:nvSpPr>
            <p:spPr bwMode="auto">
              <a:xfrm>
                <a:off x="2312" y="2057"/>
                <a:ext cx="60" cy="138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9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3" y="0"/>
                  </a:cxn>
                </a:cxnLst>
                <a:rect l="0" t="0" r="r" b="b"/>
                <a:pathLst>
                  <a:path w="60" h="138">
                    <a:moveTo>
                      <a:pt x="43" y="0"/>
                    </a:moveTo>
                    <a:lnTo>
                      <a:pt x="59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3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1" name="Rectangle 21"/>
              <p:cNvSpPr>
                <a:spLocks noChangeArrowheads="1"/>
              </p:cNvSpPr>
              <p:nvPr/>
            </p:nvSpPr>
            <p:spPr bwMode="auto">
              <a:xfrm>
                <a:off x="2308" y="2057"/>
                <a:ext cx="76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2" name="Rectangle 22"/>
              <p:cNvSpPr>
                <a:spLocks noChangeArrowheads="1"/>
              </p:cNvSpPr>
              <p:nvPr/>
            </p:nvSpPr>
            <p:spPr bwMode="auto">
              <a:xfrm>
                <a:off x="2314" y="2115"/>
                <a:ext cx="57" cy="11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3" name="Rectangle 23"/>
              <p:cNvSpPr>
                <a:spLocks noChangeArrowheads="1"/>
              </p:cNvSpPr>
              <p:nvPr/>
            </p:nvSpPr>
            <p:spPr bwMode="auto">
              <a:xfrm>
                <a:off x="2183" y="2115"/>
                <a:ext cx="75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4" name="Oval 24"/>
              <p:cNvSpPr>
                <a:spLocks noChangeArrowheads="1"/>
              </p:cNvSpPr>
              <p:nvPr/>
            </p:nvSpPr>
            <p:spPr bwMode="auto">
              <a:xfrm>
                <a:off x="2242" y="1938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5" name="Freeform 25"/>
              <p:cNvSpPr>
                <a:spLocks/>
              </p:cNvSpPr>
              <p:nvPr/>
            </p:nvSpPr>
            <p:spPr bwMode="auto">
              <a:xfrm>
                <a:off x="2183" y="1983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46" name="Freeform 26"/>
            <p:cNvSpPr>
              <a:spLocks/>
            </p:cNvSpPr>
            <p:nvPr/>
          </p:nvSpPr>
          <p:spPr bwMode="auto">
            <a:xfrm>
              <a:off x="2173" y="1913"/>
              <a:ext cx="178" cy="292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30"/>
                </a:cxn>
                <a:cxn ang="0">
                  <a:pos x="121" y="169"/>
                </a:cxn>
                <a:cxn ang="0">
                  <a:pos x="111" y="142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7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2"/>
                </a:cxn>
                <a:cxn ang="0">
                  <a:pos x="40" y="146"/>
                </a:cxn>
                <a:cxn ang="0">
                  <a:pos x="41" y="158"/>
                </a:cxn>
                <a:cxn ang="0">
                  <a:pos x="49" y="162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7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7"/>
                </a:cxn>
                <a:cxn ang="0">
                  <a:pos x="53" y="197"/>
                </a:cxn>
                <a:cxn ang="0">
                  <a:pos x="33" y="226"/>
                </a:cxn>
                <a:cxn ang="0">
                  <a:pos x="8" y="256"/>
                </a:cxn>
                <a:cxn ang="0">
                  <a:pos x="0" y="272"/>
                </a:cxn>
                <a:cxn ang="0">
                  <a:pos x="19" y="291"/>
                </a:cxn>
                <a:cxn ang="0">
                  <a:pos x="33" y="288"/>
                </a:cxn>
                <a:cxn ang="0">
                  <a:pos x="23" y="276"/>
                </a:cxn>
                <a:cxn ang="0">
                  <a:pos x="30" y="260"/>
                </a:cxn>
                <a:cxn ang="0">
                  <a:pos x="61" y="223"/>
                </a:cxn>
                <a:cxn ang="0">
                  <a:pos x="84" y="197"/>
                </a:cxn>
                <a:cxn ang="0">
                  <a:pos x="95" y="191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1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2">
                  <a:moveTo>
                    <a:pt x="198" y="268"/>
                  </a:moveTo>
                  <a:lnTo>
                    <a:pt x="199" y="263"/>
                  </a:lnTo>
                  <a:lnTo>
                    <a:pt x="191" y="265"/>
                  </a:lnTo>
                  <a:lnTo>
                    <a:pt x="184" y="263"/>
                  </a:lnTo>
                  <a:lnTo>
                    <a:pt x="174" y="256"/>
                  </a:lnTo>
                  <a:lnTo>
                    <a:pt x="158" y="230"/>
                  </a:lnTo>
                  <a:lnTo>
                    <a:pt x="134" y="191"/>
                  </a:lnTo>
                  <a:lnTo>
                    <a:pt x="121" y="169"/>
                  </a:lnTo>
                  <a:lnTo>
                    <a:pt x="113" y="152"/>
                  </a:lnTo>
                  <a:lnTo>
                    <a:pt x="111" y="142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2"/>
                  </a:lnTo>
                  <a:lnTo>
                    <a:pt x="136" y="129"/>
                  </a:lnTo>
                  <a:lnTo>
                    <a:pt x="148" y="137"/>
                  </a:lnTo>
                  <a:lnTo>
                    <a:pt x="155" y="140"/>
                  </a:lnTo>
                  <a:lnTo>
                    <a:pt x="160" y="142"/>
                  </a:lnTo>
                  <a:lnTo>
                    <a:pt x="164" y="140"/>
                  </a:lnTo>
                  <a:lnTo>
                    <a:pt x="166" y="137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7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7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1" y="161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7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7"/>
                  </a:lnTo>
                  <a:lnTo>
                    <a:pt x="58" y="183"/>
                  </a:lnTo>
                  <a:lnTo>
                    <a:pt x="53" y="197"/>
                  </a:lnTo>
                  <a:lnTo>
                    <a:pt x="41" y="214"/>
                  </a:lnTo>
                  <a:lnTo>
                    <a:pt x="33" y="226"/>
                  </a:lnTo>
                  <a:lnTo>
                    <a:pt x="18" y="243"/>
                  </a:lnTo>
                  <a:lnTo>
                    <a:pt x="8" y="256"/>
                  </a:lnTo>
                  <a:lnTo>
                    <a:pt x="0" y="267"/>
                  </a:lnTo>
                  <a:lnTo>
                    <a:pt x="0" y="272"/>
                  </a:lnTo>
                  <a:lnTo>
                    <a:pt x="8" y="281"/>
                  </a:lnTo>
                  <a:lnTo>
                    <a:pt x="19" y="291"/>
                  </a:lnTo>
                  <a:lnTo>
                    <a:pt x="30" y="291"/>
                  </a:lnTo>
                  <a:lnTo>
                    <a:pt x="33" y="288"/>
                  </a:lnTo>
                  <a:lnTo>
                    <a:pt x="28" y="282"/>
                  </a:lnTo>
                  <a:lnTo>
                    <a:pt x="23" y="276"/>
                  </a:lnTo>
                  <a:lnTo>
                    <a:pt x="23" y="271"/>
                  </a:lnTo>
                  <a:lnTo>
                    <a:pt x="30" y="260"/>
                  </a:lnTo>
                  <a:lnTo>
                    <a:pt x="43" y="247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7"/>
                  </a:lnTo>
                  <a:lnTo>
                    <a:pt x="88" y="192"/>
                  </a:lnTo>
                  <a:lnTo>
                    <a:pt x="95" y="191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20"/>
                  </a:lnTo>
                  <a:lnTo>
                    <a:pt x="141" y="243"/>
                  </a:lnTo>
                  <a:lnTo>
                    <a:pt x="158" y="267"/>
                  </a:lnTo>
                  <a:lnTo>
                    <a:pt x="168" y="281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1672" y="1903"/>
              <a:ext cx="231" cy="311"/>
              <a:chOff x="1881" y="1903"/>
              <a:chExt cx="260" cy="311"/>
            </a:xfrm>
          </p:grpSpPr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1881" y="1903"/>
                <a:ext cx="260" cy="311"/>
                <a:chOff x="1881" y="1903"/>
                <a:chExt cx="260" cy="311"/>
              </a:xfrm>
            </p:grpSpPr>
            <p:sp>
              <p:nvSpPr>
                <p:cNvPr id="2718749" name="AutoShape 29"/>
                <p:cNvSpPr>
                  <a:spLocks noChangeArrowheads="1"/>
                </p:cNvSpPr>
                <p:nvPr/>
              </p:nvSpPr>
              <p:spPr bwMode="auto">
                <a:xfrm>
                  <a:off x="1881" y="1955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50" name="AutoShape 30"/>
                <p:cNvSpPr>
                  <a:spLocks noChangeArrowheads="1"/>
                </p:cNvSpPr>
                <p:nvPr/>
              </p:nvSpPr>
              <p:spPr bwMode="auto">
                <a:xfrm>
                  <a:off x="1944" y="1903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51" name="Oval 31"/>
              <p:cNvSpPr>
                <a:spLocks noChangeArrowheads="1"/>
              </p:cNvSpPr>
              <p:nvPr/>
            </p:nvSpPr>
            <p:spPr bwMode="auto">
              <a:xfrm>
                <a:off x="1964" y="1930"/>
                <a:ext cx="25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2" name="AutoShape 32"/>
              <p:cNvSpPr>
                <a:spLocks noChangeArrowheads="1"/>
              </p:cNvSpPr>
              <p:nvPr/>
            </p:nvSpPr>
            <p:spPr bwMode="auto">
              <a:xfrm>
                <a:off x="1912" y="2077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53" name="AutoShape 33"/>
            <p:cNvSpPr>
              <a:spLocks noChangeArrowheads="1"/>
            </p:cNvSpPr>
            <p:nvPr/>
          </p:nvSpPr>
          <p:spPr bwMode="auto">
            <a:xfrm>
              <a:off x="1735" y="2288"/>
              <a:ext cx="183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54" name="AutoShape 34"/>
            <p:cNvSpPr>
              <a:spLocks noChangeArrowheads="1"/>
            </p:cNvSpPr>
            <p:nvPr/>
          </p:nvSpPr>
          <p:spPr bwMode="auto">
            <a:xfrm>
              <a:off x="1780" y="2237"/>
              <a:ext cx="138" cy="45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55" name="AutoShape 35"/>
            <p:cNvSpPr>
              <a:spLocks noChangeArrowheads="1"/>
            </p:cNvSpPr>
            <p:nvPr/>
          </p:nvSpPr>
          <p:spPr bwMode="auto">
            <a:xfrm>
              <a:off x="1772" y="2308"/>
              <a:ext cx="94" cy="15"/>
            </a:xfrm>
            <a:prstGeom prst="parallelogram">
              <a:avLst>
                <a:gd name="adj" fmla="val 156638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2202" y="2277"/>
              <a:ext cx="179" cy="257"/>
              <a:chOff x="2477" y="2277"/>
              <a:chExt cx="202" cy="257"/>
            </a:xfrm>
          </p:grpSpPr>
          <p:sp>
            <p:nvSpPr>
              <p:cNvPr id="2718757" name="Freeform 37"/>
              <p:cNvSpPr>
                <a:spLocks/>
              </p:cNvSpPr>
              <p:nvPr/>
            </p:nvSpPr>
            <p:spPr bwMode="auto">
              <a:xfrm>
                <a:off x="2607" y="2396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8" name="Rectangle 38"/>
              <p:cNvSpPr>
                <a:spLocks noChangeArrowheads="1"/>
              </p:cNvSpPr>
              <p:nvPr/>
            </p:nvSpPr>
            <p:spPr bwMode="auto">
              <a:xfrm>
                <a:off x="2602" y="239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9" name="Rectangle 39"/>
              <p:cNvSpPr>
                <a:spLocks noChangeArrowheads="1"/>
              </p:cNvSpPr>
              <p:nvPr/>
            </p:nvSpPr>
            <p:spPr bwMode="auto">
              <a:xfrm>
                <a:off x="2610" y="2453"/>
                <a:ext cx="5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0" name="Rectangle 40"/>
              <p:cNvSpPr>
                <a:spLocks noChangeArrowheads="1"/>
              </p:cNvSpPr>
              <p:nvPr/>
            </p:nvSpPr>
            <p:spPr bwMode="auto">
              <a:xfrm>
                <a:off x="2479" y="2453"/>
                <a:ext cx="73" cy="8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1" name="Oval 41"/>
              <p:cNvSpPr>
                <a:spLocks noChangeArrowheads="1"/>
              </p:cNvSpPr>
              <p:nvPr/>
            </p:nvSpPr>
            <p:spPr bwMode="auto">
              <a:xfrm>
                <a:off x="2537" y="2277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2" name="Freeform 42"/>
              <p:cNvSpPr>
                <a:spLocks/>
              </p:cNvSpPr>
              <p:nvPr/>
            </p:nvSpPr>
            <p:spPr bwMode="auto">
              <a:xfrm>
                <a:off x="2477" y="2322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63" name="Freeform 43"/>
            <p:cNvSpPr>
              <a:spLocks/>
            </p:cNvSpPr>
            <p:nvPr/>
          </p:nvSpPr>
          <p:spPr bwMode="auto">
            <a:xfrm>
              <a:off x="2425" y="2247"/>
              <a:ext cx="179" cy="291"/>
            </a:xfrm>
            <a:custGeom>
              <a:avLst/>
              <a:gdLst/>
              <a:ahLst/>
              <a:cxnLst>
                <a:cxn ang="0">
                  <a:pos x="200" y="263"/>
                </a:cxn>
                <a:cxn ang="0">
                  <a:pos x="185" y="263"/>
                </a:cxn>
                <a:cxn ang="0">
                  <a:pos x="158" y="229"/>
                </a:cxn>
                <a:cxn ang="0">
                  <a:pos x="122" y="169"/>
                </a:cxn>
                <a:cxn ang="0">
                  <a:pos x="112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7" y="129"/>
                </a:cxn>
                <a:cxn ang="0">
                  <a:pos x="156" y="140"/>
                </a:cxn>
                <a:cxn ang="0">
                  <a:pos x="165" y="140"/>
                </a:cxn>
                <a:cxn ang="0">
                  <a:pos x="166" y="134"/>
                </a:cxn>
                <a:cxn ang="0">
                  <a:pos x="157" y="123"/>
                </a:cxn>
                <a:cxn ang="0">
                  <a:pos x="136" y="108"/>
                </a:cxn>
                <a:cxn ang="0">
                  <a:pos x="127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7" y="99"/>
                </a:cxn>
                <a:cxn ang="0">
                  <a:pos x="42" y="121"/>
                </a:cxn>
                <a:cxn ang="0">
                  <a:pos x="40" y="145"/>
                </a:cxn>
                <a:cxn ang="0">
                  <a:pos x="42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2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2" y="223"/>
                </a:cxn>
                <a:cxn ang="0">
                  <a:pos x="84" y="196"/>
                </a:cxn>
                <a:cxn ang="0">
                  <a:pos x="96" y="190"/>
                </a:cxn>
                <a:cxn ang="0">
                  <a:pos x="109" y="199"/>
                </a:cxn>
                <a:cxn ang="0">
                  <a:pos x="142" y="243"/>
                </a:cxn>
                <a:cxn ang="0">
                  <a:pos x="169" y="280"/>
                </a:cxn>
                <a:cxn ang="0">
                  <a:pos x="179" y="283"/>
                </a:cxn>
                <a:cxn ang="0">
                  <a:pos x="192" y="273"/>
                </a:cxn>
              </a:cxnLst>
              <a:rect l="0" t="0" r="r" b="b"/>
              <a:pathLst>
                <a:path w="201" h="291">
                  <a:moveTo>
                    <a:pt x="199" y="268"/>
                  </a:moveTo>
                  <a:lnTo>
                    <a:pt x="200" y="263"/>
                  </a:lnTo>
                  <a:lnTo>
                    <a:pt x="192" y="264"/>
                  </a:lnTo>
                  <a:lnTo>
                    <a:pt x="185" y="263"/>
                  </a:lnTo>
                  <a:lnTo>
                    <a:pt x="175" y="255"/>
                  </a:lnTo>
                  <a:lnTo>
                    <a:pt x="158" y="229"/>
                  </a:lnTo>
                  <a:lnTo>
                    <a:pt x="135" y="190"/>
                  </a:lnTo>
                  <a:lnTo>
                    <a:pt x="122" y="169"/>
                  </a:lnTo>
                  <a:lnTo>
                    <a:pt x="113" y="151"/>
                  </a:lnTo>
                  <a:lnTo>
                    <a:pt x="112" y="141"/>
                  </a:lnTo>
                  <a:lnTo>
                    <a:pt x="112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7" y="129"/>
                  </a:lnTo>
                  <a:lnTo>
                    <a:pt x="148" y="136"/>
                  </a:lnTo>
                  <a:lnTo>
                    <a:pt x="156" y="140"/>
                  </a:lnTo>
                  <a:lnTo>
                    <a:pt x="161" y="141"/>
                  </a:lnTo>
                  <a:lnTo>
                    <a:pt x="165" y="140"/>
                  </a:lnTo>
                  <a:lnTo>
                    <a:pt x="167" y="136"/>
                  </a:lnTo>
                  <a:lnTo>
                    <a:pt x="166" y="134"/>
                  </a:lnTo>
                  <a:lnTo>
                    <a:pt x="165" y="130"/>
                  </a:lnTo>
                  <a:lnTo>
                    <a:pt x="157" y="123"/>
                  </a:lnTo>
                  <a:lnTo>
                    <a:pt x="143" y="114"/>
                  </a:lnTo>
                  <a:lnTo>
                    <a:pt x="136" y="108"/>
                  </a:lnTo>
                  <a:lnTo>
                    <a:pt x="131" y="99"/>
                  </a:lnTo>
                  <a:lnTo>
                    <a:pt x="127" y="86"/>
                  </a:lnTo>
                  <a:lnTo>
                    <a:pt x="126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7" y="31"/>
                  </a:lnTo>
                  <a:lnTo>
                    <a:pt x="119" y="24"/>
                  </a:lnTo>
                  <a:lnTo>
                    <a:pt x="117" y="15"/>
                  </a:lnTo>
                  <a:lnTo>
                    <a:pt x="116" y="9"/>
                  </a:lnTo>
                  <a:lnTo>
                    <a:pt x="112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7" y="99"/>
                  </a:lnTo>
                  <a:lnTo>
                    <a:pt x="43" y="109"/>
                  </a:lnTo>
                  <a:lnTo>
                    <a:pt x="42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2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2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2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2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2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6" y="190"/>
                  </a:lnTo>
                  <a:lnTo>
                    <a:pt x="102" y="194"/>
                  </a:lnTo>
                  <a:lnTo>
                    <a:pt x="109" y="199"/>
                  </a:lnTo>
                  <a:lnTo>
                    <a:pt x="125" y="219"/>
                  </a:lnTo>
                  <a:lnTo>
                    <a:pt x="142" y="243"/>
                  </a:lnTo>
                  <a:lnTo>
                    <a:pt x="158" y="266"/>
                  </a:lnTo>
                  <a:lnTo>
                    <a:pt x="169" y="280"/>
                  </a:lnTo>
                  <a:lnTo>
                    <a:pt x="172" y="283"/>
                  </a:lnTo>
                  <a:lnTo>
                    <a:pt x="179" y="283"/>
                  </a:lnTo>
                  <a:lnTo>
                    <a:pt x="185" y="278"/>
                  </a:lnTo>
                  <a:lnTo>
                    <a:pt x="192" y="273"/>
                  </a:lnTo>
                  <a:lnTo>
                    <a:pt x="199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1924" y="2237"/>
              <a:ext cx="232" cy="310"/>
              <a:chOff x="2165" y="2237"/>
              <a:chExt cx="260" cy="310"/>
            </a:xfrm>
          </p:grpSpPr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2165" y="2237"/>
                <a:ext cx="260" cy="310"/>
                <a:chOff x="2165" y="2237"/>
                <a:chExt cx="260" cy="310"/>
              </a:xfrm>
            </p:grpSpPr>
            <p:sp>
              <p:nvSpPr>
                <p:cNvPr id="2718766" name="AutoShape 46"/>
                <p:cNvSpPr>
                  <a:spLocks noChangeArrowheads="1"/>
                </p:cNvSpPr>
                <p:nvPr/>
              </p:nvSpPr>
              <p:spPr bwMode="auto">
                <a:xfrm>
                  <a:off x="2165" y="2288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67" name="AutoShape 47"/>
                <p:cNvSpPr>
                  <a:spLocks noChangeArrowheads="1"/>
                </p:cNvSpPr>
                <p:nvPr/>
              </p:nvSpPr>
              <p:spPr bwMode="auto">
                <a:xfrm>
                  <a:off x="2227" y="2237"/>
                  <a:ext cx="198" cy="4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68" name="Oval 48"/>
              <p:cNvSpPr>
                <a:spLocks noChangeArrowheads="1"/>
              </p:cNvSpPr>
              <p:nvPr/>
            </p:nvSpPr>
            <p:spPr bwMode="auto">
              <a:xfrm>
                <a:off x="2246" y="2263"/>
                <a:ext cx="27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9" name="AutoShape 49"/>
              <p:cNvSpPr>
                <a:spLocks noChangeArrowheads="1"/>
              </p:cNvSpPr>
              <p:nvPr/>
            </p:nvSpPr>
            <p:spPr bwMode="auto">
              <a:xfrm>
                <a:off x="2196" y="2410"/>
                <a:ext cx="138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70" name="AutoShape 50"/>
            <p:cNvSpPr>
              <a:spLocks noChangeArrowheads="1"/>
            </p:cNvSpPr>
            <p:nvPr/>
          </p:nvSpPr>
          <p:spPr bwMode="auto">
            <a:xfrm>
              <a:off x="1993" y="2626"/>
              <a:ext cx="184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71" name="AutoShape 51"/>
            <p:cNvSpPr>
              <a:spLocks noChangeArrowheads="1"/>
            </p:cNvSpPr>
            <p:nvPr/>
          </p:nvSpPr>
          <p:spPr bwMode="auto">
            <a:xfrm>
              <a:off x="2036" y="2575"/>
              <a:ext cx="141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72" name="AutoShape 52"/>
            <p:cNvSpPr>
              <a:spLocks noChangeArrowheads="1"/>
            </p:cNvSpPr>
            <p:nvPr/>
          </p:nvSpPr>
          <p:spPr bwMode="auto">
            <a:xfrm>
              <a:off x="2029" y="2647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2478" y="2616"/>
              <a:ext cx="180" cy="257"/>
              <a:chOff x="2788" y="2616"/>
              <a:chExt cx="202" cy="257"/>
            </a:xfrm>
          </p:grpSpPr>
          <p:sp>
            <p:nvSpPr>
              <p:cNvPr id="2718774" name="Freeform 54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5" name="Rectangle 55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6" name="Rectangle 56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7" name="Rectangle 57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8" name="Oval 58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9" name="Freeform 59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80" name="Freeform 60"/>
            <p:cNvSpPr>
              <a:spLocks/>
            </p:cNvSpPr>
            <p:nvPr/>
          </p:nvSpPr>
          <p:spPr bwMode="auto">
            <a:xfrm>
              <a:off x="2692" y="2574"/>
              <a:ext cx="179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2181" y="2575"/>
              <a:ext cx="232" cy="311"/>
              <a:chOff x="2454" y="2575"/>
              <a:chExt cx="261" cy="311"/>
            </a:xfrm>
          </p:grpSpPr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718783" name="AutoShape 63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84" name="AutoShape 64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85" name="Oval 65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86" name="AutoShape 66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1231" y="1576"/>
              <a:ext cx="867" cy="310"/>
              <a:chOff x="1385" y="1576"/>
              <a:chExt cx="975" cy="310"/>
            </a:xfrm>
          </p:grpSpPr>
          <p:grpSp>
            <p:nvGrpSpPr>
              <p:cNvPr id="14" name="Group 68"/>
              <p:cNvGrpSpPr>
                <a:grpSpLocks/>
              </p:cNvGrpSpPr>
              <p:nvPr/>
            </p:nvGrpSpPr>
            <p:grpSpPr bwMode="auto">
              <a:xfrm>
                <a:off x="1385" y="1576"/>
                <a:ext cx="206" cy="310"/>
                <a:chOff x="1385" y="1576"/>
                <a:chExt cx="206" cy="310"/>
              </a:xfrm>
            </p:grpSpPr>
            <p:sp>
              <p:nvSpPr>
                <p:cNvPr id="2718789" name="AutoShape 69"/>
                <p:cNvSpPr>
                  <a:spLocks noChangeArrowheads="1"/>
                </p:cNvSpPr>
                <p:nvPr/>
              </p:nvSpPr>
              <p:spPr bwMode="auto">
                <a:xfrm>
                  <a:off x="1385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0" name="AutoShape 70"/>
                <p:cNvSpPr>
                  <a:spLocks noChangeArrowheads="1"/>
                </p:cNvSpPr>
                <p:nvPr/>
              </p:nvSpPr>
              <p:spPr bwMode="auto">
                <a:xfrm>
                  <a:off x="1433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1" name="AutoShape 71"/>
                <p:cNvSpPr>
                  <a:spLocks noChangeArrowheads="1"/>
                </p:cNvSpPr>
                <p:nvPr/>
              </p:nvSpPr>
              <p:spPr bwMode="auto">
                <a:xfrm>
                  <a:off x="1424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2"/>
              <p:cNvGrpSpPr>
                <a:grpSpLocks/>
              </p:cNvGrpSpPr>
              <p:nvPr/>
            </p:nvGrpSpPr>
            <p:grpSpPr bwMode="auto">
              <a:xfrm>
                <a:off x="1903" y="1617"/>
                <a:ext cx="203" cy="257"/>
                <a:chOff x="1903" y="1617"/>
                <a:chExt cx="203" cy="257"/>
              </a:xfrm>
            </p:grpSpPr>
            <p:sp>
              <p:nvSpPr>
                <p:cNvPr id="2718793" name="Freeform 73"/>
                <p:cNvSpPr>
                  <a:spLocks/>
                </p:cNvSpPr>
                <p:nvPr/>
              </p:nvSpPr>
              <p:spPr bwMode="auto">
                <a:xfrm>
                  <a:off x="2032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4" name="Rectangle 74"/>
                <p:cNvSpPr>
                  <a:spLocks noChangeArrowheads="1"/>
                </p:cNvSpPr>
                <p:nvPr/>
              </p:nvSpPr>
              <p:spPr bwMode="auto">
                <a:xfrm>
                  <a:off x="2029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5" name="Rectangle 75"/>
                <p:cNvSpPr>
                  <a:spLocks noChangeArrowheads="1"/>
                </p:cNvSpPr>
                <p:nvPr/>
              </p:nvSpPr>
              <p:spPr bwMode="auto">
                <a:xfrm>
                  <a:off x="2035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6" name="Rectangle 76"/>
                <p:cNvSpPr>
                  <a:spLocks noChangeArrowheads="1"/>
                </p:cNvSpPr>
                <p:nvPr/>
              </p:nvSpPr>
              <p:spPr bwMode="auto">
                <a:xfrm>
                  <a:off x="1904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7" name="Oval 77"/>
                <p:cNvSpPr>
                  <a:spLocks noChangeArrowheads="1"/>
                </p:cNvSpPr>
                <p:nvPr/>
              </p:nvSpPr>
              <p:spPr bwMode="auto">
                <a:xfrm>
                  <a:off x="1964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8" name="Freeform 78"/>
                <p:cNvSpPr>
                  <a:spLocks/>
                </p:cNvSpPr>
                <p:nvPr/>
              </p:nvSpPr>
              <p:spPr bwMode="auto">
                <a:xfrm>
                  <a:off x="1903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99" name="Freeform 79"/>
              <p:cNvSpPr>
                <a:spLocks/>
              </p:cNvSpPr>
              <p:nvPr/>
            </p:nvSpPr>
            <p:spPr bwMode="auto">
              <a:xfrm>
                <a:off x="2160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80"/>
              <p:cNvGrpSpPr>
                <a:grpSpLocks/>
              </p:cNvGrpSpPr>
              <p:nvPr/>
            </p:nvGrpSpPr>
            <p:grpSpPr bwMode="auto">
              <a:xfrm>
                <a:off x="1597" y="1576"/>
                <a:ext cx="259" cy="310"/>
                <a:chOff x="1597" y="1576"/>
                <a:chExt cx="259" cy="310"/>
              </a:xfrm>
            </p:grpSpPr>
            <p:grpSp>
              <p:nvGrpSpPr>
                <p:cNvPr id="17" name="Group 81"/>
                <p:cNvGrpSpPr>
                  <a:grpSpLocks/>
                </p:cNvGrpSpPr>
                <p:nvPr/>
              </p:nvGrpSpPr>
              <p:grpSpPr bwMode="auto">
                <a:xfrm>
                  <a:off x="1597" y="1576"/>
                  <a:ext cx="259" cy="310"/>
                  <a:chOff x="1597" y="1576"/>
                  <a:chExt cx="259" cy="310"/>
                </a:xfrm>
              </p:grpSpPr>
              <p:sp>
                <p:nvSpPr>
                  <p:cNvPr id="2718802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1597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803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8804" name="Oval 84"/>
                <p:cNvSpPr>
                  <a:spLocks noChangeArrowheads="1"/>
                </p:cNvSpPr>
                <p:nvPr/>
              </p:nvSpPr>
              <p:spPr bwMode="auto">
                <a:xfrm>
                  <a:off x="1679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805" name="AutoShape 85"/>
                <p:cNvSpPr>
                  <a:spLocks noChangeArrowheads="1"/>
                </p:cNvSpPr>
                <p:nvPr/>
              </p:nvSpPr>
              <p:spPr bwMode="auto">
                <a:xfrm>
                  <a:off x="1628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86"/>
          <p:cNvGrpSpPr>
            <a:grpSpLocks/>
          </p:cNvGrpSpPr>
          <p:nvPr/>
        </p:nvGrpSpPr>
        <p:grpSpPr bwMode="auto">
          <a:xfrm>
            <a:off x="1581150" y="1239838"/>
            <a:ext cx="7115175" cy="1268412"/>
            <a:chOff x="996" y="781"/>
            <a:chExt cx="4482" cy="799"/>
          </a:xfrm>
        </p:grpSpPr>
        <p:sp>
          <p:nvSpPr>
            <p:cNvPr id="2718807" name="Rectangle 87"/>
            <p:cNvSpPr>
              <a:spLocks noChangeArrowheads="1"/>
            </p:cNvSpPr>
            <p:nvPr/>
          </p:nvSpPr>
          <p:spPr bwMode="auto">
            <a:xfrm>
              <a:off x="4026" y="78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718808" name="Rectangle 88"/>
            <p:cNvSpPr>
              <a:spLocks noChangeArrowheads="1"/>
            </p:cNvSpPr>
            <p:nvPr/>
          </p:nvSpPr>
          <p:spPr bwMode="auto">
            <a:xfrm>
              <a:off x="4905" y="781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718809" name="Rectangle 89"/>
            <p:cNvSpPr>
              <a:spLocks noChangeArrowheads="1"/>
            </p:cNvSpPr>
            <p:nvPr/>
          </p:nvSpPr>
          <p:spPr bwMode="auto">
            <a:xfrm>
              <a:off x="996" y="791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718810" name="Line 90"/>
            <p:cNvSpPr>
              <a:spLocks noChangeShapeType="1"/>
            </p:cNvSpPr>
            <p:nvPr/>
          </p:nvSpPr>
          <p:spPr bwMode="auto">
            <a:xfrm>
              <a:off x="1181" y="1015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11" name="Rectangle 91"/>
            <p:cNvSpPr>
              <a:spLocks noChangeArrowheads="1"/>
            </p:cNvSpPr>
            <p:nvPr/>
          </p:nvSpPr>
          <p:spPr bwMode="auto">
            <a:xfrm>
              <a:off x="1604" y="804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718812" name="Rectangle 92"/>
            <p:cNvSpPr>
              <a:spLocks noChangeArrowheads="1"/>
            </p:cNvSpPr>
            <p:nvPr/>
          </p:nvSpPr>
          <p:spPr bwMode="auto">
            <a:xfrm>
              <a:off x="2092" y="79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718813" name="Rectangle 93"/>
            <p:cNvSpPr>
              <a:spLocks noChangeArrowheads="1"/>
            </p:cNvSpPr>
            <p:nvPr/>
          </p:nvSpPr>
          <p:spPr bwMode="auto">
            <a:xfrm>
              <a:off x="2604" y="8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718814" name="Rectangle 94"/>
            <p:cNvSpPr>
              <a:spLocks noChangeArrowheads="1"/>
            </p:cNvSpPr>
            <p:nvPr/>
          </p:nvSpPr>
          <p:spPr bwMode="auto">
            <a:xfrm>
              <a:off x="3065" y="806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718815" name="Rectangle 95"/>
            <p:cNvSpPr>
              <a:spLocks noChangeArrowheads="1"/>
            </p:cNvSpPr>
            <p:nvPr/>
          </p:nvSpPr>
          <p:spPr bwMode="auto">
            <a:xfrm>
              <a:off x="3570" y="80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718816" name="Rectangle 96"/>
            <p:cNvSpPr>
              <a:spLocks noChangeArrowheads="1"/>
            </p:cNvSpPr>
            <p:nvPr/>
          </p:nvSpPr>
          <p:spPr bwMode="auto">
            <a:xfrm>
              <a:off x="4591" y="79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718817" name="Line 97"/>
            <p:cNvSpPr>
              <a:spLocks noChangeShapeType="1"/>
            </p:cNvSpPr>
            <p:nvPr/>
          </p:nvSpPr>
          <p:spPr bwMode="auto">
            <a:xfrm>
              <a:off x="1188" y="1108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18" name="Rectangle 98"/>
            <p:cNvSpPr>
              <a:spLocks noChangeArrowheads="1"/>
            </p:cNvSpPr>
            <p:nvPr/>
          </p:nvSpPr>
          <p:spPr bwMode="auto">
            <a:xfrm>
              <a:off x="3512" y="1202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sp>
          <p:nvSpPr>
            <p:cNvPr id="2718819" name="Line 99"/>
            <p:cNvSpPr>
              <a:spLocks noChangeShapeType="1"/>
            </p:cNvSpPr>
            <p:nvPr/>
          </p:nvSpPr>
          <p:spPr bwMode="auto">
            <a:xfrm flipH="1">
              <a:off x="1675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0" name="Line 100"/>
            <p:cNvSpPr>
              <a:spLocks noChangeShapeType="1"/>
            </p:cNvSpPr>
            <p:nvPr/>
          </p:nvSpPr>
          <p:spPr bwMode="auto">
            <a:xfrm flipH="1">
              <a:off x="192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1" name="Line 101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2" name="Line 102"/>
            <p:cNvSpPr>
              <a:spLocks noChangeShapeType="1"/>
            </p:cNvSpPr>
            <p:nvPr/>
          </p:nvSpPr>
          <p:spPr bwMode="auto">
            <a:xfrm>
              <a:off x="1691" y="1253"/>
              <a:ext cx="2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3" name="Line 103"/>
            <p:cNvSpPr>
              <a:spLocks noChangeShapeType="1"/>
            </p:cNvSpPr>
            <p:nvPr/>
          </p:nvSpPr>
          <p:spPr bwMode="auto">
            <a:xfrm flipH="1">
              <a:off x="192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4" name="Line 104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5" name="Rectangle 105"/>
            <p:cNvSpPr>
              <a:spLocks noChangeArrowheads="1"/>
            </p:cNvSpPr>
            <p:nvPr/>
          </p:nvSpPr>
          <p:spPr bwMode="auto">
            <a:xfrm>
              <a:off x="2159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26" name="Line 106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7" name="Line 107"/>
            <p:cNvSpPr>
              <a:spLocks noChangeShapeType="1"/>
            </p:cNvSpPr>
            <p:nvPr/>
          </p:nvSpPr>
          <p:spPr bwMode="auto">
            <a:xfrm>
              <a:off x="1942" y="1253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8" name="Line 108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9" name="Line 109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0" name="Line 110"/>
            <p:cNvSpPr>
              <a:spLocks noChangeShapeType="1"/>
            </p:cNvSpPr>
            <p:nvPr/>
          </p:nvSpPr>
          <p:spPr bwMode="auto">
            <a:xfrm>
              <a:off x="2195" y="1253"/>
              <a:ext cx="2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1" name="Line 111"/>
            <p:cNvSpPr>
              <a:spLocks noChangeShapeType="1"/>
            </p:cNvSpPr>
            <p:nvPr/>
          </p:nvSpPr>
          <p:spPr bwMode="auto">
            <a:xfrm>
              <a:off x="1694" y="1208"/>
              <a:ext cx="22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2" name="Line 112"/>
            <p:cNvSpPr>
              <a:spLocks noChangeShapeType="1"/>
            </p:cNvSpPr>
            <p:nvPr/>
          </p:nvSpPr>
          <p:spPr bwMode="auto">
            <a:xfrm>
              <a:off x="1948" y="1208"/>
              <a:ext cx="22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3" name="Line 113"/>
            <p:cNvSpPr>
              <a:spLocks noChangeShapeType="1"/>
            </p:cNvSpPr>
            <p:nvPr/>
          </p:nvSpPr>
          <p:spPr bwMode="auto">
            <a:xfrm>
              <a:off x="1188" y="1208"/>
              <a:ext cx="22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4" name="Rectangle 114"/>
            <p:cNvSpPr>
              <a:spLocks noChangeArrowheads="1"/>
            </p:cNvSpPr>
            <p:nvPr/>
          </p:nvSpPr>
          <p:spPr bwMode="auto">
            <a:xfrm>
              <a:off x="1160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5" name="Rectangle 115"/>
            <p:cNvSpPr>
              <a:spLocks noChangeArrowheads="1"/>
            </p:cNvSpPr>
            <p:nvPr/>
          </p:nvSpPr>
          <p:spPr bwMode="auto">
            <a:xfrm>
              <a:off x="1387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6" name="Line 116"/>
            <p:cNvSpPr>
              <a:spLocks noChangeShapeType="1"/>
            </p:cNvSpPr>
            <p:nvPr/>
          </p:nvSpPr>
          <p:spPr bwMode="auto">
            <a:xfrm>
              <a:off x="1437" y="1253"/>
              <a:ext cx="2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7" name="Rectangle 117"/>
            <p:cNvSpPr>
              <a:spLocks noChangeArrowheads="1"/>
            </p:cNvSpPr>
            <p:nvPr/>
          </p:nvSpPr>
          <p:spPr bwMode="auto">
            <a:xfrm>
              <a:off x="1907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8" name="Rectangle 118"/>
            <p:cNvSpPr>
              <a:spLocks noChangeArrowheads="1"/>
            </p:cNvSpPr>
            <p:nvPr/>
          </p:nvSpPr>
          <p:spPr bwMode="auto">
            <a:xfrm>
              <a:off x="1649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9" name="Line 119"/>
            <p:cNvSpPr>
              <a:spLocks noChangeShapeType="1"/>
            </p:cNvSpPr>
            <p:nvPr/>
          </p:nvSpPr>
          <p:spPr bwMode="auto">
            <a:xfrm>
              <a:off x="1697" y="1303"/>
              <a:ext cx="22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0" name="Line 120"/>
            <p:cNvSpPr>
              <a:spLocks noChangeShapeType="1"/>
            </p:cNvSpPr>
            <p:nvPr/>
          </p:nvSpPr>
          <p:spPr bwMode="auto">
            <a:xfrm>
              <a:off x="1948" y="1347"/>
              <a:ext cx="222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1" name="Line 121"/>
            <p:cNvSpPr>
              <a:spLocks noChangeShapeType="1"/>
            </p:cNvSpPr>
            <p:nvPr/>
          </p:nvSpPr>
          <p:spPr bwMode="auto">
            <a:xfrm>
              <a:off x="1948" y="1304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2" name="Line 122"/>
            <p:cNvSpPr>
              <a:spLocks noChangeShapeType="1"/>
            </p:cNvSpPr>
            <p:nvPr/>
          </p:nvSpPr>
          <p:spPr bwMode="auto">
            <a:xfrm>
              <a:off x="2201" y="1303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3" name="Line 123"/>
            <p:cNvSpPr>
              <a:spLocks noChangeShapeType="1"/>
            </p:cNvSpPr>
            <p:nvPr/>
          </p:nvSpPr>
          <p:spPr bwMode="auto">
            <a:xfrm>
              <a:off x="2200" y="1347"/>
              <a:ext cx="223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4" name="Line 124"/>
            <p:cNvSpPr>
              <a:spLocks noChangeShapeType="1"/>
            </p:cNvSpPr>
            <p:nvPr/>
          </p:nvSpPr>
          <p:spPr bwMode="auto">
            <a:xfrm>
              <a:off x="2454" y="1303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5" name="Line 125"/>
            <p:cNvSpPr>
              <a:spLocks noChangeShapeType="1"/>
            </p:cNvSpPr>
            <p:nvPr/>
          </p:nvSpPr>
          <p:spPr bwMode="auto">
            <a:xfrm>
              <a:off x="2452" y="1347"/>
              <a:ext cx="224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6" name="Line 126"/>
            <p:cNvSpPr>
              <a:spLocks noChangeShapeType="1"/>
            </p:cNvSpPr>
            <p:nvPr/>
          </p:nvSpPr>
          <p:spPr bwMode="auto">
            <a:xfrm>
              <a:off x="2706" y="1347"/>
              <a:ext cx="222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7" name="Line 127"/>
            <p:cNvSpPr>
              <a:spLocks noChangeShapeType="1"/>
            </p:cNvSpPr>
            <p:nvPr/>
          </p:nvSpPr>
          <p:spPr bwMode="auto">
            <a:xfrm>
              <a:off x="1442" y="1208"/>
              <a:ext cx="225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8" name="Rectangle 128"/>
            <p:cNvSpPr>
              <a:spLocks noChangeArrowheads="1"/>
            </p:cNvSpPr>
            <p:nvPr/>
          </p:nvSpPr>
          <p:spPr bwMode="auto">
            <a:xfrm>
              <a:off x="2402" y="129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49" name="Rectangle 129"/>
            <p:cNvSpPr>
              <a:spLocks noChangeArrowheads="1"/>
            </p:cNvSpPr>
            <p:nvPr/>
          </p:nvSpPr>
          <p:spPr bwMode="auto">
            <a:xfrm>
              <a:off x="2655" y="129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50" name="Line 130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1" name="Line 131"/>
            <p:cNvSpPr>
              <a:spLocks noChangeShapeType="1"/>
            </p:cNvSpPr>
            <p:nvPr/>
          </p:nvSpPr>
          <p:spPr bwMode="auto">
            <a:xfrm>
              <a:off x="1430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2" name="Line 132"/>
            <p:cNvSpPr>
              <a:spLocks noChangeShapeType="1"/>
            </p:cNvSpPr>
            <p:nvPr/>
          </p:nvSpPr>
          <p:spPr bwMode="auto">
            <a:xfrm>
              <a:off x="168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3" name="Line 133"/>
            <p:cNvSpPr>
              <a:spLocks noChangeShapeType="1"/>
            </p:cNvSpPr>
            <p:nvPr/>
          </p:nvSpPr>
          <p:spPr bwMode="auto">
            <a:xfrm>
              <a:off x="1936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4" name="Line 134"/>
            <p:cNvSpPr>
              <a:spLocks noChangeShapeType="1"/>
            </p:cNvSpPr>
            <p:nvPr/>
          </p:nvSpPr>
          <p:spPr bwMode="auto">
            <a:xfrm>
              <a:off x="218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5" name="Line 135"/>
            <p:cNvSpPr>
              <a:spLocks noChangeShapeType="1"/>
            </p:cNvSpPr>
            <p:nvPr/>
          </p:nvSpPr>
          <p:spPr bwMode="auto">
            <a:xfrm flipH="1">
              <a:off x="2684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6" name="Line 136"/>
            <p:cNvSpPr>
              <a:spLocks noChangeShapeType="1"/>
            </p:cNvSpPr>
            <p:nvPr/>
          </p:nvSpPr>
          <p:spPr bwMode="auto">
            <a:xfrm flipH="1">
              <a:off x="293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18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87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227138"/>
            <a:ext cx="4356100" cy="4335462"/>
          </a:xfrm>
          <a:noFill/>
          <a:ln/>
        </p:spPr>
        <p:txBody>
          <a:bodyPr/>
          <a:lstStyle/>
          <a:p>
            <a:r>
              <a:rPr lang="en-US" sz="2400" dirty="0"/>
              <a:t>Pipelining doesn’t help </a:t>
            </a:r>
            <a:r>
              <a:rPr lang="en-US" sz="2400" u="sng" dirty="0">
                <a:solidFill>
                  <a:schemeClr val="accent1"/>
                </a:solidFill>
              </a:rPr>
              <a:t>latency</a:t>
            </a:r>
            <a:r>
              <a:rPr lang="en-US" sz="2400" dirty="0"/>
              <a:t> of single task, it helps </a:t>
            </a:r>
            <a:r>
              <a:rPr lang="en-US" sz="2400" u="sng" dirty="0">
                <a:solidFill>
                  <a:schemeClr val="accent1"/>
                </a:solidFill>
              </a:rPr>
              <a:t>throughput</a:t>
            </a:r>
            <a:r>
              <a:rPr lang="en-US" sz="2400" dirty="0"/>
              <a:t> of entire workload</a:t>
            </a:r>
          </a:p>
          <a:p>
            <a:r>
              <a:rPr lang="en-US" sz="2400" u="sng" dirty="0">
                <a:solidFill>
                  <a:schemeClr val="accent1"/>
                </a:solidFill>
              </a:rPr>
              <a:t>Multiple</a:t>
            </a:r>
            <a:r>
              <a:rPr lang="en-US" sz="2400" dirty="0"/>
              <a:t> tasks operating simultaneously using different resources</a:t>
            </a:r>
          </a:p>
          <a:p>
            <a:r>
              <a:rPr lang="en-US" sz="2400" dirty="0"/>
              <a:t>Potential speedup = </a:t>
            </a:r>
            <a:r>
              <a:rPr lang="en-US" sz="2400" u="sng" dirty="0">
                <a:solidFill>
                  <a:schemeClr val="accent1"/>
                </a:solidFill>
              </a:rPr>
              <a:t>Number pipe stages</a:t>
            </a:r>
            <a:endParaRPr lang="en-US" sz="2400" dirty="0"/>
          </a:p>
          <a:p>
            <a:r>
              <a:rPr lang="en-US" sz="2400" dirty="0"/>
              <a:t>Time to “</a:t>
            </a:r>
            <a:r>
              <a:rPr lang="en-US" sz="2400" u="sng" dirty="0">
                <a:solidFill>
                  <a:schemeClr val="accent1"/>
                </a:solidFill>
              </a:rPr>
              <a:t>fill</a:t>
            </a:r>
            <a:r>
              <a:rPr lang="en-US" sz="2400" dirty="0"/>
              <a:t>” pipeline and time to “</a:t>
            </a:r>
            <a:r>
              <a:rPr lang="en-US" sz="2400" u="sng" dirty="0">
                <a:solidFill>
                  <a:schemeClr val="accent1"/>
                </a:solidFill>
              </a:rPr>
              <a:t>drain</a:t>
            </a:r>
            <a:r>
              <a:rPr lang="en-US" sz="2400" dirty="0"/>
              <a:t>” it reduces speedup:</a:t>
            </a:r>
            <a:br>
              <a:rPr lang="en-US" sz="2400" dirty="0"/>
            </a:br>
            <a:r>
              <a:rPr lang="en-US" sz="2400" dirty="0" smtClean="0"/>
              <a:t>2.3x (8/3.5) </a:t>
            </a:r>
            <a:r>
              <a:rPr lang="en-US" sz="2400" dirty="0"/>
              <a:t>v. </a:t>
            </a:r>
            <a:r>
              <a:rPr lang="en-US" sz="2400" dirty="0" smtClean="0"/>
              <a:t>4x (8/2) in </a:t>
            </a:r>
            <a:r>
              <a:rPr lang="en-US" sz="2400" dirty="0"/>
              <a:t>this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219200"/>
            <a:ext cx="4633912" cy="4370387"/>
            <a:chOff x="209" y="707"/>
            <a:chExt cx="2919" cy="2753"/>
          </a:xfrm>
        </p:grpSpPr>
        <p:sp>
          <p:nvSpPr>
            <p:cNvPr id="2722821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2822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3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4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2825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2826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2827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4" cy="286"/>
                <a:chOff x="574" y="2028"/>
                <a:chExt cx="254" cy="286"/>
              </a:xfrm>
            </p:grpSpPr>
            <p:sp>
              <p:nvSpPr>
                <p:cNvPr id="2722830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1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80" y="2338"/>
                <a:ext cx="255" cy="286"/>
                <a:chOff x="580" y="2338"/>
                <a:chExt cx="255" cy="286"/>
              </a:xfrm>
            </p:grpSpPr>
            <p:sp>
              <p:nvSpPr>
                <p:cNvPr id="2722833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4" name="Rectangle 18"/>
                <p:cNvSpPr>
                  <a:spLocks noChangeArrowheads="1"/>
                </p:cNvSpPr>
                <p:nvPr/>
              </p:nvSpPr>
              <p:spPr bwMode="auto">
                <a:xfrm>
                  <a:off x="582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80" y="2662"/>
                <a:ext cx="254" cy="286"/>
                <a:chOff x="580" y="2662"/>
                <a:chExt cx="254" cy="286"/>
              </a:xfrm>
            </p:grpSpPr>
            <p:sp>
              <p:nvSpPr>
                <p:cNvPr id="2722836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7" name="Rectangle 21"/>
                <p:cNvSpPr>
                  <a:spLocks noChangeArrowheads="1"/>
                </p:cNvSpPr>
                <p:nvPr/>
              </p:nvSpPr>
              <p:spPr bwMode="auto">
                <a:xfrm>
                  <a:off x="581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2839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0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2841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2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3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4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5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6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2848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9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0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1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2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3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54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285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58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59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60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61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2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3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4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865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6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7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8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2870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1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2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3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4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5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76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2879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80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81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82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83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4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5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6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7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8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2890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1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2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3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4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5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96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2899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0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01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902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903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4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5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2908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9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0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2912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4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5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7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18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2921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2922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2923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24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2925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6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7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8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9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0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1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2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3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4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5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6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7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8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9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0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1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2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3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4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5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6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7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8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2949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2950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Lessons (1/2)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90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143000"/>
            <a:ext cx="3949700" cy="5410200"/>
          </a:xfrm>
          <a:noFill/>
          <a:ln/>
        </p:spPr>
        <p:txBody>
          <a:bodyPr/>
          <a:lstStyle/>
          <a:p>
            <a:r>
              <a:rPr lang="en-US" sz="2800" dirty="0"/>
              <a:t>Suppose new </a:t>
            </a:r>
            <a:r>
              <a:rPr lang="en-US" sz="2800" dirty="0" smtClean="0"/>
              <a:t>Dryer takes </a:t>
            </a:r>
            <a:r>
              <a:rPr lang="en-US" sz="2800" dirty="0"/>
              <a:t>20 minutes, </a:t>
            </a:r>
            <a:r>
              <a:rPr lang="en-US" sz="2800"/>
              <a:t>new </a:t>
            </a:r>
            <a:r>
              <a:rPr lang="en-US" sz="2800" smtClean="0"/>
              <a:t>Folder takes </a:t>
            </a:r>
            <a:r>
              <a:rPr lang="en-US" sz="2800" dirty="0"/>
              <a:t>20 minutes. How much faster is pipeline?</a:t>
            </a:r>
          </a:p>
          <a:p>
            <a:r>
              <a:rPr lang="en-US" sz="2800" dirty="0"/>
              <a:t>Pipeline rate limited by </a:t>
            </a:r>
            <a:r>
              <a:rPr lang="en-US" sz="2800" u="sng" dirty="0">
                <a:solidFill>
                  <a:schemeClr val="accent1"/>
                </a:solidFill>
              </a:rPr>
              <a:t>slowest</a:t>
            </a:r>
            <a:r>
              <a:rPr lang="en-US" sz="2800" dirty="0"/>
              <a:t> pipeline stage</a:t>
            </a:r>
          </a:p>
          <a:p>
            <a:r>
              <a:rPr lang="en-US" sz="2800" dirty="0"/>
              <a:t>Unbalanced lengths of pipe stages reduces speedup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122363"/>
            <a:ext cx="4633912" cy="4370387"/>
            <a:chOff x="209" y="707"/>
            <a:chExt cx="2919" cy="2753"/>
          </a:xfrm>
        </p:grpSpPr>
        <p:sp>
          <p:nvSpPr>
            <p:cNvPr id="2724869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4870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1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2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4873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4874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4875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4" cy="286"/>
                <a:chOff x="574" y="2028"/>
                <a:chExt cx="254" cy="286"/>
              </a:xfrm>
            </p:grpSpPr>
            <p:sp>
              <p:nvSpPr>
                <p:cNvPr id="2724878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79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80" y="2338"/>
                <a:ext cx="255" cy="286"/>
                <a:chOff x="580" y="2338"/>
                <a:chExt cx="255" cy="286"/>
              </a:xfrm>
            </p:grpSpPr>
            <p:sp>
              <p:nvSpPr>
                <p:cNvPr id="2724881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2" name="Rectangle 18"/>
                <p:cNvSpPr>
                  <a:spLocks noChangeArrowheads="1"/>
                </p:cNvSpPr>
                <p:nvPr/>
              </p:nvSpPr>
              <p:spPr bwMode="auto">
                <a:xfrm>
                  <a:off x="582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80" y="2662"/>
                <a:ext cx="254" cy="286"/>
                <a:chOff x="580" y="2662"/>
                <a:chExt cx="254" cy="286"/>
              </a:xfrm>
            </p:grpSpPr>
            <p:sp>
              <p:nvSpPr>
                <p:cNvPr id="2724884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5" name="Rectangle 21"/>
                <p:cNvSpPr>
                  <a:spLocks noChangeArrowheads="1"/>
                </p:cNvSpPr>
                <p:nvPr/>
              </p:nvSpPr>
              <p:spPr bwMode="auto">
                <a:xfrm>
                  <a:off x="581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4887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8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4889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0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1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2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3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4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4896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7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8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9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0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1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2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4905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06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07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8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9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0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1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2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13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4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5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6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4918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19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0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1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2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3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24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4927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28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29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0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31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2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3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4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5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6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4938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9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0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1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2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3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44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4947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48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49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50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51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2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3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4956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7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8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4960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4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5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66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4969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4970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4971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72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4973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4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5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6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7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8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9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0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1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2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3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4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5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6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7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8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89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90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1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2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3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4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5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6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4997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4998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Lessons (2/2)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37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86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27792</TotalTime>
  <Words>3180</Words>
  <Application>Microsoft Macintosh PowerPoint</Application>
  <PresentationFormat>On-screen Show (4:3)</PresentationFormat>
  <Paragraphs>1131</Paragraphs>
  <Slides>54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18 VAG Rounded Bold   07390</vt:lpstr>
      <vt:lpstr>Arial</vt:lpstr>
      <vt:lpstr>Calibri</vt:lpstr>
      <vt:lpstr>Courier</vt:lpstr>
      <vt:lpstr>Courier New</vt:lpstr>
      <vt:lpstr>FranklinGothic</vt:lpstr>
      <vt:lpstr>ＭＳ Ｐゴシック</vt:lpstr>
      <vt:lpstr>Symbol</vt:lpstr>
      <vt:lpstr>Times</vt:lpstr>
      <vt:lpstr>Wingdings</vt:lpstr>
      <vt:lpstr>Office Theme</vt:lpstr>
      <vt:lpstr>CS 110 Computer Architecture  Lecture 11:   Pipelining  </vt:lpstr>
      <vt:lpstr>Summary: Single-cycle Processor</vt:lpstr>
      <vt:lpstr>Single Cycle Performance</vt:lpstr>
      <vt:lpstr>Single Cycle Performance</vt:lpstr>
      <vt:lpstr>Gotta Do Laundry</vt:lpstr>
      <vt:lpstr>Sequential Laundry</vt:lpstr>
      <vt:lpstr>Pipelined Laundry</vt:lpstr>
      <vt:lpstr>Pipelining Lessons (1/2)</vt:lpstr>
      <vt:lpstr>Pipelining Lessons (2/2)</vt:lpstr>
      <vt:lpstr>Execution Steps in MIPS Datapath</vt:lpstr>
      <vt:lpstr>Single Cycle Datapath</vt:lpstr>
      <vt:lpstr>Pipeline registers</vt:lpstr>
      <vt:lpstr>More Detailed Pipeline</vt:lpstr>
      <vt:lpstr>IF for Load, Store, …</vt:lpstr>
      <vt:lpstr>ID for Load, Store, …</vt:lpstr>
      <vt:lpstr>EX for Load</vt:lpstr>
      <vt:lpstr>MEM for Load</vt:lpstr>
      <vt:lpstr>WB for Load – Oops!</vt:lpstr>
      <vt:lpstr>Corrected Datapath for Load</vt:lpstr>
      <vt:lpstr>Pipelined Execution Representation</vt:lpstr>
      <vt:lpstr>Graphical Pipeline Diagrams</vt:lpstr>
      <vt:lpstr>Graphical Pipeline Representation</vt:lpstr>
      <vt:lpstr>Pipelining Performance (1/3)</vt:lpstr>
      <vt:lpstr>Pipelining Performance (2/3)</vt:lpstr>
      <vt:lpstr>Pipelining Performance (3/3)</vt:lpstr>
      <vt:lpstr>Question</vt:lpstr>
      <vt:lpstr>Administrivia: Midterm I</vt:lpstr>
      <vt:lpstr>Administrivia: Midterm I</vt:lpstr>
      <vt:lpstr>Question</vt:lpstr>
      <vt:lpstr>Pipelining Hazards</vt:lpstr>
      <vt:lpstr>1. Structural Hazards</vt:lpstr>
      <vt:lpstr>Structural Hazard #1: Single Memory</vt:lpstr>
      <vt:lpstr>Structural Hazard #2: Registers (1/2)</vt:lpstr>
      <vt:lpstr>Structural Hazard #2: Registers (2/2)</vt:lpstr>
      <vt:lpstr>2. Data Hazards (1/2)</vt:lpstr>
      <vt:lpstr>2. Data Hazards (2/2)</vt:lpstr>
      <vt:lpstr>Data Hazard Solution: Forwarding</vt:lpstr>
      <vt:lpstr>Datapath for Forwarding (1/2)</vt:lpstr>
      <vt:lpstr>Datapath for Forwarding (2/2)</vt:lpstr>
      <vt:lpstr>Data Hazard: Loads (1/4)</vt:lpstr>
      <vt:lpstr>Data Hazard: Loads (2/4)</vt:lpstr>
      <vt:lpstr>Data Hazard: Loads (3/4)</vt:lpstr>
      <vt:lpstr>Data Hazard: Loads (4/4)</vt:lpstr>
      <vt:lpstr>Code Scheduling to Avoid Stalls</vt:lpstr>
      <vt:lpstr>3. Control Hazards</vt:lpstr>
      <vt:lpstr>Stall =&gt; 2 Bubbles/Clocks</vt:lpstr>
      <vt:lpstr>Control Hazard: Branching</vt:lpstr>
      <vt:lpstr>One Clock Cycle Stall</vt:lpstr>
      <vt:lpstr>Control Hazards: Branching</vt:lpstr>
      <vt:lpstr>Control Hazards: Branching</vt:lpstr>
      <vt:lpstr>Example: Nondelayed vs. Delayed Branch</vt:lpstr>
      <vt:lpstr>Control Hazards: Branching</vt:lpstr>
      <vt:lpstr>Greater Instruction-Level Parallelism (ILP)</vt:lpstr>
      <vt:lpstr>In Conclusion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Soeren Schwertfeger</cp:lastModifiedBy>
  <cp:revision>327</cp:revision>
  <cp:lastPrinted>2014-11-12T16:34:50Z</cp:lastPrinted>
  <dcterms:created xsi:type="dcterms:W3CDTF">2014-11-11T16:16:39Z</dcterms:created>
  <dcterms:modified xsi:type="dcterms:W3CDTF">2016-04-05T01:11:09Z</dcterms:modified>
</cp:coreProperties>
</file>