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60" r:id="rId2"/>
    <p:sldId id="643" r:id="rId3"/>
    <p:sldId id="623" r:id="rId4"/>
    <p:sldId id="624" r:id="rId5"/>
    <p:sldId id="626" r:id="rId6"/>
    <p:sldId id="627" r:id="rId7"/>
    <p:sldId id="625" r:id="rId8"/>
    <p:sldId id="628" r:id="rId9"/>
    <p:sldId id="631" r:id="rId10"/>
    <p:sldId id="633" r:id="rId11"/>
    <p:sldId id="635" r:id="rId12"/>
    <p:sldId id="639" r:id="rId13"/>
    <p:sldId id="640" r:id="rId14"/>
    <p:sldId id="641" r:id="rId15"/>
    <p:sldId id="456" r:id="rId16"/>
    <p:sldId id="476" r:id="rId17"/>
    <p:sldId id="585" r:id="rId18"/>
    <p:sldId id="661" r:id="rId19"/>
    <p:sldId id="582" r:id="rId20"/>
    <p:sldId id="583" r:id="rId21"/>
    <p:sldId id="584" r:id="rId22"/>
    <p:sldId id="586" r:id="rId23"/>
    <p:sldId id="588" r:id="rId24"/>
    <p:sldId id="477" r:id="rId25"/>
    <p:sldId id="574" r:id="rId26"/>
    <p:sldId id="575" r:id="rId27"/>
    <p:sldId id="576" r:id="rId28"/>
    <p:sldId id="577" r:id="rId29"/>
    <p:sldId id="578" r:id="rId30"/>
    <p:sldId id="579" r:id="rId31"/>
    <p:sldId id="587" r:id="rId32"/>
    <p:sldId id="589" r:id="rId33"/>
    <p:sldId id="644" r:id="rId34"/>
    <p:sldId id="646" r:id="rId35"/>
    <p:sldId id="647" r:id="rId36"/>
    <p:sldId id="648" r:id="rId37"/>
    <p:sldId id="649" r:id="rId38"/>
    <p:sldId id="650" r:id="rId39"/>
    <p:sldId id="651" r:id="rId40"/>
    <p:sldId id="652" r:id="rId41"/>
    <p:sldId id="654" r:id="rId42"/>
    <p:sldId id="655" r:id="rId43"/>
    <p:sldId id="656" r:id="rId44"/>
    <p:sldId id="62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CCFE"/>
    <a:srgbClr val="FFCCCC"/>
    <a:srgbClr val="CCFCCC"/>
    <a:srgbClr val="98ABCC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8" autoAdjust="0"/>
    <p:restoredTop sz="84361" autoAdjust="0"/>
  </p:normalViewPr>
  <p:slideViewPr>
    <p:cSldViewPr>
      <p:cViewPr varScale="1">
        <p:scale>
          <a:sx n="134" d="100"/>
          <a:sy n="134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16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01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25 April, 2016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22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Scalar:</a:t>
            </a:r>
            <a:r>
              <a:rPr lang="en-US" baseline="0" dirty="0" smtClean="0"/>
              <a:t> the same as normal FP but using the faster hardware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1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</a:t>
            </a:r>
            <a:r>
              <a:rPr lang="en-US" baseline="0" dirty="0" smtClean="0"/>
              <a:t> scalar code is faster this way</a:t>
            </a:r>
            <a:r>
              <a:rPr lang="is-IS" baseline="0" dirty="0" smtClean="0"/>
              <a:t>….  :</a:t>
            </a:r>
          </a:p>
          <a:p>
            <a:r>
              <a:rPr lang="en-US" baseline="0" dirty="0" smtClean="0"/>
              <a:t>S</a:t>
            </a:r>
            <a:r>
              <a:rPr lang="is-IS" baseline="0" dirty="0" smtClean="0"/>
              <a:t>pread apart instructions that depend on each other!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C: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scheduling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Portability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movaps</a:t>
            </a:r>
            <a:r>
              <a:rPr lang="en-US" dirty="0" smtClean="0"/>
              <a:t>: move aligned packed single   (single float) : aligned on 16 bytes (128bit) – x86</a:t>
            </a:r>
            <a:r>
              <a:rPr lang="en-US" baseline="0" dirty="0" smtClean="0"/>
              <a:t> also has unaligned access (slower)</a:t>
            </a:r>
            <a:r>
              <a:rPr lang="is-IS" baseline="0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addps</a:t>
            </a:r>
            <a:r>
              <a:rPr lang="en-US" dirty="0" smtClean="0"/>
              <a:t>: add packed single     operant, source and</a:t>
            </a:r>
            <a:r>
              <a:rPr lang="en-US" baseline="0" dirty="0" smtClean="0"/>
              <a:t> </a:t>
            </a:r>
            <a:r>
              <a:rPr lang="en-US" dirty="0" smtClean="0"/>
              <a:t>destination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7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33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61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Emmintrin</a:t>
            </a:r>
            <a:r>
              <a:rPr lang="en-US" baseline="0" dirty="0" smtClean="0"/>
              <a:t>   extended multimedia </a:t>
            </a:r>
            <a:r>
              <a:rPr lang="en-US" baseline="0" dirty="0" err="1" smtClean="0"/>
              <a:t>intrinsics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385874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load balancing example here – page 638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Answer: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</a:t>
            </a:r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 infinitely fast to get to 5X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5 = 2.8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 = 3.6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20 = 4.2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100 = 4.8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Vector of numbers =&gt; vector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Mmx</a:t>
            </a:r>
            <a:r>
              <a:rPr lang="en-US" dirty="0" smtClean="0"/>
              <a:t> 32 bit integer reg.</a:t>
            </a:r>
            <a:r>
              <a:rPr lang="en-US" baseline="0" dirty="0" smtClean="0"/>
              <a:t> FPU: 2 32 bit integers or 4 16bit integers </a:t>
            </a:r>
            <a:r>
              <a:rPr lang="is-IS" baseline="0" dirty="0" smtClean="0"/>
              <a:t>….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SSE Streaming SIMD Extensions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Advanced Vector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SSE: XMM</a:t>
            </a:r>
            <a:r>
              <a:rPr lang="en-US" baseline="0" dirty="0" smtClean="0"/>
              <a:t>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4/25/16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htech.org/courses/c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350" y="1635150"/>
            <a:ext cx="835025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110</a:t>
            </a:r>
            <a:br>
              <a:rPr lang="en-US" dirty="0" smtClean="0"/>
            </a:br>
            <a:r>
              <a:rPr lang="en-US" dirty="0" smtClean="0"/>
              <a:t>Computer Architecture 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18: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 </a:t>
            </a:r>
            <a:r>
              <a:rPr lang="en-US" sz="4000" i="1" dirty="0"/>
              <a:t>Amdahl’s Law, Data-level Parallelism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29" y="3886201"/>
            <a:ext cx="8817042" cy="224366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b="1" dirty="0" smtClean="0"/>
              <a:t>Sören Schwertfeger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3027" b="1" dirty="0" smtClean="0">
                <a:latin typeface="Courier"/>
                <a:cs typeface="Courier"/>
                <a:hlinkClick r:id="rId3"/>
              </a:rPr>
              <a:t>http://shtech.org/courses/ca/</a:t>
            </a:r>
            <a:endParaRPr lang="en-US" sz="3027" b="1" dirty="0" smtClean="0">
              <a:latin typeface="Courier"/>
              <a:cs typeface="Courier"/>
            </a:endParaRPr>
          </a:p>
          <a:p>
            <a:endParaRPr lang="en-US" sz="3027" b="1" dirty="0">
              <a:latin typeface="Courier"/>
              <a:cs typeface="Courier"/>
            </a:endParaRPr>
          </a:p>
          <a:p>
            <a:r>
              <a:rPr lang="en-US" sz="3027" b="1" dirty="0" smtClean="0">
                <a:latin typeface="Courier"/>
                <a:cs typeface="Courier"/>
              </a:rPr>
              <a:t>School of Information Science and Technology SIST</a:t>
            </a:r>
          </a:p>
          <a:p>
            <a:endParaRPr lang="en-US" sz="3027" b="1" dirty="0">
              <a:latin typeface="Courier"/>
              <a:cs typeface="Courier"/>
            </a:endParaRPr>
          </a:p>
          <a:p>
            <a:r>
              <a:rPr lang="en-US" sz="3027" b="1" dirty="0" smtClean="0">
                <a:latin typeface="Courier"/>
                <a:cs typeface="Courier"/>
              </a:rPr>
              <a:t>ShanghaiTech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AutoShape 2" descr="John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JohnW.png"/>
          <p:cNvSpPr>
            <a:spLocks noChangeAspect="1" noChangeArrowheads="1"/>
          </p:cNvSpPr>
          <p:nvPr/>
        </p:nvSpPr>
        <p:spPr bwMode="auto">
          <a:xfrm>
            <a:off x="-1286054" y="7937"/>
            <a:ext cx="1898829" cy="18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3954" y="6129868"/>
            <a:ext cx="8817042" cy="4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3366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chemeClr val="tx1"/>
                </a:solidFill>
                <a:latin typeface="Courier"/>
                <a:cs typeface="Courier"/>
              </a:rPr>
              <a:t>Slides based on UC Berkley's CS61C</a:t>
            </a:r>
          </a:p>
        </p:txBody>
      </p:sp>
    </p:spTree>
    <p:extLst>
      <p:ext uri="{BB962C8B-B14F-4D97-AF65-F5344CB8AC3E}">
        <p14:creationId xmlns:p14="http://schemas.microsoft.com/office/powerpoint/2010/main" val="18584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Amdahl’s </a:t>
            </a:r>
            <a:r>
              <a:rPr lang="en-US" dirty="0"/>
              <a:t>Law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914391" y="1600200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22399" y="2726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Non-speed-up part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27333" y="27770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Speed-up part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539990" y="5452533"/>
            <a:ext cx="988522" cy="1012799"/>
            <a:chOff x="3928533" y="5469466"/>
            <a:chExt cx="988522" cy="1012799"/>
          </a:xfrm>
        </p:grpSpPr>
        <p:sp>
          <p:nvSpPr>
            <p:cNvPr id="35" name="TextBox 34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8533" y="5808133"/>
              <a:ext cx="9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+ 0.5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996261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53461" y="6163733"/>
              <a:ext cx="44027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21199" y="61129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3979323" y="5469466"/>
            <a:ext cx="1105516" cy="707999"/>
            <a:chOff x="3928533" y="5469466"/>
            <a:chExt cx="1105516" cy="707999"/>
          </a:xfrm>
        </p:grpSpPr>
        <p:sp>
          <p:nvSpPr>
            <p:cNvPr id="48" name="TextBox 47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8533" y="5808133"/>
              <a:ext cx="110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+ 0.25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030127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640657" y="56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096923" y="563880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87990" y="567266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1.33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403600" y="2760133"/>
            <a:ext cx="795867" cy="15240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rot="10800000">
            <a:off x="5808133" y="2590800"/>
            <a:ext cx="1219200" cy="370934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43000" y="4116739"/>
            <a:ext cx="7061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Example: the execution time of half of the program can be accelerated by a factor of 2.</a:t>
            </a:r>
            <a:br>
              <a:rPr lang="en-US" sz="2400" dirty="0"/>
            </a:br>
            <a:r>
              <a:rPr lang="en-US" sz="2400" dirty="0"/>
              <a:t>What is the program speed-up overall?</a:t>
            </a:r>
          </a:p>
        </p:txBody>
      </p:sp>
    </p:spTree>
    <p:extLst>
      <p:ext uri="{BB962C8B-B14F-4D97-AF65-F5344CB8AC3E}">
        <p14:creationId xmlns:p14="http://schemas.microsoft.com/office/powerpoint/2010/main" val="3655517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/>
              <a:t>Example #1: Amdahl’s Law</a:t>
            </a:r>
            <a:endParaRPr lang="en-US" dirty="0"/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2468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Consider an enhancement which runs 20 times faster but which is only usable 25% of the time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1/(.75 + .25/20)  =  1.31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if its usable only 15% of the time?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1/(.85 + .15/20)  =  1.17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Amdahl’s Law tells us that to achieve linear speedup with 100 processors, none of the original computation can be scalar!</a:t>
            </a:r>
          </a:p>
          <a:p>
            <a:r>
              <a:rPr lang="en-US" dirty="0" smtClean="0"/>
              <a:t>To get a speedup of 90 from 100 processors, the percentage of the original program that could be scalar would have to be 0.1% or less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1/(.001 + .999/100)  =  90.99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09764" name="Rectangle 4"/>
          <p:cNvSpPr>
            <a:spLocks noChangeArrowheads="1"/>
          </p:cNvSpPr>
          <p:nvPr/>
        </p:nvSpPr>
        <p:spPr bwMode="auto">
          <a:xfrm>
            <a:off x="372534" y="1007537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=   1 /</a:t>
            </a:r>
            <a:r>
              <a:rPr lang="en-US" sz="2400" dirty="0" smtClean="0">
                <a:solidFill>
                  <a:schemeClr val="tx1"/>
                </a:solidFill>
              </a:rPr>
              <a:t> [ (</a:t>
            </a:r>
            <a:r>
              <a:rPr lang="en-US" sz="2400" dirty="0">
                <a:solidFill>
                  <a:schemeClr val="tx1"/>
                </a:solidFill>
              </a:rPr>
              <a:t>1-F) + F/</a:t>
            </a:r>
            <a:r>
              <a:rPr lang="en-US" sz="2400" dirty="0" smtClean="0">
                <a:solidFill>
                  <a:schemeClr val="tx1"/>
                </a:solidFill>
              </a:rPr>
              <a:t>S 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4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1111" t="1481" r="1111" b="1481"/>
          <a:stretch>
            <a:fillRect/>
          </a:stretch>
        </p:blipFill>
        <p:spPr bwMode="auto">
          <a:xfrm>
            <a:off x="381000" y="152028"/>
            <a:ext cx="8739613" cy="65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762000"/>
            <a:ext cx="212567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portion of</a:t>
            </a:r>
            <a:br>
              <a:rPr lang="en-US" sz="2000" dirty="0" smtClean="0"/>
            </a:br>
            <a:r>
              <a:rPr lang="en-US" sz="2000" dirty="0" smtClean="0"/>
              <a:t>the program that</a:t>
            </a:r>
            <a:br>
              <a:rPr lang="en-US" sz="2000" dirty="0" smtClean="0"/>
            </a:br>
            <a:r>
              <a:rPr lang="en-US" sz="2000" dirty="0" smtClean="0"/>
              <a:t>can be parallelized</a:t>
            </a:r>
            <a:br>
              <a:rPr lang="en-US" sz="2000" dirty="0" smtClean="0"/>
            </a:br>
            <a:r>
              <a:rPr lang="en-US" sz="2000" dirty="0" smtClean="0"/>
              <a:t>is small, then the</a:t>
            </a:r>
            <a:br>
              <a:rPr lang="en-US" sz="2000" dirty="0" smtClean="0"/>
            </a:br>
            <a:r>
              <a:rPr lang="en-US" sz="2000" dirty="0" smtClean="0"/>
              <a:t>speedup is limited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24384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non-parallel</a:t>
            </a:r>
            <a:br>
              <a:rPr lang="en-US" sz="2000" dirty="0" smtClean="0"/>
            </a:br>
            <a:r>
              <a:rPr lang="en-US" sz="2000" dirty="0" smtClean="0"/>
              <a:t>portion limits</a:t>
            </a:r>
            <a:br>
              <a:rPr lang="en-US" sz="2000" dirty="0" smtClean="0"/>
            </a:br>
            <a:r>
              <a:rPr lang="en-US" sz="2000" dirty="0" smtClean="0"/>
              <a:t>the performance</a:t>
            </a:r>
          </a:p>
        </p:txBody>
      </p:sp>
    </p:spTree>
    <p:extLst>
      <p:ext uri="{BB962C8B-B14F-4D97-AF65-F5344CB8AC3E}">
        <p14:creationId xmlns:p14="http://schemas.microsoft.com/office/powerpoint/2010/main" val="6424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get good speedup on a parallel processor while keeping the problem size fixed is harder than getting good speedup by increasing the size of the problem.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Strong scaling</a:t>
            </a:r>
            <a:r>
              <a:rPr lang="en-US" dirty="0" smtClean="0"/>
              <a:t>: when speedup can be achieved on a parallel processor without increasing the size of the problem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Weak scaling</a:t>
            </a:r>
            <a:r>
              <a:rPr lang="en-US" dirty="0" smtClean="0"/>
              <a:t>: when speedup is achieved on a parallel processor by increasing the size of the problem proportionally to the increase in the number of processors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Load balancing </a:t>
            </a:r>
            <a:r>
              <a:rPr lang="en-US" dirty="0" smtClean="0"/>
              <a:t>is another important factor: every processor doing same amount of work  </a:t>
            </a:r>
          </a:p>
          <a:p>
            <a:pPr lvl="1"/>
            <a:r>
              <a:rPr lang="en-US" dirty="0" smtClean="0"/>
              <a:t>Just one unit with twice the load of others cuts speedup almost in half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533400" y="1295400"/>
            <a:ext cx="7876665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Suppose a program spends 80% of its time in a square root routine. How much must you speedup square root to make the program run 5 times faster?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600" dirty="0" smtClean="0"/>
              <a:t>A: 5</a:t>
            </a:r>
            <a:endParaRPr lang="en-US" sz="3600" dirty="0"/>
          </a:p>
          <a:p>
            <a:r>
              <a:rPr lang="en-US" sz="3600" dirty="0" smtClean="0"/>
              <a:t>B: 16</a:t>
            </a:r>
          </a:p>
          <a:p>
            <a:r>
              <a:rPr lang="en-US" sz="3600" dirty="0" smtClean="0"/>
              <a:t>C: 20</a:t>
            </a:r>
          </a:p>
          <a:p>
            <a:r>
              <a:rPr lang="en-US" sz="3600" dirty="0" smtClean="0"/>
              <a:t>D: 100</a:t>
            </a:r>
          </a:p>
          <a:p>
            <a:r>
              <a:rPr lang="en-US" sz="3600" dirty="0" smtClean="0"/>
              <a:t>E: None of the above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2667000"/>
            <a:ext cx="8153400" cy="543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Speedup </a:t>
            </a:r>
            <a:r>
              <a:rPr lang="en-US" sz="3200" dirty="0" err="1">
                <a:solidFill>
                  <a:schemeClr val="tx1"/>
                </a:solidFill>
              </a:rPr>
              <a:t>w</a:t>
            </a:r>
            <a:r>
              <a:rPr lang="en-US" sz="3200" dirty="0">
                <a:solidFill>
                  <a:schemeClr val="tx1"/>
                </a:solidFill>
              </a:rPr>
              <a:t>/ E =   1 /</a:t>
            </a:r>
            <a:r>
              <a:rPr lang="en-US" sz="3200" dirty="0" smtClean="0">
                <a:solidFill>
                  <a:schemeClr val="tx1"/>
                </a:solidFill>
              </a:rPr>
              <a:t> [ (</a:t>
            </a:r>
            <a:r>
              <a:rPr lang="en-US" sz="3200" dirty="0">
                <a:solidFill>
                  <a:schemeClr val="tx1"/>
                </a:solidFill>
              </a:rPr>
              <a:t>1-F) + F/</a:t>
            </a:r>
            <a:r>
              <a:rPr lang="en-US" sz="3200" dirty="0" smtClean="0">
                <a:solidFill>
                  <a:schemeClr val="tx1"/>
                </a:solidFill>
              </a:rPr>
              <a:t>S ]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232"/>
            <a:ext cx="8229600" cy="1143000"/>
          </a:xfrm>
        </p:spPr>
        <p:txBody>
          <a:bodyPr/>
          <a:lstStyle/>
          <a:p>
            <a:r>
              <a:rPr lang="en-US" dirty="0" smtClean="0"/>
              <a:t>SIMD Architectures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Data parallelism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executing same operation on multiple data streams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 to provide context: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Multiplying a coefficient vector by a data vector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(e.g.,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×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], 0 </a:t>
            </a:r>
            <a:r>
              <a:rPr lang="en-US" dirty="0">
                <a:solidFill>
                  <a:srgbClr val="000000"/>
                </a:solidFill>
                <a:latin typeface="Courier New" charset="0"/>
              </a:rPr>
              <a:t>≤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&lt;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Pipelining/concurrency in memory access as well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16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Intel “Advanced Digital Media Boost”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68" y="3124200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3" y="1676400"/>
            <a:ext cx="5886907" cy="4419600"/>
          </a:xfrm>
          <a:prstGeom prst="rect">
            <a:avLst/>
          </a:prstGeom>
        </p:spPr>
      </p:pic>
      <p:pic>
        <p:nvPicPr>
          <p:cNvPr id="8" name="Picture 7" descr="tx2sim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95238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First SIMD Extensions:</a:t>
            </a:r>
            <a:br>
              <a:rPr lang="en-US" dirty="0" smtClean="0"/>
            </a:br>
            <a:r>
              <a:rPr lang="en-US" dirty="0" smtClean="0"/>
              <a:t>MIT Lincoln Labs TX-2, 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Checkup:</a:t>
            </a:r>
          </a:p>
          <a:p>
            <a:pPr lvl="1"/>
            <a:r>
              <a:rPr lang="en-US" dirty="0" smtClean="0"/>
              <a:t>2 groups from lab 1 missing: today </a:t>
            </a:r>
            <a:r>
              <a:rPr lang="en-US" smtClean="0"/>
              <a:t>after lecture!</a:t>
            </a:r>
            <a:endParaRPr lang="en-US" dirty="0" smtClean="0"/>
          </a:p>
          <a:p>
            <a:pPr lvl="1"/>
            <a:r>
              <a:rPr lang="en-US" dirty="0" smtClean="0"/>
              <a:t>Lab 2 and 3: everybody needs to attend</a:t>
            </a:r>
          </a:p>
          <a:p>
            <a:r>
              <a:rPr lang="en-US" dirty="0" smtClean="0"/>
              <a:t>Project 2.x: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git</a:t>
            </a:r>
            <a:r>
              <a:rPr lang="en-US" dirty="0" smtClean="0"/>
              <a:t> to share your work and collaborate</a:t>
            </a:r>
          </a:p>
          <a:p>
            <a:pPr lvl="1"/>
            <a:r>
              <a:rPr lang="en-US" dirty="0" smtClean="0"/>
              <a:t>New rule enforced:</a:t>
            </a:r>
          </a:p>
          <a:p>
            <a:pPr lvl="2"/>
            <a:r>
              <a:rPr lang="en-US" dirty="0" smtClean="0"/>
              <a:t>Every group member needs to have at least 2 commits and at least 25% of the # commits from his own PC.</a:t>
            </a:r>
          </a:p>
          <a:p>
            <a:pPr lvl="2"/>
            <a:r>
              <a:rPr lang="en-US" dirty="0" smtClean="0"/>
              <a:t>Penalty for violation: 10% off project score for violator!</a:t>
            </a:r>
          </a:p>
          <a:p>
            <a:pPr lvl="2"/>
            <a:r>
              <a:rPr lang="en-US" dirty="0" smtClean="0"/>
              <a:t>Will be posted also on piazza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MMX 64-bit registers, reusing floating-point registers [1992]</a:t>
            </a:r>
          </a:p>
          <a:p>
            <a:r>
              <a:rPr lang="en-US" dirty="0" smtClean="0"/>
              <a:t>SSE2/3/4, new 128-bit registers [1999]</a:t>
            </a:r>
          </a:p>
          <a:p>
            <a:r>
              <a:rPr lang="en-US" dirty="0" smtClean="0"/>
              <a:t>AVX, new 256-bit registers [2011]</a:t>
            </a:r>
          </a:p>
          <a:p>
            <a:pPr lvl="1"/>
            <a:r>
              <a:rPr lang="en-US" dirty="0" smtClean="0"/>
              <a:t>Space for expansion to 1024-bit registers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mtClean="0"/>
              <a:t>New-School Machine Structures</a:t>
            </a:r>
            <a:br>
              <a:rPr lang="en-US" smtClean="0"/>
            </a:br>
            <a:r>
              <a:rPr lang="en-US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Programming Languages</a:t>
            </a:r>
            <a:endParaRPr lang="en-US" sz="2200" dirty="0" smtClean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01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2" name="Group 64"/>
          <p:cNvGrpSpPr/>
          <p:nvPr/>
        </p:nvGrpSpPr>
        <p:grpSpPr>
          <a:xfrm>
            <a:off x="-1" y="4463817"/>
            <a:ext cx="8249280" cy="1103450"/>
            <a:chOff x="574463" y="4188970"/>
            <a:chExt cx="8249280" cy="1103450"/>
          </a:xfrm>
        </p:grpSpPr>
        <p:sp>
          <p:nvSpPr>
            <p:cNvPr id="63" name="Rectangle 62"/>
            <p:cNvSpPr/>
            <p:nvPr/>
          </p:nvSpPr>
          <p:spPr>
            <a:xfrm>
              <a:off x="6725133" y="4889318"/>
              <a:ext cx="2098610" cy="40310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78957" y="4220953"/>
              <a:ext cx="1167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Lecture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4463" y="4188970"/>
              <a:ext cx="3180065" cy="994243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37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20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0"/>
            <a:ext cx="8382000" cy="129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Architecture extended with eight 128-bit data registers: XMM registers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x86 64-bit address architecture adds 8 additional registers (XMM8 – XMM15)</a:t>
            </a:r>
          </a:p>
          <a:p>
            <a:pPr eaLnBrk="1" hangingPunct="1"/>
            <a:endParaRPr lang="en-US" dirty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4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Architecture SSE2+</a:t>
            </a:r>
            <a:br>
              <a:rPr lang="en-US" dirty="0" smtClean="0"/>
            </a:br>
            <a:r>
              <a:rPr lang="en-US" dirty="0" smtClean="0"/>
              <a:t>128-Bit SIMD Data Types</a:t>
            </a:r>
            <a:endParaRPr lang="en-US" dirty="0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106293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6268106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4772978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3949443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3906448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4714815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5523182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6289679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/ 128 bits</a:t>
            </a:r>
            <a:endParaRPr lang="en-US" dirty="0"/>
          </a:p>
        </p:txBody>
      </p:sp>
      <p:sp>
        <p:nvSpPr>
          <p:cNvPr id="38" name="Content Placeholder 11"/>
          <p:cNvSpPr>
            <a:spLocks noGrp="1"/>
          </p:cNvSpPr>
          <p:nvPr>
            <p:ph idx="1"/>
          </p:nvPr>
        </p:nvSpPr>
        <p:spPr>
          <a:xfrm>
            <a:off x="341751" y="1678219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Single-precision FP: Double word (32 bits)</a:t>
            </a:r>
          </a:p>
          <a:p>
            <a:pPr lvl="1"/>
            <a:r>
              <a:rPr lang="en-US" dirty="0" smtClean="0"/>
              <a:t>Double-precision FP: Quad word (64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44" y="1448484"/>
            <a:ext cx="9340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Move does both load and store</a:t>
            </a:r>
          </a:p>
        </p:txBody>
      </p:sp>
    </p:spTree>
    <p:extLst>
      <p:ext uri="{BB962C8B-B14F-4D97-AF65-F5344CB8AC3E}">
        <p14:creationId xmlns:p14="http://schemas.microsoft.com/office/powerpoint/2010/main" val="39983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2286000"/>
            <a:ext cx="84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SIMD Array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81" y="1754184"/>
            <a:ext cx="281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sqrt(f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81" y="2615134"/>
            <a:ext cx="6840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load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4220" y="4369318"/>
            <a:ext cx="7994131" cy="2047305"/>
            <a:chOff x="244220" y="4369318"/>
            <a:chExt cx="7994131" cy="2047305"/>
          </a:xfrm>
        </p:grpSpPr>
        <p:sp>
          <p:nvSpPr>
            <p:cNvPr id="12" name="TextBox 11"/>
            <p:cNvSpPr txBox="1"/>
            <p:nvPr/>
          </p:nvSpPr>
          <p:spPr>
            <a:xfrm>
              <a:off x="634981" y="4369318"/>
              <a:ext cx="725070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for each 4 members in array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{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load 4 members to the SSE register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calculate 4 square roots in one operation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store the 4 results from the register to memory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}</a:t>
              </a:r>
            </a:p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220" y="4428192"/>
              <a:ext cx="7994131" cy="1988431"/>
              <a:chOff x="244220" y="4428192"/>
              <a:chExt cx="7994131" cy="1988431"/>
            </a:xfrm>
          </p:grpSpPr>
          <p:sp>
            <p:nvSpPr>
              <p:cNvPr id="9" name="Double Brace 8"/>
              <p:cNvSpPr/>
              <p:nvPr/>
            </p:nvSpPr>
            <p:spPr>
              <a:xfrm>
                <a:off x="244220" y="4428192"/>
                <a:ext cx="7994131" cy="1921054"/>
              </a:xfrm>
              <a:prstGeom prst="bracePair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2547" y="5893403"/>
                <a:ext cx="1729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SIMD style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Data-Level Parallelism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for(i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How can reveal more data-level parallelism than available in a single iteration of a loop?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i="1" dirty="0" smtClean="0">
                <a:solidFill>
                  <a:srgbClr val="0000FF"/>
                </a:solidFill>
              </a:rPr>
              <a:t>Unroll loop </a:t>
            </a:r>
            <a:r>
              <a:rPr lang="en-US" dirty="0" smtClean="0"/>
              <a:t>and adjust iteration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dirty="0"/>
              <a:t>Assumptions: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$t1 </a:t>
            </a:r>
            <a:r>
              <a:rPr lang="en-US" sz="2000" dirty="0"/>
              <a:t>is initially the address of the element in the array with the highest address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$f0 </a:t>
            </a:r>
            <a:r>
              <a:rPr lang="en-US" sz="2000" dirty="0"/>
              <a:t>contains the scalar value </a:t>
            </a:r>
            <a:r>
              <a:rPr lang="en-US" sz="2000" dirty="0" err="1"/>
              <a:t>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8</a:t>
            </a:r>
            <a:r>
              <a:rPr lang="en-US" sz="2000" dirty="0" smtClean="0"/>
              <a:t>($t2) </a:t>
            </a:r>
            <a:r>
              <a:rPr lang="en-US" sz="2000" dirty="0"/>
              <a:t>is the address of the last element to operate </a:t>
            </a:r>
            <a:r>
              <a:rPr lang="en-US" sz="2000" dirty="0" smtClean="0"/>
              <a:t>on</a:t>
            </a:r>
          </a:p>
          <a:p>
            <a:pPr>
              <a:buFont typeface="Arial" charset="0"/>
              <a:buNone/>
            </a:pPr>
            <a:r>
              <a:rPr lang="en-US" sz="2000" dirty="0"/>
              <a:t>CODE:</a:t>
            </a:r>
          </a:p>
          <a:p>
            <a:pPr>
              <a:buFont typeface="Arial" charset="0"/>
              <a:buNone/>
            </a:pPr>
            <a:r>
              <a:rPr lang="en-US" sz="2000" dirty="0"/>
              <a:t>Loop</a:t>
            </a:r>
            <a:r>
              <a:rPr lang="en-US" sz="2000" dirty="0" smtClean="0"/>
              <a:t>: 1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l.d</a:t>
            </a:r>
            <a:r>
              <a:rPr lang="en-US" sz="2000" dirty="0" smtClean="0"/>
              <a:t>		$f2,0($t1</a:t>
            </a:r>
            <a:r>
              <a:rPr lang="en-US" sz="2000" dirty="0"/>
              <a:t>)	</a:t>
            </a:r>
            <a:r>
              <a:rPr lang="en-US" sz="2000" dirty="0" smtClean="0"/>
              <a:t>	; $f2=</a:t>
            </a:r>
            <a:r>
              <a:rPr lang="en-US" sz="2000" dirty="0"/>
              <a:t>array element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2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add.d</a:t>
            </a:r>
            <a:r>
              <a:rPr lang="en-US" sz="2000" dirty="0" smtClean="0"/>
              <a:t>	$f10,$f2,$f0		; </a:t>
            </a:r>
            <a:r>
              <a:rPr lang="en-US" sz="2000" dirty="0"/>
              <a:t>add s to</a:t>
            </a:r>
            <a:r>
              <a:rPr lang="en-US" sz="2000" dirty="0" smtClean="0"/>
              <a:t> $f2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3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s.d</a:t>
            </a:r>
            <a:r>
              <a:rPr lang="en-US" sz="2000" dirty="0" smtClean="0"/>
              <a:t>		$f10,0($t1</a:t>
            </a:r>
            <a:r>
              <a:rPr lang="en-US" sz="2000" dirty="0"/>
              <a:t>)</a:t>
            </a:r>
            <a:r>
              <a:rPr lang="en-US" sz="2000" dirty="0" smtClean="0"/>
              <a:t>		; </a:t>
            </a:r>
            <a:r>
              <a:rPr lang="en-US" sz="2000" dirty="0"/>
              <a:t>store result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4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addiu</a:t>
            </a:r>
            <a:r>
              <a:rPr lang="en-US" sz="2000" dirty="0" smtClean="0"/>
              <a:t>	$t1,$t1</a:t>
            </a:r>
            <a:r>
              <a:rPr lang="en-US" sz="2000" dirty="0"/>
              <a:t>,#-8	</a:t>
            </a:r>
            <a:r>
              <a:rPr lang="en-US" sz="2000" dirty="0" smtClean="0"/>
              <a:t>	; </a:t>
            </a:r>
            <a:r>
              <a:rPr lang="en-US" sz="2000" dirty="0"/>
              <a:t>decrement pointer 8 byte 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5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bne</a:t>
            </a:r>
            <a:r>
              <a:rPr lang="en-US" sz="2000" dirty="0" smtClean="0"/>
              <a:t>		$t1,$t2</a:t>
            </a:r>
            <a:r>
              <a:rPr lang="en-US" sz="2000" dirty="0"/>
              <a:t>,Loop	</a:t>
            </a:r>
            <a:r>
              <a:rPr lang="en-US" sz="2000" dirty="0" smtClean="0"/>
              <a:t>	</a:t>
            </a:r>
            <a:r>
              <a:rPr lang="en-US" sz="2000" dirty="0" smtClean="0"/>
              <a:t>; repeat </a:t>
            </a:r>
            <a:r>
              <a:rPr lang="en-US" sz="2000" dirty="0"/>
              <a:t>loop if</a:t>
            </a:r>
            <a:r>
              <a:rPr lang="en-US" sz="2000" dirty="0" smtClean="0"/>
              <a:t> $t1 </a:t>
            </a:r>
            <a:r>
              <a:rPr lang="en-US" sz="2000" dirty="0"/>
              <a:t>!=</a:t>
            </a:r>
            <a:r>
              <a:rPr lang="en-US" sz="2000" dirty="0" smtClean="0"/>
              <a:t> $t2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8686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dirty="0" smtClean="0"/>
              <a:t>Loop:</a:t>
            </a:r>
            <a:r>
              <a:rPr lang="en-US" sz="1600" b="1" dirty="0" smtClean="0"/>
              <a:t> 	</a:t>
            </a:r>
            <a:r>
              <a:rPr lang="en-US" sz="1600" b="1" dirty="0" err="1" smtClean="0">
                <a:solidFill>
                  <a:srgbClr val="17375E"/>
                </a:solidFill>
              </a:rPr>
              <a:t>l.d</a:t>
            </a:r>
            <a:r>
              <a:rPr lang="en-US" sz="1600" b="1" dirty="0" smtClean="0">
                <a:solidFill>
                  <a:srgbClr val="17375E"/>
                </a:solidFill>
              </a:rPr>
              <a:t>	$f2,0($t1</a:t>
            </a:r>
            <a:r>
              <a:rPr lang="en-US" sz="1600" b="1" dirty="0">
                <a:solidFill>
                  <a:srgbClr val="17375E"/>
                </a:solidFill>
              </a:rPr>
              <a:t>)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add.d</a:t>
            </a:r>
            <a:r>
              <a:rPr lang="en-US" sz="1600" b="1" dirty="0" smtClean="0">
                <a:solidFill>
                  <a:srgbClr val="17375E"/>
                </a:solidFill>
              </a:rPr>
              <a:t>	$f10,$f2,$f0           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s.d</a:t>
            </a:r>
            <a:r>
              <a:rPr lang="en-US" sz="1600" b="1" dirty="0" smtClean="0">
                <a:solidFill>
                  <a:srgbClr val="17375E"/>
                </a:solidFill>
              </a:rPr>
              <a:t>	$f10,0($t1</a:t>
            </a:r>
            <a:r>
              <a:rPr lang="en-US" sz="1600" b="1" dirty="0">
                <a:solidFill>
                  <a:srgbClr val="17375E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l.d</a:t>
            </a:r>
            <a:r>
              <a:rPr lang="en-US" sz="1600" b="1" dirty="0" smtClean="0">
                <a:solidFill>
                  <a:srgbClr val="632523"/>
                </a:solidFill>
              </a:rPr>
              <a:t>	$f4,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          </a:t>
            </a:r>
            <a:r>
              <a:rPr lang="en-US" sz="1600" b="1" dirty="0" smtClean="0">
                <a:solidFill>
                  <a:srgbClr val="632523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add.d</a:t>
            </a:r>
            <a:r>
              <a:rPr lang="en-US" sz="1600" b="1" dirty="0" smtClean="0">
                <a:solidFill>
                  <a:srgbClr val="632523"/>
                </a:solidFill>
              </a:rPr>
              <a:t>	$f12,$f4,$f0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632523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s.d</a:t>
            </a:r>
            <a:r>
              <a:rPr lang="en-US" sz="1600" b="1" dirty="0" smtClean="0">
                <a:solidFill>
                  <a:srgbClr val="632523"/>
                </a:solidFill>
              </a:rPr>
              <a:t>	$f12,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l.d</a:t>
            </a:r>
            <a:r>
              <a:rPr lang="en-US" sz="1600" b="1" dirty="0" smtClean="0">
                <a:solidFill>
                  <a:srgbClr val="215968"/>
                </a:solidFill>
              </a:rPr>
              <a:t>	$f6,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add.d</a:t>
            </a:r>
            <a:r>
              <a:rPr lang="en-US" sz="1600" b="1" dirty="0" smtClean="0">
                <a:solidFill>
                  <a:srgbClr val="215968"/>
                </a:solidFill>
              </a:rPr>
              <a:t>	$f14,$f6,$f0</a:t>
            </a:r>
            <a:r>
              <a:rPr lang="en-US" sz="1600" b="1" dirty="0" smtClean="0">
                <a:solidFill>
                  <a:srgbClr val="C00000"/>
                </a:solidFill>
              </a:rPr>
              <a:t>       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s.d</a:t>
            </a:r>
            <a:r>
              <a:rPr lang="en-US" sz="1600" b="1" dirty="0" smtClean="0">
                <a:solidFill>
                  <a:srgbClr val="215968"/>
                </a:solidFill>
              </a:rPr>
              <a:t>	$f14,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l.d</a:t>
            </a:r>
            <a:r>
              <a:rPr lang="en-US" sz="1600" b="1" dirty="0" smtClean="0">
                <a:solidFill>
                  <a:srgbClr val="00B050"/>
                </a:solidFill>
              </a:rPr>
              <a:t>	$f8,</a:t>
            </a:r>
            <a:r>
              <a:rPr lang="en-US" sz="1600" b="1" dirty="0">
                <a:solidFill>
                  <a:srgbClr val="00B050"/>
                </a:solidFill>
              </a:rPr>
              <a:t>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add.d</a:t>
            </a:r>
            <a:r>
              <a:rPr lang="en-US" sz="1600" b="1" dirty="0" smtClean="0">
                <a:solidFill>
                  <a:srgbClr val="00B050"/>
                </a:solidFill>
              </a:rPr>
              <a:t>	$f16,$f8,$f0       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s.d</a:t>
            </a:r>
            <a:r>
              <a:rPr lang="en-US" sz="1600" b="1" dirty="0" smtClean="0">
                <a:solidFill>
                  <a:srgbClr val="00B050"/>
                </a:solidFill>
              </a:rPr>
              <a:t>	$f16</a:t>
            </a:r>
            <a:r>
              <a:rPr lang="en-US" sz="1600" b="1" dirty="0">
                <a:solidFill>
                  <a:srgbClr val="00B050"/>
                </a:solidFill>
              </a:rPr>
              <a:t>,-24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addiu</a:t>
            </a:r>
            <a:r>
              <a:rPr lang="en-US" sz="1600" b="1" dirty="0" smtClean="0"/>
              <a:t> 	$t1,$t1</a:t>
            </a:r>
            <a:r>
              <a:rPr lang="en-US" sz="1600" b="1" dirty="0"/>
              <a:t>,#-32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bne</a:t>
            </a:r>
            <a:r>
              <a:rPr lang="en-US" sz="1600" b="1" dirty="0" smtClean="0"/>
              <a:t>	$t1,$t2</a:t>
            </a:r>
            <a:r>
              <a:rPr lang="en-US" sz="1600" b="1" dirty="0"/>
              <a:t>,Loop</a:t>
            </a:r>
            <a:endParaRPr lang="en-US" sz="1600" b="1" dirty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NOTE: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Only </a:t>
            </a:r>
            <a:r>
              <a:rPr lang="en-US" dirty="0">
                <a:latin typeface="+mn-lt"/>
                <a:ea typeface="+mn-ea"/>
                <a:cs typeface="+mn-cs"/>
              </a:rPr>
              <a:t>1 Loop Overhead every 4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                   </a:t>
            </a:r>
            <a:r>
              <a:rPr lang="en-US" dirty="0" err="1">
                <a:latin typeface="+mn-lt"/>
                <a:ea typeface="+mn-ea"/>
                <a:cs typeface="+mn-cs"/>
              </a:rPr>
              <a:t>loop_limit(mod</a:t>
            </a:r>
            <a:r>
              <a:rPr lang="en-US" dirty="0">
                <a:latin typeface="+mn-lt"/>
                <a:ea typeface="+mn-ea"/>
                <a:cs typeface="+mn-cs"/>
              </a:rPr>
              <a:t> 4) = </a:t>
            </a:r>
            <a:r>
              <a:rPr lang="en-US" dirty="0" smtClean="0">
                <a:latin typeface="+mn-lt"/>
                <a:ea typeface="+mn-ea"/>
                <a:cs typeface="+mn-cs"/>
              </a:rPr>
              <a:t>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3.   Using different registers for each iteration eliminates data hazards in pipeline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err="1" smtClean="0"/>
              <a:t>Loop:</a:t>
            </a:r>
            <a:r>
              <a:rPr lang="en-US" sz="2000" b="1" dirty="0" err="1" smtClean="0">
                <a:solidFill>
                  <a:srgbClr val="17375E"/>
                </a:solidFill>
              </a:rPr>
              <a:t>l.d</a:t>
            </a:r>
            <a:r>
              <a:rPr lang="en-US" sz="2000" b="1" dirty="0" smtClean="0">
                <a:solidFill>
                  <a:srgbClr val="17375E"/>
                </a:solidFill>
              </a:rPr>
              <a:t>	$f2,0($t1</a:t>
            </a:r>
            <a:r>
              <a:rPr lang="en-US" sz="2000" b="1" dirty="0">
                <a:solidFill>
                  <a:srgbClr val="17375E"/>
                </a:solidFill>
              </a:rPr>
              <a:t>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l.d</a:t>
            </a:r>
            <a:r>
              <a:rPr lang="en-US" sz="2000" b="1" dirty="0" smtClean="0">
                <a:solidFill>
                  <a:srgbClr val="632523"/>
                </a:solidFill>
              </a:rPr>
              <a:t>	$f4,</a:t>
            </a:r>
            <a:r>
              <a:rPr lang="en-US" sz="2000" b="1" dirty="0">
                <a:solidFill>
                  <a:srgbClr val="632523"/>
                </a:solidFill>
              </a:rPr>
              <a:t>-8</a:t>
            </a:r>
            <a:r>
              <a:rPr lang="en-US" sz="2000" b="1" dirty="0" smtClean="0">
                <a:solidFill>
                  <a:srgbClr val="632523"/>
                </a:solidFill>
              </a:rPr>
              <a:t>($t1</a:t>
            </a:r>
            <a:r>
              <a:rPr lang="en-US" sz="2000" b="1" dirty="0">
                <a:solidFill>
                  <a:srgbClr val="632523"/>
                </a:solidFill>
              </a:rPr>
              <a:t>)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l.d</a:t>
            </a:r>
            <a:r>
              <a:rPr lang="en-US" sz="2000" b="1" dirty="0" smtClean="0">
                <a:solidFill>
                  <a:srgbClr val="215968"/>
                </a:solidFill>
              </a:rPr>
              <a:t>	$f6,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</a:t>
            </a:r>
            <a:r>
              <a:rPr lang="en-US" sz="2000" b="1" dirty="0">
                <a:solidFill>
                  <a:srgbClr val="215968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l.d</a:t>
            </a:r>
            <a:r>
              <a:rPr lang="en-US" sz="2000" b="1" dirty="0" smtClean="0">
                <a:solidFill>
                  <a:srgbClr val="00B050"/>
                </a:solidFill>
              </a:rPr>
              <a:t>	$f8,</a:t>
            </a:r>
            <a:r>
              <a:rPr lang="en-US" sz="2000" b="1" dirty="0">
                <a:solidFill>
                  <a:srgbClr val="00B050"/>
                </a:solidFill>
              </a:rPr>
              <a:t>-24</a:t>
            </a:r>
            <a:r>
              <a:rPr lang="en-US" sz="2000" b="1" dirty="0" smtClean="0">
                <a:solidFill>
                  <a:srgbClr val="00B050"/>
                </a:solidFill>
              </a:rPr>
              <a:t>($t1</a:t>
            </a:r>
            <a:r>
              <a:rPr lang="en-US" sz="2000" b="1" dirty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add.d</a:t>
            </a:r>
            <a:r>
              <a:rPr lang="en-US" sz="2000" b="1" dirty="0" smtClean="0">
                <a:solidFill>
                  <a:srgbClr val="17375E"/>
                </a:solidFill>
              </a:rPr>
              <a:t>	$f10,$f2,$f0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</a:t>
            </a:r>
            <a:r>
              <a:rPr lang="en-US" sz="2000" b="1" dirty="0" err="1" smtClean="0">
                <a:solidFill>
                  <a:srgbClr val="632523"/>
                </a:solidFill>
              </a:rPr>
              <a:t>add.d</a:t>
            </a:r>
            <a:r>
              <a:rPr lang="en-US" sz="2000" b="1" dirty="0" smtClean="0">
                <a:solidFill>
                  <a:srgbClr val="632523"/>
                </a:solidFill>
              </a:rPr>
              <a:t>	$f12,$f4,$f0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add.d</a:t>
            </a:r>
            <a:r>
              <a:rPr lang="en-US" sz="2000" b="1" dirty="0" smtClean="0">
                <a:solidFill>
                  <a:srgbClr val="215968"/>
                </a:solidFill>
              </a:rPr>
              <a:t>	$f14,$f6,$f0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add.d</a:t>
            </a:r>
            <a:r>
              <a:rPr lang="en-US" sz="2000" b="1" dirty="0" smtClean="0">
                <a:solidFill>
                  <a:srgbClr val="00B050"/>
                </a:solidFill>
              </a:rPr>
              <a:t>	$f16,$f8,$f0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s.d</a:t>
            </a:r>
            <a:r>
              <a:rPr lang="en-US" sz="2000" b="1" dirty="0" smtClean="0">
                <a:solidFill>
                  <a:srgbClr val="17375E"/>
                </a:solidFill>
              </a:rPr>
              <a:t>	$f10,0($t1)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s.d</a:t>
            </a:r>
            <a:r>
              <a:rPr lang="en-US" sz="2000" b="1" dirty="0" smtClean="0">
                <a:solidFill>
                  <a:srgbClr val="632523"/>
                </a:solidFill>
              </a:rPr>
              <a:t>	$f12,-8($t1)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s.d</a:t>
            </a:r>
            <a:r>
              <a:rPr lang="en-US" sz="2000" b="1" dirty="0" smtClean="0">
                <a:solidFill>
                  <a:srgbClr val="215968"/>
                </a:solidFill>
              </a:rPr>
              <a:t>	$f14,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s.d</a:t>
            </a:r>
            <a:r>
              <a:rPr lang="en-US" sz="2000" b="1" dirty="0" smtClean="0">
                <a:solidFill>
                  <a:srgbClr val="00B050"/>
                </a:solidFill>
              </a:rPr>
              <a:t>	$f16</a:t>
            </a:r>
            <a:r>
              <a:rPr lang="en-US" sz="2000" b="1" dirty="0">
                <a:solidFill>
                  <a:srgbClr val="00B050"/>
                </a:solidFill>
              </a:rPr>
              <a:t>,-24</a:t>
            </a:r>
            <a:r>
              <a:rPr lang="en-US" sz="2000" b="1" dirty="0" smtClean="0">
                <a:solidFill>
                  <a:srgbClr val="00B050"/>
                </a:solidFill>
              </a:rPr>
              <a:t>($t1)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   	$t1,$t1,#-32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 $t1,$t2</a:t>
            </a:r>
            <a:r>
              <a:rPr lang="en-US" sz="2000" b="1" dirty="0"/>
              <a:t>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140528" y="1701800"/>
            <a:ext cx="6003472" cy="1092201"/>
            <a:chOff x="2667000" y="1701800"/>
            <a:chExt cx="6360543" cy="10498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67000" y="2344742"/>
              <a:ext cx="511304" cy="406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62332" y="2048934"/>
              <a:ext cx="5965211" cy="35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Loads side-by-side: Could replace with 4-wide SIMD Load</a:t>
              </a:r>
              <a:endParaRPr lang="en-US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136295" y="2963333"/>
            <a:ext cx="6072514" cy="1049867"/>
            <a:chOff x="2667000" y="1701800"/>
            <a:chExt cx="6072514" cy="10498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8238" y="2048934"/>
              <a:ext cx="5581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Adds side-by-side: Could replace with 4-wide SIMD Add</a:t>
              </a:r>
              <a:endParaRPr lang="en-US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154375" y="4114800"/>
            <a:ext cx="5989625" cy="1049867"/>
            <a:chOff x="2667000" y="1701800"/>
            <a:chExt cx="5989625" cy="10498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02113" y="2067077"/>
              <a:ext cx="575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Stores side-by-side: Could replace with 4-wide SIMD Store</a:t>
              </a:r>
              <a:endParaRPr lang="en-US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Instead of compiler doing loop unrolling, could do it yourself in C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Could be rewritten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=i-4) {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</a:t>
            </a: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 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x[i-1] = x[i-1]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x[i-2] = x[i-2]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x[i-3] = x[i-3]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1" y="3107267"/>
            <a:ext cx="442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downside of doing it in C?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Parallelism for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ways:</a:t>
            </a:r>
          </a:p>
          <a:p>
            <a:pPr lvl="1"/>
            <a:r>
              <a:rPr lang="en-US" dirty="0" smtClean="0"/>
              <a:t>Multiprogramming</a:t>
            </a:r>
            <a:endParaRPr lang="en-US" dirty="0"/>
          </a:p>
          <a:p>
            <a:pPr lvl="2"/>
            <a:r>
              <a:rPr lang="en-US" dirty="0" smtClean="0"/>
              <a:t>run multiple independent programs in parallel</a:t>
            </a:r>
          </a:p>
          <a:p>
            <a:pPr lvl="2"/>
            <a:r>
              <a:rPr lang="en-US" dirty="0" smtClean="0"/>
              <a:t>“Easy”</a:t>
            </a:r>
          </a:p>
          <a:p>
            <a:pPr lvl="1"/>
            <a:r>
              <a:rPr lang="en-US" dirty="0" smtClean="0"/>
              <a:t>Parallel computing</a:t>
            </a:r>
          </a:p>
          <a:p>
            <a:pPr lvl="2"/>
            <a:r>
              <a:rPr lang="en-US" dirty="0" smtClean="0"/>
              <a:t>run one program faster</a:t>
            </a:r>
          </a:p>
          <a:p>
            <a:pPr lvl="2"/>
            <a:r>
              <a:rPr lang="en-US" dirty="0" smtClean="0"/>
              <a:t>“Hard”</a:t>
            </a:r>
            <a:endParaRPr lang="en-US" dirty="0"/>
          </a:p>
          <a:p>
            <a:r>
              <a:rPr lang="en-US" dirty="0" smtClean="0"/>
              <a:t>We’ll focus on parallel computing for next few lectures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of </a:t>
            </a:r>
            <a:r>
              <a:rPr lang="en-US" b="1" dirty="0" err="1"/>
              <a:t>n</a:t>
            </a:r>
            <a:r>
              <a:rPr lang="en-US" b="1" dirty="0"/>
              <a:t> iterations</a:t>
            </a:r>
          </a:p>
          <a:p>
            <a:r>
              <a:rPr lang="en-US" b="1" dirty="0" err="1"/>
              <a:t>k</a:t>
            </a:r>
            <a:r>
              <a:rPr lang="en-US" b="1" dirty="0"/>
              <a:t> copies </a:t>
            </a:r>
            <a:r>
              <a:rPr lang="en-US" dirty="0"/>
              <a:t>of the body of the </a:t>
            </a:r>
            <a:r>
              <a:rPr lang="en-US" dirty="0" smtClean="0"/>
              <a:t>loop</a:t>
            </a:r>
          </a:p>
          <a:p>
            <a:r>
              <a:rPr lang="en-US" b="1" dirty="0" smtClean="0"/>
              <a:t>Assuming (</a:t>
            </a:r>
            <a:r>
              <a:rPr lang="en-US" b="1" dirty="0" err="1" smtClean="0"/>
              <a:t>n</a:t>
            </a:r>
            <a:r>
              <a:rPr lang="en-US" b="1" dirty="0" smtClean="0"/>
              <a:t> mod </a:t>
            </a:r>
            <a:r>
              <a:rPr lang="en-US" b="1" dirty="0" err="1" smtClean="0"/>
              <a:t>k</a:t>
            </a:r>
            <a:r>
              <a:rPr lang="en-US" b="1" dirty="0" smtClean="0"/>
              <a:t>) ≠ 0</a:t>
            </a:r>
          </a:p>
          <a:p>
            <a:pPr>
              <a:buFont typeface="Arial" charset="0"/>
              <a:buNone/>
            </a:pPr>
            <a:r>
              <a:rPr lang="en-US" dirty="0" smtClean="0"/>
              <a:t>	Then </a:t>
            </a:r>
            <a:r>
              <a:rPr lang="en-US" dirty="0"/>
              <a:t>we will run the loop with 1 copy of the body</a:t>
            </a:r>
            <a:r>
              <a:rPr lang="en-US" dirty="0" smtClean="0"/>
              <a:t> </a:t>
            </a:r>
            <a:r>
              <a:rPr lang="en-US" b="1" dirty="0" smtClean="0"/>
              <a:t>(n mod </a:t>
            </a:r>
            <a:r>
              <a:rPr lang="en-US" b="1" dirty="0"/>
              <a:t>k) </a:t>
            </a:r>
            <a:r>
              <a:rPr lang="en-US" dirty="0"/>
              <a:t>times and </a:t>
            </a:r>
            <a:r>
              <a:rPr lang="en-US" dirty="0" smtClean="0"/>
              <a:t>with </a:t>
            </a:r>
            <a:r>
              <a:rPr lang="en-US" dirty="0"/>
              <a:t>k copies of the body </a:t>
            </a:r>
            <a:r>
              <a:rPr lang="en-US" b="1" dirty="0"/>
              <a:t>floor(n/k) </a:t>
            </a:r>
            <a:r>
              <a:rPr lang="en-US" dirty="0" smtClean="0"/>
              <a:t>times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Single-Precision</a:t>
            </a:r>
            <a:br>
              <a:rPr lang="en-US" dirty="0" smtClean="0"/>
            </a:br>
            <a:r>
              <a:rPr lang="en-US" dirty="0" smtClean="0"/>
              <a:t>Floating-Point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732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400" dirty="0" smtClean="0"/>
              <a:t>(Note: Destination on the right in x86 assembly)</a:t>
            </a: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address-of-v1, %xmm0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smtClean="0">
                <a:latin typeface="Courier"/>
                <a:cs typeface="Courier"/>
              </a:rPr>
              <a:t>// </a:t>
            </a:r>
            <a:r>
              <a:rPr lang="en-US" sz="1600" dirty="0" smtClean="0">
                <a:latin typeface="Courier"/>
                <a:cs typeface="Courier"/>
              </a:rPr>
              <a:t>v1.w | v1.z | v1.y | v1.x -&gt; xmm0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address-of-v2, %xmm0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smtClean="0">
                <a:latin typeface="Courier"/>
                <a:cs typeface="Courier"/>
              </a:rPr>
              <a:t>// </a:t>
            </a:r>
            <a:r>
              <a:rPr lang="en-US" sz="1600" dirty="0" smtClean="0">
                <a:latin typeface="Courier"/>
                <a:cs typeface="Courier"/>
              </a:rPr>
              <a:t>v1.w+v2.w | v1.z+v2.z | v1.y+v2.y | v1.x+v2.x -&gt; xmm0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%xmm0, address-of-</a:t>
            </a:r>
            <a:r>
              <a:rPr lang="en-US" sz="1600" dirty="0" err="1" smtClean="0">
                <a:latin typeface="Courier"/>
                <a:cs typeface="Courier"/>
              </a:rPr>
              <a:t>vec_res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16766" y="2133600"/>
            <a:ext cx="5627233" cy="2743200"/>
            <a:chOff x="3740061" y="2561496"/>
            <a:chExt cx="5403939" cy="2184409"/>
          </a:xfrm>
        </p:grpSpPr>
        <p:sp>
          <p:nvSpPr>
            <p:cNvPr id="7" name="TextBox 6"/>
            <p:cNvSpPr txBox="1"/>
            <p:nvPr/>
          </p:nvSpPr>
          <p:spPr>
            <a:xfrm>
              <a:off x="4546806" y="2561496"/>
              <a:ext cx="4597194" cy="58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</a:t>
              </a:r>
              <a:r>
                <a:rPr lang="en-US" dirty="0" smtClean="0"/>
                <a:t>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mem to XMM register,</a:t>
              </a:r>
              <a:br>
                <a:rPr lang="en-US" dirty="0" smtClean="0"/>
              </a:br>
              <a:r>
                <a:rPr lang="en-US" dirty="0"/>
                <a:t>mem </a:t>
              </a:r>
              <a:r>
                <a:rPr lang="en-US" dirty="0" err="1"/>
                <a:t>ory</a:t>
              </a:r>
              <a:r>
                <a:rPr lang="en-US" dirty="0"/>
                <a:t>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740061" y="2853175"/>
              <a:ext cx="806745" cy="18927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11395" y="2819400"/>
            <a:ext cx="4898095" cy="2590986"/>
            <a:chOff x="3556000" y="3239745"/>
            <a:chExt cx="4898095" cy="2297456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239745"/>
              <a:ext cx="4091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581400"/>
            <a:ext cx="5311890" cy="2514600"/>
            <a:chOff x="3606800" y="3866020"/>
            <a:chExt cx="5311890" cy="2280780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866020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37B87-1492-C04D-B18D-9333A183A08E}" type="slidenum">
              <a:rPr lang="en-US"/>
              <a:pPr/>
              <a:t>32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 inserting assembly language into C code, 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34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38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30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64-bit/double precision/two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08930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296028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344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Column 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161056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48154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12790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  <p:pic>
        <p:nvPicPr>
          <p:cNvPr id="4" name="Picture 3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00" y="3821790"/>
            <a:ext cx="2819400" cy="1104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10200" y="3604579"/>
            <a:ext cx="1051993" cy="16034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7669" y="5143900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200" baseline="-25000" dirty="0" smtClean="0"/>
              <a:t>1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951866" y="5180852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200" baseline="-25000" dirty="0"/>
              <a:t>2</a:t>
            </a:r>
            <a:endParaRPr lang="en-US" sz="3600" baseline="-250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362200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49298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3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362200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49298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4986900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373998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38634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46" y="748727"/>
            <a:ext cx="5546175" cy="958306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457200" y="-166406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Example: 2 x 2 Matrix Multiply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406"/>
            <a:ext cx="8229600" cy="1039091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362200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49298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4986900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373998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38634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46" y="748727"/>
            <a:ext cx="5546175" cy="9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25" y="748727"/>
            <a:ext cx="5546175" cy="958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482"/>
            <a:ext cx="8229600" cy="1143000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362200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49298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4986900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373998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38634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8129" y="40208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1" y="817711"/>
            <a:ext cx="533400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876800" y="1267446"/>
            <a:ext cx="436193" cy="4089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114800" y="838200"/>
            <a:ext cx="436193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Single-Instruction/Single-Data Stream</a:t>
            </a:r>
            <a:br>
              <a:rPr lang="en-US" dirty="0" smtClean="0"/>
            </a:br>
            <a:r>
              <a:rPr lang="en-US" dirty="0" smtClean="0"/>
              <a:t>(SISD)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streams. 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" y="1715028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362200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49298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4986866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373964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38600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424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</a:t>
            </a:r>
            <a:r>
              <a:rPr lang="en-US" sz="1400" i="1" dirty="0" smtClean="0"/>
              <a:t>in </a:t>
            </a:r>
            <a:br>
              <a:rPr lang="en-US" sz="1400" i="1" dirty="0" smtClean="0"/>
            </a:br>
            <a:r>
              <a:rPr lang="en-US" sz="1400" i="1" dirty="0" smtClean="0"/>
              <a:t>// comments </a:t>
            </a:r>
            <a:r>
              <a:rPr lang="en-US" sz="1400" i="1" dirty="0" smtClean="0"/>
              <a:t>as v1 = [ a | b]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// a</a:t>
            </a:r>
            <a:r>
              <a:rPr lang="en-US" sz="1400" i="1" dirty="0" smtClean="0"/>
              <a:t>, b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Amdahl’s Law: Serial sections limit speedup</a:t>
            </a:r>
          </a:p>
          <a:p>
            <a:r>
              <a:rPr lang="en-US" dirty="0" smtClean="0"/>
              <a:t>Flynn Taxonomy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/>
              <a:t>Exploit data-level parallelism in loops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128-bit XMM registers</a:t>
            </a:r>
          </a:p>
          <a:p>
            <a:r>
              <a:rPr lang="en-US" dirty="0" smtClean="0"/>
              <a:t>SSE Instructions in C</a:t>
            </a:r>
          </a:p>
          <a:p>
            <a:pPr lvl="1"/>
            <a:r>
              <a:rPr lang="en-US" dirty="0" smtClean="0"/>
              <a:t>Embed the SSE machine instructions directly into C programs through use of intrinsics</a:t>
            </a:r>
          </a:p>
          <a:p>
            <a:pPr lvl="1"/>
            <a:r>
              <a:rPr lang="en-US" dirty="0" smtClean="0"/>
              <a:t>Achieve efficiency beyond that of optimizing compiler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74638"/>
            <a:ext cx="88222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Single-Instruction/Multiple-Data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(SIMD or “</a:t>
            </a:r>
            <a:r>
              <a:rPr lang="en-US" dirty="0" err="1"/>
              <a:t>sim-dee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computer exploits multiple data streams against a single instruction stream to operations that may be naturally parallelized, e.g., Intel SIMD instruction extensions or NVIDIA Graphics Processing Unit (GPU)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" y="1730905"/>
            <a:ext cx="3958695" cy="39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63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Multiple-Instruction/Multiple-Data </a:t>
            </a:r>
            <a:r>
              <a:rPr lang="en-US" dirty="0"/>
              <a:t>Streams</a:t>
            </a:r>
            <a:br>
              <a:rPr lang="en-US" dirty="0"/>
            </a:br>
            <a:r>
              <a:rPr lang="en-US" dirty="0"/>
              <a:t>(MIMD or “</a:t>
            </a:r>
            <a:r>
              <a:rPr lang="en-US" dirty="0" err="1"/>
              <a:t>mim-dee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autonomous processors simultaneously executing different instructions on different data. </a:t>
            </a:r>
          </a:p>
          <a:p>
            <a:pPr lvl="1"/>
            <a:r>
              <a:rPr lang="en-US" dirty="0" smtClean="0"/>
              <a:t>MIMD architectures include multicore and Warehouse-Scale Computers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752600"/>
            <a:ext cx="2438400" cy="457200"/>
          </a:xfrm>
          <a:prstGeom prst="rect">
            <a:avLst/>
          </a:prstGeom>
          <a:solidFill>
            <a:srgbClr val="CCFC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Instruction Pool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8956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35052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8768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304800" y="3962400"/>
            <a:ext cx="2590800" cy="457200"/>
          </a:xfrm>
          <a:prstGeom prst="rect">
            <a:avLst/>
          </a:prstGeom>
          <a:solidFill>
            <a:srgbClr val="CCCCF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 Pool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1219200" y="3086100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1219200" y="3695700"/>
            <a:ext cx="1143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1219200" y="4380707"/>
            <a:ext cx="1676400" cy="7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>
            <a:off x="1219200" y="5066506"/>
            <a:ext cx="2209800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0"/>
          </p:cNvCxnSpPr>
          <p:nvPr/>
        </p:nvCxnSpPr>
        <p:spPr>
          <a:xfrm rot="5400000">
            <a:off x="1714500" y="2552700"/>
            <a:ext cx="685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943100" y="2857500"/>
            <a:ext cx="1295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0"/>
          </p:cNvCxnSpPr>
          <p:nvPr/>
        </p:nvCxnSpPr>
        <p:spPr>
          <a:xfrm rot="5400000">
            <a:off x="2133600" y="3200400"/>
            <a:ext cx="1981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4" idx="0"/>
          </p:cNvCxnSpPr>
          <p:nvPr/>
        </p:nvCxnSpPr>
        <p:spPr>
          <a:xfrm rot="5400000">
            <a:off x="2324100" y="3543300"/>
            <a:ext cx="2667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Multiple-Instruction/Single-Data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(MISD)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Multiple-Instruction, Single-Data stream </a:t>
            </a:r>
            <a:r>
              <a:rPr lang="en-US" dirty="0"/>
              <a:t> </a:t>
            </a:r>
            <a:r>
              <a:rPr lang="en-US" dirty="0" smtClean="0"/>
              <a:t>computer that exploits multiple instruction streams against a single data stream.</a:t>
            </a:r>
          </a:p>
          <a:p>
            <a:pPr lvl="1"/>
            <a:r>
              <a:rPr lang="en-US" dirty="0" smtClean="0"/>
              <a:t>Rare, mainly of historical interest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65" y="1680632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68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Flynn* Taxonomy, 1966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976565"/>
            <a:ext cx="7543800" cy="33697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2013, SIMD and MIMD most common parallelism in architectures – usually both in same system!</a:t>
            </a:r>
          </a:p>
          <a:p>
            <a:r>
              <a:rPr lang="en-US" dirty="0" smtClean="0"/>
              <a:t>Most common parallel processing programming style: Single Program Multiple Data (“SPMD”)</a:t>
            </a:r>
          </a:p>
          <a:p>
            <a:pPr lvl="1"/>
            <a:r>
              <a:rPr lang="en-US" dirty="0" smtClean="0"/>
              <a:t>Single program that runs on all processors of a MIMD</a:t>
            </a:r>
          </a:p>
          <a:p>
            <a:pPr lvl="1"/>
            <a:r>
              <a:rPr lang="en-US" dirty="0" smtClean="0"/>
              <a:t>Cross-processor execution coordination using synchronization primitives</a:t>
            </a:r>
          </a:p>
          <a:p>
            <a:r>
              <a:rPr lang="en-US" dirty="0" smtClean="0"/>
              <a:t>SIMD (aka hw-level </a:t>
            </a:r>
            <a:r>
              <a:rPr lang="en-US" i="1" dirty="0" smtClean="0"/>
              <a:t>data parallelism</a:t>
            </a:r>
            <a:r>
              <a:rPr lang="en-US" dirty="0" smtClean="0"/>
              <a:t>): specialized function units, for handling lock-step calculations involving arrays</a:t>
            </a:r>
          </a:p>
          <a:p>
            <a:pPr lvl="1"/>
            <a:r>
              <a:rPr lang="en-US" dirty="0" smtClean="0"/>
              <a:t>Scientific computing, signal processing, multimedia (audio/video processing)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6737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571096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529431" y="4812442"/>
            <a:ext cx="3044681" cy="2045558"/>
            <a:chOff x="6529431" y="4812442"/>
            <a:chExt cx="3044681" cy="2045558"/>
          </a:xfrm>
        </p:grpSpPr>
        <p:sp>
          <p:nvSpPr>
            <p:cNvPr id="12" name="TextBox 11"/>
            <p:cNvSpPr txBox="1"/>
            <p:nvPr/>
          </p:nvSpPr>
          <p:spPr>
            <a:xfrm>
              <a:off x="6529431" y="6019800"/>
              <a:ext cx="177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*Prof. Michael Flynn, Stanford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l="19636" t="5625"/>
            <a:stretch>
              <a:fillRect/>
            </a:stretch>
          </p:blipFill>
          <p:spPr>
            <a:xfrm>
              <a:off x="8077200" y="4812442"/>
              <a:ext cx="1496912" cy="2045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6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847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Idea: Amdahl’s (Heartbreaking) </a:t>
            </a:r>
            <a:r>
              <a:rPr lang="en-US" dirty="0"/>
              <a:t>Law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658"/>
            <a:ext cx="8153400" cy="41592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Speedup due to enhancement E is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811858"/>
            <a:ext cx="5181600" cy="873125"/>
            <a:chOff x="336" y="960"/>
            <a:chExt cx="3264" cy="550"/>
          </a:xfrm>
        </p:grpSpPr>
        <p:sp>
          <p:nvSpPr>
            <p:cNvPr id="1907717" name="Rectangle 5"/>
            <p:cNvSpPr>
              <a:spLocks noChangeArrowheads="1"/>
            </p:cNvSpPr>
            <p:nvPr/>
          </p:nvSpPr>
          <p:spPr bwMode="auto">
            <a:xfrm>
              <a:off x="336" y="1104"/>
              <a:ext cx="3072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>
                  <a:solidFill>
                    <a:schemeClr val="tx1"/>
                  </a:solidFill>
                </a:rPr>
                <a:t>Speedup </a:t>
              </a:r>
              <a:r>
                <a:rPr lang="en-US" sz="2400" dirty="0" err="1">
                  <a:solidFill>
                    <a:schemeClr val="tx1"/>
                  </a:solidFill>
                </a:rPr>
                <a:t>w</a:t>
              </a:r>
              <a:r>
                <a:rPr lang="en-US" sz="2400" dirty="0">
                  <a:solidFill>
                    <a:schemeClr val="tx1"/>
                  </a:solidFill>
                </a:rPr>
                <a:t>/ E = </a:t>
              </a:r>
              <a:r>
                <a:rPr lang="en-US" sz="2400" dirty="0" smtClean="0">
                  <a:solidFill>
                    <a:schemeClr val="tx1"/>
                  </a:solidFill>
                </a:rPr>
                <a:t>     -</a:t>
              </a:r>
              <a:r>
                <a:rPr lang="en-US" sz="2400" dirty="0">
                  <a:solidFill>
                    <a:schemeClr val="tx1"/>
                  </a:solidFill>
                </a:rPr>
                <a:t>---------------------  </a:t>
              </a:r>
            </a:p>
          </p:txBody>
        </p:sp>
        <p:sp>
          <p:nvSpPr>
            <p:cNvPr id="1907718" name="Rectangle 6"/>
            <p:cNvSpPr>
              <a:spLocks noChangeArrowheads="1"/>
            </p:cNvSpPr>
            <p:nvPr/>
          </p:nvSpPr>
          <p:spPr bwMode="auto">
            <a:xfrm>
              <a:off x="1824" y="960"/>
              <a:ext cx="1776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w/o E</a:t>
              </a:r>
            </a:p>
          </p:txBody>
        </p:sp>
        <p:sp>
          <p:nvSpPr>
            <p:cNvPr id="1907719" name="Rectangle 7"/>
            <p:cNvSpPr>
              <a:spLocks noChangeArrowheads="1"/>
            </p:cNvSpPr>
            <p:nvPr/>
          </p:nvSpPr>
          <p:spPr bwMode="auto">
            <a:xfrm>
              <a:off x="1824" y="1248"/>
              <a:ext cx="1728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 E </a:t>
              </a:r>
            </a:p>
          </p:txBody>
        </p:sp>
      </p:grpSp>
      <p:sp>
        <p:nvSpPr>
          <p:cNvPr id="1907720" name="Rectangle 8"/>
          <p:cNvSpPr>
            <a:spLocks noChangeArrowheads="1"/>
          </p:cNvSpPr>
          <p:nvPr/>
        </p:nvSpPr>
        <p:spPr bwMode="auto">
          <a:xfrm>
            <a:off x="9207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1" name="Rectangle 9" descr="Light downward diagonal"/>
          <p:cNvSpPr>
            <a:spLocks noChangeArrowheads="1"/>
          </p:cNvSpPr>
          <p:nvPr/>
        </p:nvSpPr>
        <p:spPr bwMode="auto">
          <a:xfrm>
            <a:off x="1987550" y="4270896"/>
            <a:ext cx="10541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2" name="Rectangle 10"/>
          <p:cNvSpPr>
            <a:spLocks noChangeArrowheads="1"/>
          </p:cNvSpPr>
          <p:nvPr/>
        </p:nvSpPr>
        <p:spPr bwMode="auto">
          <a:xfrm>
            <a:off x="305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3" name="Rectangle 11"/>
          <p:cNvSpPr>
            <a:spLocks noChangeArrowheads="1"/>
          </p:cNvSpPr>
          <p:nvPr/>
        </p:nvSpPr>
        <p:spPr bwMode="auto">
          <a:xfrm>
            <a:off x="51879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4" name="Rectangle 12" descr="Light downward diagonal"/>
          <p:cNvSpPr>
            <a:spLocks noChangeArrowheads="1"/>
          </p:cNvSpPr>
          <p:nvPr/>
        </p:nvSpPr>
        <p:spPr bwMode="auto">
          <a:xfrm>
            <a:off x="6254750" y="4270896"/>
            <a:ext cx="596900" cy="3683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5" name="Rectangle 13"/>
          <p:cNvSpPr>
            <a:spLocks noChangeArrowheads="1"/>
          </p:cNvSpPr>
          <p:nvPr/>
        </p:nvSpPr>
        <p:spPr bwMode="auto">
          <a:xfrm>
            <a:off x="686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6" name="Line 14"/>
          <p:cNvSpPr>
            <a:spLocks noChangeShapeType="1"/>
          </p:cNvSpPr>
          <p:nvPr/>
        </p:nvSpPr>
        <p:spPr bwMode="auto">
          <a:xfrm>
            <a:off x="4362450" y="4493146"/>
            <a:ext cx="495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0" name="Rectangle 18"/>
          <p:cNvSpPr>
            <a:spLocks noChangeArrowheads="1"/>
          </p:cNvSpPr>
          <p:nvPr/>
        </p:nvSpPr>
        <p:spPr bwMode="auto">
          <a:xfrm>
            <a:off x="533400" y="2802458"/>
            <a:ext cx="81534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Suppose that enhancement E accelerates a fraction F   (F &lt;1) of the task by a factor S (S&gt;1) and the remainder of the task is unaffected</a:t>
            </a:r>
          </a:p>
        </p:txBody>
      </p:sp>
      <p:sp>
        <p:nvSpPr>
          <p:cNvPr id="1907731" name="Rectangle 19"/>
          <p:cNvSpPr>
            <a:spLocks noChangeArrowheads="1"/>
          </p:cNvSpPr>
          <p:nvPr/>
        </p:nvSpPr>
        <p:spPr bwMode="auto">
          <a:xfrm>
            <a:off x="533400" y="5393258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Execution Time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2" name="Rectangle 20"/>
          <p:cNvSpPr>
            <a:spLocks noChangeArrowheads="1"/>
          </p:cNvSpPr>
          <p:nvPr/>
        </p:nvSpPr>
        <p:spPr bwMode="auto">
          <a:xfrm>
            <a:off x="1591711" y="6002858"/>
            <a:ext cx="74168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</a:rPr>
              <a:t>E  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3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4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3662963" y="4639195"/>
            <a:ext cx="4696735" cy="1200405"/>
            <a:chOff x="3662963" y="4639195"/>
            <a:chExt cx="4696735" cy="1200405"/>
          </a:xfrm>
        </p:grpSpPr>
        <p:cxnSp>
          <p:nvCxnSpPr>
            <p:cNvPr id="46" name="Straight Arrow Connector 45"/>
            <p:cNvCxnSpPr>
              <a:stCxn id="1907725" idx="2"/>
            </p:cNvCxnSpPr>
            <p:nvPr/>
          </p:nvCxnSpPr>
          <p:spPr>
            <a:xfrm rot="5400000">
              <a:off x="6949654" y="5037400"/>
              <a:ext cx="839950" cy="435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907723" idx="2"/>
            </p:cNvCxnSpPr>
            <p:nvPr/>
          </p:nvCxnSpPr>
          <p:spPr>
            <a:xfrm rot="16200000" flipH="1">
              <a:off x="6020741" y="4333454"/>
              <a:ext cx="839947" cy="14514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662963" y="5377935"/>
              <a:ext cx="46967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7338" indent="-287338" algn="ctr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 smtClean="0"/>
                <a:t>Execution Time w/o E </a:t>
              </a:r>
              <a:r>
                <a:rPr lang="en-US" sz="2400" dirty="0" smtClean="0"/>
                <a:t>x [ </a:t>
              </a:r>
              <a:r>
                <a:rPr lang="en-US" sz="2400" dirty="0" smtClean="0"/>
                <a:t>(1-F) + </a:t>
              </a:r>
              <a:r>
                <a:rPr lang="en-US" sz="2400" dirty="0" smtClean="0">
                  <a:solidFill>
                    <a:srgbClr val="FF0000"/>
                  </a:solidFill>
                </a:rPr>
                <a:t>F/S</a:t>
              </a:r>
              <a:r>
                <a:rPr lang="en-US" sz="2400" dirty="0" smtClean="0"/>
                <a:t>] </a:t>
              </a:r>
              <a:endParaRPr lang="en-US" sz="24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795677" y="5970601"/>
            <a:ext cx="218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/>
              <a:t>1 / [ (1-F) + F/S ]</a:t>
            </a:r>
            <a:endParaRPr lang="en-US" sz="2400" dirty="0"/>
          </a:p>
        </p:txBody>
      </p:sp>
      <p:sp>
        <p:nvSpPr>
          <p:cNvPr id="35" name="Rectangle 9" descr="Light downward diagonal"/>
          <p:cNvSpPr>
            <a:spLocks noChangeArrowheads="1"/>
          </p:cNvSpPr>
          <p:nvPr/>
        </p:nvSpPr>
        <p:spPr bwMode="auto">
          <a:xfrm>
            <a:off x="7963936" y="4576874"/>
            <a:ext cx="10541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2" descr="Light downward diagonal"/>
          <p:cNvSpPr>
            <a:spLocks noChangeArrowheads="1"/>
          </p:cNvSpPr>
          <p:nvPr/>
        </p:nvSpPr>
        <p:spPr bwMode="auto">
          <a:xfrm>
            <a:off x="8176079" y="4931163"/>
            <a:ext cx="596900" cy="3683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7200" y="5059168"/>
            <a:ext cx="0" cy="4199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13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20202</TotalTime>
  <Words>2407</Words>
  <Application>Microsoft Macintosh PowerPoint</Application>
  <PresentationFormat>On-screen Show (4:3)</PresentationFormat>
  <Paragraphs>710</Paragraphs>
  <Slides>44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Courier</vt:lpstr>
      <vt:lpstr>Courier New</vt:lpstr>
      <vt:lpstr>DejaVu Sans</vt:lpstr>
      <vt:lpstr>ＭＳ Ｐゴシック</vt:lpstr>
      <vt:lpstr>Times New Roman</vt:lpstr>
      <vt:lpstr>Wingdings</vt:lpstr>
      <vt:lpstr>Arial</vt:lpstr>
      <vt:lpstr>Office Theme</vt:lpstr>
      <vt:lpstr>Image</vt:lpstr>
      <vt:lpstr>CS 110 Computer Architecture  Lecture 18:   Amdahl’s Law, Data-level Parallelism  </vt:lpstr>
      <vt:lpstr>New-School Machine Structures (It’s a bit more complicated!)</vt:lpstr>
      <vt:lpstr>Using Parallelism for Performance</vt:lpstr>
      <vt:lpstr>Single-Instruction/Single-Data Stream (SISD)</vt:lpstr>
      <vt:lpstr>Single-Instruction/Multiple-Data Stream (SIMD or “sim-dee”) </vt:lpstr>
      <vt:lpstr>Multiple-Instruction/Multiple-Data Streams (MIMD or “mim-dee”) </vt:lpstr>
      <vt:lpstr>Multiple-Instruction/Single-Data Stream (MISD) </vt:lpstr>
      <vt:lpstr>Flynn* Taxonomy, 1966</vt:lpstr>
      <vt:lpstr>Big Idea: Amdahl’s (Heartbreaking) Law</vt:lpstr>
      <vt:lpstr>Big Idea: Amdahl’s Law</vt:lpstr>
      <vt:lpstr>Example #1: Amdahl’s Law</vt:lpstr>
      <vt:lpstr>PowerPoint Presentation</vt:lpstr>
      <vt:lpstr>Strong and Weak Scaling</vt:lpstr>
      <vt:lpstr>Question</vt:lpstr>
      <vt:lpstr>SIMD Architectures</vt:lpstr>
      <vt:lpstr>Intel “Advanced Digital Media Boost”</vt:lpstr>
      <vt:lpstr>First SIMD Extensions: MIT Lincoln Labs TX-2, 1957</vt:lpstr>
      <vt:lpstr>Admin</vt:lpstr>
      <vt:lpstr>Intel SIMD Extensions</vt:lpstr>
      <vt:lpstr>XMM Registers</vt:lpstr>
      <vt:lpstr>Intel Architecture SSE2+ 128-Bit SIMD Data Types</vt:lpstr>
      <vt:lpstr>SSE/SSE2 Floating Point Instructions</vt:lpstr>
      <vt:lpstr>Packed and Scalar Double-Precision Floating-Point Operations </vt:lpstr>
      <vt:lpstr>Example: SIMD Array Processing</vt:lpstr>
      <vt:lpstr>Data-Level Parallelism and SIMD</vt:lpstr>
      <vt:lpstr>Looping in MIPS</vt:lpstr>
      <vt:lpstr>Loop Unrolled</vt:lpstr>
      <vt:lpstr>Loop Unrolled Scheduled</vt:lpstr>
      <vt:lpstr>Loop Unrolling in C</vt:lpstr>
      <vt:lpstr>Generalizing Loop Unrolling</vt:lpstr>
      <vt:lpstr>Example: Add Two Single-Precision Floating-Point Vectors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PowerPoint Presentation</vt:lpstr>
      <vt:lpstr>Example: 2 x 2 Matrix Multiply</vt:lpstr>
      <vt:lpstr>Example: 2 x 2 Matrix Multiply</vt:lpstr>
      <vt:lpstr>Example: 2 x 2 Matrix Multiply</vt:lpstr>
      <vt:lpstr>Example: 2 x 2 Matrix Multiply (Part 1 of 2)</vt:lpstr>
      <vt:lpstr>Example: 2 x 2 Matrix Multiply (Part 2 of 2)</vt:lpstr>
      <vt:lpstr>Inner loop from gcc –O -S</vt:lpstr>
      <vt:lpstr>And in Conclusion,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Soeren Schwertfeger</cp:lastModifiedBy>
  <cp:revision>277</cp:revision>
  <cp:lastPrinted>2013-10-11T04:37:49Z</cp:lastPrinted>
  <dcterms:created xsi:type="dcterms:W3CDTF">2012-10-03T16:41:44Z</dcterms:created>
  <dcterms:modified xsi:type="dcterms:W3CDTF">2016-04-25T23:53:58Z</dcterms:modified>
</cp:coreProperties>
</file>