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831" r:id="rId2"/>
    <p:sldId id="802" r:id="rId3"/>
    <p:sldId id="803" r:id="rId4"/>
    <p:sldId id="805" r:id="rId5"/>
    <p:sldId id="784" r:id="rId6"/>
    <p:sldId id="785" r:id="rId7"/>
    <p:sldId id="782" r:id="rId8"/>
    <p:sldId id="806" r:id="rId9"/>
    <p:sldId id="783" r:id="rId10"/>
    <p:sldId id="822" r:id="rId11"/>
    <p:sldId id="823" r:id="rId12"/>
    <p:sldId id="788" r:id="rId13"/>
    <p:sldId id="790" r:id="rId14"/>
    <p:sldId id="791" r:id="rId15"/>
    <p:sldId id="792" r:id="rId16"/>
    <p:sldId id="793" r:id="rId17"/>
    <p:sldId id="794" r:id="rId18"/>
    <p:sldId id="795" r:id="rId19"/>
    <p:sldId id="796" r:id="rId20"/>
    <p:sldId id="824" r:id="rId21"/>
    <p:sldId id="797" r:id="rId22"/>
    <p:sldId id="807" r:id="rId23"/>
    <p:sldId id="798" r:id="rId24"/>
    <p:sldId id="825" r:id="rId25"/>
    <p:sldId id="830" r:id="rId26"/>
    <p:sldId id="786" r:id="rId27"/>
    <p:sldId id="800" r:id="rId28"/>
    <p:sldId id="826" r:id="rId29"/>
    <p:sldId id="827" r:id="rId30"/>
    <p:sldId id="828" r:id="rId31"/>
    <p:sldId id="799" r:id="rId32"/>
    <p:sldId id="787" r:id="rId33"/>
    <p:sldId id="829" r:id="rId34"/>
    <p:sldId id="810" r:id="rId35"/>
    <p:sldId id="811" r:id="rId36"/>
    <p:sldId id="812" r:id="rId37"/>
    <p:sldId id="814" r:id="rId38"/>
    <p:sldId id="815" r:id="rId39"/>
    <p:sldId id="816" r:id="rId40"/>
    <p:sldId id="817" r:id="rId41"/>
    <p:sldId id="818" r:id="rId42"/>
    <p:sldId id="819" r:id="rId43"/>
    <p:sldId id="820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4">
          <p15:clr>
            <a:srgbClr val="A4A3A4"/>
          </p15:clr>
        </p15:guide>
        <p15:guide id="2" pos="313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898989"/>
    <a:srgbClr val="D9D9D9"/>
    <a:srgbClr val="532100"/>
    <a:srgbClr val="FF6FCF"/>
    <a:srgbClr val="C9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82" autoAdjust="0"/>
    <p:restoredTop sz="78583" autoAdjust="0"/>
  </p:normalViewPr>
  <p:slideViewPr>
    <p:cSldViewPr snapToGrid="0">
      <p:cViewPr varScale="1">
        <p:scale>
          <a:sx n="83" d="100"/>
          <a:sy n="83" d="100"/>
        </p:scale>
        <p:origin x="2128" y="200"/>
      </p:cViewPr>
      <p:guideLst>
        <p:guide orient="horz" pos="1944"/>
        <p:guide pos="3137"/>
      </p:guideLst>
    </p:cSldViewPr>
  </p:slideViewPr>
  <p:outlineViewPr>
    <p:cViewPr>
      <p:scale>
        <a:sx n="33" d="100"/>
        <a:sy n="33" d="100"/>
      </p:scale>
      <p:origin x="22800" y="276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3088"/>
    </p:cViewPr>
  </p:sorterViewPr>
  <p:notesViewPr>
    <p:cSldViewPr snapToGrid="0" snapToObjects="1">
      <p:cViewPr varScale="1">
        <p:scale>
          <a:sx n="75" d="100"/>
          <a:sy n="75" d="100"/>
        </p:scale>
        <p:origin x="-340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33265-5E23-BF49-B6BF-1934B9BC786E}" type="datetimeFigureOut">
              <a:rPr lang="en-US" smtClean="0"/>
              <a:pPr/>
              <a:t>5/24/16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D7F38-D411-9B47-AFF4-70C571B83B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693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A1BC7-CCFC-484A-97F3-979F740C57F6}" type="datetimeFigureOut">
              <a:rPr lang="en-US" smtClean="0"/>
              <a:pPr/>
              <a:t>5/24/16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7FDFF-7B9F-7D4D-BFC0-AAD1F3D3D3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6123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7FDFF-7B9F-7D4D-BFC0-AAD1F3D3D3C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57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7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0463" y="585788"/>
            <a:ext cx="4554537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0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660" y="4342777"/>
            <a:ext cx="5910840" cy="411511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6" tIns="45712" rIns="91426" bIns="45712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81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9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0463" y="585788"/>
            <a:ext cx="4554537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0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660" y="4342777"/>
            <a:ext cx="5910840" cy="411511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6" tIns="45712" rIns="91426" bIns="45712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37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9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0463" y="585788"/>
            <a:ext cx="4554537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0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660" y="4342777"/>
            <a:ext cx="5910840" cy="411511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6" tIns="45712" rIns="91426" bIns="45712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10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Jump back to supervisor mode: OS runs a timer which fires an interrupt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7FDFF-7B9F-7D4D-BFC0-AAD1F3D3D3CB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65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00B004-06E0-DD4B-9EAA-5385B8F506B7}" type="slidenum">
              <a:rPr lang="en-US"/>
              <a:pPr/>
              <a:t>34</a:t>
            </a:fld>
            <a:endParaRPr lang="en-US"/>
          </a:p>
        </p:txBody>
      </p:sp>
      <p:sp>
        <p:nvSpPr>
          <p:cNvPr id="174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6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90B9CC-F342-E34A-A311-6830038DD696}" type="slidenum">
              <a:rPr lang="en-US"/>
              <a:pPr/>
              <a:t>35</a:t>
            </a:fld>
            <a:endParaRPr lang="en-US"/>
          </a:p>
        </p:txBody>
      </p:sp>
      <p:sp>
        <p:nvSpPr>
          <p:cNvPr id="164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9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781" y="4343703"/>
            <a:ext cx="5024438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35" tIns="44968" rIns="89935" bIns="44968">
            <a:prstTxWarp prst="textNoShape">
              <a:avLst/>
            </a:prstTxWarp>
          </a:bodyPr>
          <a:lstStyle/>
          <a:p>
            <a:endParaRPr lang="ko-KR" altLang="en-US" dirty="0">
              <a:ea typeface="굴림" charset="-127"/>
              <a:cs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0613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ACD725-72A8-EE40-A308-1AD18FA6A453}" type="slidenum">
              <a:rPr lang="en-US"/>
              <a:pPr/>
              <a:t>36</a:t>
            </a:fld>
            <a:endParaRPr lang="en-US"/>
          </a:p>
        </p:txBody>
      </p:sp>
      <p:sp>
        <p:nvSpPr>
          <p:cNvPr id="159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2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781" y="4343703"/>
            <a:ext cx="5024438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35" tIns="44968" rIns="89935" bIns="44968">
            <a:prstTxWarp prst="textNoShape">
              <a:avLst/>
            </a:prstTxWarp>
          </a:bodyPr>
          <a:lstStyle/>
          <a:p>
            <a:endParaRPr lang="ko-KR" altLang="en-US">
              <a:ea typeface="AppleMyungjo" charset="-127"/>
              <a:cs typeface="AppleMyungjo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6557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A518E6-8AD9-4449-8A17-74F42A27A413}" type="slidenum">
              <a:rPr lang="en-US"/>
              <a:pPr/>
              <a:t>37</a:t>
            </a:fld>
            <a:endParaRPr lang="en-US"/>
          </a:p>
        </p:txBody>
      </p:sp>
      <p:sp>
        <p:nvSpPr>
          <p:cNvPr id="174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72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DC15E8-B496-BA4B-B12F-E1D84853A2C3}" type="slidenum">
              <a:rPr lang="en-US"/>
              <a:pPr/>
              <a:t>38</a:t>
            </a:fld>
            <a:endParaRPr lang="en-US"/>
          </a:p>
        </p:txBody>
      </p:sp>
      <p:sp>
        <p:nvSpPr>
          <p:cNvPr id="159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1363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6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318" y="4340679"/>
            <a:ext cx="5031878" cy="411691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35" tIns="44968" rIns="89935" bIns="44968">
            <a:prstTxWarp prst="textNoShape">
              <a:avLst/>
            </a:prstTxWarp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Called Burping the memory.</a:t>
            </a:r>
          </a:p>
        </p:txBody>
      </p:sp>
    </p:spTree>
    <p:extLst>
      <p:ext uri="{BB962C8B-B14F-4D97-AF65-F5344CB8AC3E}">
        <p14:creationId xmlns:p14="http://schemas.microsoft.com/office/powerpoint/2010/main" val="1653260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C196B9-8D1A-9D48-8B02-CB59335ADCBC}" type="slidenum">
              <a:rPr lang="en-US"/>
              <a:pPr/>
              <a:t>39</a:t>
            </a:fld>
            <a:endParaRPr lang="en-US"/>
          </a:p>
        </p:txBody>
      </p:sp>
      <p:sp>
        <p:nvSpPr>
          <p:cNvPr id="165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1363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1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318" y="4340679"/>
            <a:ext cx="5031878" cy="411691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35" tIns="44968" rIns="89935" bIns="44968">
            <a:prstTxWarp prst="textNoShape">
              <a:avLst/>
            </a:prstTxWarp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Relaxes the contiguous allocation requirement.</a:t>
            </a:r>
          </a:p>
        </p:txBody>
      </p:sp>
    </p:spTree>
    <p:extLst>
      <p:ext uri="{BB962C8B-B14F-4D97-AF65-F5344CB8AC3E}">
        <p14:creationId xmlns:p14="http://schemas.microsoft.com/office/powerpoint/2010/main" val="60315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0463" y="585788"/>
            <a:ext cx="4554537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84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660" y="4342777"/>
            <a:ext cx="5910840" cy="411511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6" tIns="45712" rIns="91426" bIns="45712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152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5940C0-2163-554D-A025-836E80DCE361}" type="slidenum">
              <a:rPr lang="en-US"/>
              <a:pPr/>
              <a:t>40</a:t>
            </a:fld>
            <a:endParaRPr lang="en-US"/>
          </a:p>
        </p:txBody>
      </p:sp>
      <p:sp>
        <p:nvSpPr>
          <p:cNvPr id="160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1363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0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318" y="4340679"/>
            <a:ext cx="5031878" cy="411691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35" tIns="44968" rIns="89935" bIns="44968">
            <a:prstTxWarp prst="textNoShape">
              <a:avLst/>
            </a:prstTxWarp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OS ensures that the page tables are disjoint.</a:t>
            </a:r>
          </a:p>
        </p:txBody>
      </p:sp>
    </p:spTree>
    <p:extLst>
      <p:ext uri="{BB962C8B-B14F-4D97-AF65-F5344CB8AC3E}">
        <p14:creationId xmlns:p14="http://schemas.microsoft.com/office/powerpoint/2010/main" val="101923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5F7BD2-9512-FB43-A139-951E6FED5BBF}" type="slidenum">
              <a:rPr lang="en-US"/>
              <a:pPr/>
              <a:t>41</a:t>
            </a:fld>
            <a:endParaRPr lang="en-US"/>
          </a:p>
        </p:txBody>
      </p:sp>
      <p:sp>
        <p:nvSpPr>
          <p:cNvPr id="165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3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781" y="4343703"/>
            <a:ext cx="5024438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35" tIns="44968" rIns="89935" bIns="44968">
            <a:prstTxWarp prst="textNoShape">
              <a:avLst/>
            </a:prstTxWarp>
          </a:bodyPr>
          <a:lstStyle/>
          <a:p>
            <a:endParaRPr lang="ko-KR" altLang="en-US">
              <a:ea typeface="AppleMyungjo" charset="-127"/>
              <a:cs typeface="AppleMyungjo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5747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E7AFFB-D553-8147-952D-B138D63073B1}" type="slidenum">
              <a:rPr lang="en-US"/>
              <a:pPr/>
              <a:t>42</a:t>
            </a:fld>
            <a:endParaRPr lang="en-US"/>
          </a:p>
        </p:txBody>
      </p:sp>
      <p:sp>
        <p:nvSpPr>
          <p:cNvPr id="160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4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781" y="4343703"/>
            <a:ext cx="5024438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35" tIns="44968" rIns="89935" bIns="44968">
            <a:prstTxWarp prst="textNoShape">
              <a:avLst/>
            </a:prstTxWarp>
          </a:bodyPr>
          <a:lstStyle/>
          <a:p>
            <a:r>
              <a:rPr lang="en-US" altLang="ko-KR" dirty="0" smtClean="0">
                <a:ea typeface="AppleMyungjo" charset="-127"/>
                <a:cs typeface="AppleMyungjo" charset="-127"/>
              </a:rPr>
              <a:t>TLB cache</a:t>
            </a:r>
            <a:endParaRPr lang="ko-KR" altLang="en-US" dirty="0">
              <a:ea typeface="AppleMyungjo" charset="-127"/>
              <a:cs typeface="AppleMyungjo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95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66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0463" y="585788"/>
            <a:ext cx="4554537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86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660" y="4342777"/>
            <a:ext cx="5910840" cy="411511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6" tIns="45712" rIns="91426" bIns="45712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04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87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0463" y="585788"/>
            <a:ext cx="4554537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88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660" y="4342777"/>
            <a:ext cx="5910840" cy="411511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6" tIns="45712" rIns="91426" bIns="45712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0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0463" y="585788"/>
            <a:ext cx="4554537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90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660" y="4342777"/>
            <a:ext cx="5910840" cy="411511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6" tIns="45712" rIns="91426" bIns="45712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7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69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0463" y="585788"/>
            <a:ext cx="4554537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96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660" y="4342777"/>
            <a:ext cx="5910840" cy="411511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6" tIns="45712" rIns="91426" bIns="45712">
            <a:prstTxWarp prst="textNoShape">
              <a:avLst/>
            </a:prstTxWarp>
          </a:bodyPr>
          <a:lstStyle/>
          <a:p>
            <a:r>
              <a:rPr lang="en-US" dirty="0" smtClean="0"/>
              <a:t>Synchronous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667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3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0463" y="585788"/>
            <a:ext cx="4554537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0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660" y="4342777"/>
            <a:ext cx="5910840" cy="411511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6" tIns="45712" rIns="91426" bIns="45712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9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0463" y="585788"/>
            <a:ext cx="4554537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0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660" y="4342777"/>
            <a:ext cx="5910840" cy="411511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6" tIns="45712" rIns="91426" bIns="45712">
            <a:prstTxWarp prst="textNoShape">
              <a:avLst/>
            </a:prstTxWarp>
          </a:bodyPr>
          <a:lstStyle/>
          <a:p>
            <a:r>
              <a:rPr lang="en-US" dirty="0" smtClean="0"/>
              <a:t>was p 677 in book (not</a:t>
            </a:r>
            <a:r>
              <a:rPr lang="en-US" baseline="0" dirty="0" smtClean="0"/>
              <a:t> current edition)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844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7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0463" y="585788"/>
            <a:ext cx="4554537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0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660" y="4342777"/>
            <a:ext cx="5910840" cy="411511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6" tIns="45712" rIns="91426" bIns="45712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8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3366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143000"/>
            <a:ext cx="3848100" cy="992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287588"/>
            <a:ext cx="3848100" cy="993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422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33400" y="914400"/>
            <a:ext cx="8153400" cy="239395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shtech.org/courses/ca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3.emf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2.wdp"/><Relationship Id="rId5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7350" y="1635150"/>
            <a:ext cx="835025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CS 110</a:t>
            </a:r>
            <a:br>
              <a:rPr lang="en-US" dirty="0" smtClean="0"/>
            </a:br>
            <a:r>
              <a:rPr lang="en-US" dirty="0" smtClean="0"/>
              <a:t>Computer Architecture </a:t>
            </a:r>
            <a:br>
              <a:rPr lang="en-US" dirty="0" smtClean="0"/>
            </a:br>
            <a:r>
              <a:rPr lang="en-US" dirty="0" smtClean="0"/>
              <a:t>Lecture 22: </a:t>
            </a:r>
            <a:br>
              <a:rPr lang="en-US" dirty="0" smtClean="0"/>
            </a:br>
            <a:r>
              <a:rPr lang="en-US" i="1" dirty="0"/>
              <a:t> </a:t>
            </a:r>
            <a:r>
              <a:rPr lang="en-US" sz="4000" i="1" dirty="0"/>
              <a:t>Operating Systems, Interrupts, Virtual </a:t>
            </a:r>
            <a:r>
              <a:rPr lang="en-US" sz="4000" i="1" dirty="0" smtClean="0"/>
              <a:t>Memory</a:t>
            </a:r>
            <a:br>
              <a:rPr lang="en-US" sz="4000" i="1" dirty="0" smtClean="0"/>
            </a:b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29" y="3886201"/>
            <a:ext cx="8817042" cy="224366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Instructor:</a:t>
            </a:r>
          </a:p>
          <a:p>
            <a:r>
              <a:rPr lang="en-US" b="1" dirty="0" smtClean="0"/>
              <a:t>Sören Schwertfeger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r>
              <a:rPr lang="en-US" sz="3027" b="1" dirty="0" smtClean="0">
                <a:latin typeface="Courier"/>
                <a:cs typeface="Courier"/>
                <a:hlinkClick r:id="rId3"/>
              </a:rPr>
              <a:t>http://shtech.org/courses/ca/</a:t>
            </a:r>
            <a:endParaRPr lang="en-US" sz="3027" b="1" dirty="0" smtClean="0">
              <a:latin typeface="Courier"/>
              <a:cs typeface="Courier"/>
            </a:endParaRPr>
          </a:p>
          <a:p>
            <a:endParaRPr lang="en-US" sz="3027" b="1" dirty="0">
              <a:latin typeface="Courier"/>
              <a:cs typeface="Courier"/>
            </a:endParaRPr>
          </a:p>
          <a:p>
            <a:r>
              <a:rPr lang="en-US" sz="3027" b="1" dirty="0" smtClean="0">
                <a:latin typeface="Courier"/>
                <a:cs typeface="Courier"/>
              </a:rPr>
              <a:t>School of Information Science and Technology SIST</a:t>
            </a:r>
          </a:p>
          <a:p>
            <a:endParaRPr lang="en-US" sz="3027" b="1" dirty="0">
              <a:latin typeface="Courier"/>
              <a:cs typeface="Courier"/>
            </a:endParaRPr>
          </a:p>
          <a:p>
            <a:r>
              <a:rPr lang="en-US" sz="3027" b="1" dirty="0" smtClean="0">
                <a:latin typeface="Courier"/>
                <a:cs typeface="Courier"/>
              </a:rPr>
              <a:t>ShanghaiTech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2A7E-5181-A840-825F-018EFA86BC7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AutoShape 2" descr="JohnW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JohnW.png"/>
          <p:cNvSpPr>
            <a:spLocks noChangeAspect="1" noChangeArrowheads="1"/>
          </p:cNvSpPr>
          <p:nvPr/>
        </p:nvSpPr>
        <p:spPr bwMode="auto">
          <a:xfrm>
            <a:off x="-1286054" y="7937"/>
            <a:ext cx="1898829" cy="18988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53954" y="6129868"/>
            <a:ext cx="8817042" cy="409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1" dirty="0" smtClean="0">
                <a:solidFill>
                  <a:schemeClr val="tx1"/>
                </a:solidFill>
                <a:latin typeface="Courier"/>
                <a:cs typeface="Courier"/>
              </a:rPr>
              <a:t>Slides based on UC Berkley's CS61C</a:t>
            </a:r>
          </a:p>
        </p:txBody>
      </p:sp>
    </p:spTree>
    <p:extLst>
      <p:ext uri="{BB962C8B-B14F-4D97-AF65-F5344CB8AC3E}">
        <p14:creationId xmlns:p14="http://schemas.microsoft.com/office/powerpoint/2010/main" val="198602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57200" y="1278473"/>
            <a:ext cx="8228752" cy="4525963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Devices and I/O</a:t>
            </a:r>
          </a:p>
          <a:p>
            <a:r>
              <a:rPr lang="en-US" dirty="0" smtClean="0"/>
              <a:t>OS Boot Sequence and Operation</a:t>
            </a:r>
          </a:p>
          <a:p>
            <a:r>
              <a:rPr lang="en-US" dirty="0" smtClean="0"/>
              <a:t>Multiprogramming/time-sharing</a:t>
            </a:r>
          </a:p>
          <a:p>
            <a:r>
              <a:rPr lang="en-US" dirty="0" smtClean="0"/>
              <a:t>Introduction to Virtual Memory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71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57200" y="1278473"/>
            <a:ext cx="8228752" cy="4525963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Devices and I/O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OS Boot Sequence and Operation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Multiprogramming/time-sharing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Introduction to Virtual Memory</a:t>
            </a:r>
            <a:endParaRPr lang="en-US" dirty="0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7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interact with devices?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57200" y="1278473"/>
            <a:ext cx="8228752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Assume a program running on a CPU. How does it interact with the outside world?</a:t>
            </a:r>
          </a:p>
          <a:p>
            <a:r>
              <a:rPr lang="en-US" dirty="0" smtClean="0"/>
              <a:t>Need I/O interface for Keyboards,</a:t>
            </a:r>
            <a:br>
              <a:rPr lang="en-US" dirty="0" smtClean="0"/>
            </a:br>
            <a:r>
              <a:rPr lang="en-US" dirty="0" smtClean="0"/>
              <a:t>Network, Mouse, Screen, etc.</a:t>
            </a:r>
          </a:p>
          <a:p>
            <a:pPr lvl="1"/>
            <a:r>
              <a:rPr lang="en-US" b="1" dirty="0" smtClean="0"/>
              <a:t>Connect to many</a:t>
            </a:r>
            <a:r>
              <a:rPr lang="en-US" b="1" dirty="0"/>
              <a:t> </a:t>
            </a:r>
            <a:r>
              <a:rPr lang="en-US" b="1" dirty="0" smtClean="0"/>
              <a:t>types </a:t>
            </a:r>
            <a:r>
              <a:rPr lang="en-US" b="1" dirty="0"/>
              <a:t>of devices </a:t>
            </a:r>
            <a:endParaRPr lang="en-US" dirty="0" smtClean="0"/>
          </a:p>
          <a:p>
            <a:pPr lvl="1"/>
            <a:r>
              <a:rPr lang="en-US" b="1" dirty="0" smtClean="0"/>
              <a:t>Control these </a:t>
            </a:r>
            <a:r>
              <a:rPr lang="en-US" b="1" dirty="0"/>
              <a:t>devices</a:t>
            </a:r>
            <a:r>
              <a:rPr lang="en-US" b="1" dirty="0" smtClean="0"/>
              <a:t>, respond</a:t>
            </a:r>
            <a:br>
              <a:rPr lang="en-US" b="1" dirty="0" smtClean="0"/>
            </a:br>
            <a:r>
              <a:rPr lang="en-US" b="1" dirty="0" smtClean="0"/>
              <a:t>to </a:t>
            </a:r>
            <a:r>
              <a:rPr lang="en-US" b="1" dirty="0"/>
              <a:t>them, and transfer </a:t>
            </a:r>
            <a:r>
              <a:rPr lang="en-US" b="1" dirty="0" smtClean="0"/>
              <a:t>data</a:t>
            </a:r>
          </a:p>
          <a:p>
            <a:pPr lvl="1"/>
            <a:r>
              <a:rPr lang="en-US" b="1" dirty="0" smtClean="0"/>
              <a:t>Present them </a:t>
            </a:r>
            <a:r>
              <a:rPr lang="en-US" b="1" dirty="0"/>
              <a:t>to </a:t>
            </a:r>
            <a:r>
              <a:rPr lang="en-US" b="1" dirty="0" smtClean="0"/>
              <a:t>user</a:t>
            </a:r>
            <a:br>
              <a:rPr lang="en-US" b="1" dirty="0" smtClean="0"/>
            </a:br>
            <a:r>
              <a:rPr lang="en-US" b="1" dirty="0" smtClean="0"/>
              <a:t>programs so</a:t>
            </a:r>
            <a:br>
              <a:rPr lang="en-US" b="1" dirty="0" smtClean="0"/>
            </a:br>
            <a:r>
              <a:rPr lang="en-US" b="1" dirty="0" smtClean="0"/>
              <a:t>they </a:t>
            </a:r>
            <a:r>
              <a:rPr lang="en-US" b="1" dirty="0"/>
              <a:t>are useful</a:t>
            </a: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5791200" y="1905000"/>
            <a:ext cx="2941638" cy="4664075"/>
            <a:chOff x="3648" y="1200"/>
            <a:chExt cx="1853" cy="2938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3648" y="3696"/>
              <a:ext cx="816" cy="442"/>
              <a:chOff x="3648" y="3696"/>
              <a:chExt cx="816" cy="442"/>
            </a:xfrm>
          </p:grpSpPr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3648" y="3696"/>
                <a:ext cx="816" cy="250"/>
                <a:chOff x="2112" y="3792"/>
                <a:chExt cx="816" cy="250"/>
              </a:xfrm>
            </p:grpSpPr>
            <p:sp>
              <p:nvSpPr>
                <p:cNvPr id="13" name="Rectangle 7"/>
                <p:cNvSpPr>
                  <a:spLocks noChangeArrowheads="1"/>
                </p:cNvSpPr>
                <p:nvPr/>
              </p:nvSpPr>
              <p:spPr bwMode="auto">
                <a:xfrm>
                  <a:off x="2112" y="3840"/>
                  <a:ext cx="816" cy="192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60" y="3792"/>
                  <a:ext cx="738" cy="25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US" sz="2000"/>
                    <a:t>cmd reg.</a:t>
                  </a:r>
                </a:p>
              </p:txBody>
            </p:sp>
          </p:grp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3648" y="3936"/>
                <a:ext cx="816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Text Box 10"/>
              <p:cNvSpPr txBox="1">
                <a:spLocks noChangeArrowheads="1"/>
              </p:cNvSpPr>
              <p:nvPr/>
            </p:nvSpPr>
            <p:spPr bwMode="auto">
              <a:xfrm>
                <a:off x="3696" y="3888"/>
                <a:ext cx="748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2000"/>
                  <a:t>data reg.</a:t>
                </a:r>
              </a:p>
            </p:txBody>
          </p:sp>
        </p:grp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3742" y="1200"/>
              <a:ext cx="1759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400" b="1"/>
                <a:t>Operating System</a:t>
              </a:r>
            </a:p>
          </p:txBody>
        </p:sp>
      </p:grpSp>
      <p:grpSp>
        <p:nvGrpSpPr>
          <p:cNvPr id="15" name="Group 16"/>
          <p:cNvGrpSpPr>
            <a:grpSpLocks/>
          </p:cNvGrpSpPr>
          <p:nvPr/>
        </p:nvGrpSpPr>
        <p:grpSpPr bwMode="auto">
          <a:xfrm>
            <a:off x="3581400" y="2514600"/>
            <a:ext cx="5384800" cy="3648075"/>
            <a:chOff x="2256" y="1584"/>
            <a:chExt cx="3392" cy="2298"/>
          </a:xfrm>
        </p:grpSpPr>
        <p:grpSp>
          <p:nvGrpSpPr>
            <p:cNvPr id="16" name="Group 17"/>
            <p:cNvGrpSpPr>
              <a:grpSpLocks/>
            </p:cNvGrpSpPr>
            <p:nvPr/>
          </p:nvGrpSpPr>
          <p:grpSpPr bwMode="auto">
            <a:xfrm>
              <a:off x="2256" y="3168"/>
              <a:ext cx="3392" cy="714"/>
              <a:chOff x="2256" y="3168"/>
              <a:chExt cx="3392" cy="714"/>
            </a:xfrm>
          </p:grpSpPr>
          <p:pic>
            <p:nvPicPr>
              <p:cNvPr id="25" name="Picture 18" descr="keyboard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256" y="3504"/>
                <a:ext cx="408" cy="378"/>
              </a:xfrm>
              <a:prstGeom prst="rect">
                <a:avLst/>
              </a:prstGeom>
              <a:noFill/>
            </p:spPr>
          </p:pic>
          <p:pic>
            <p:nvPicPr>
              <p:cNvPr id="26" name="Picture 19" descr="camera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840" y="3264"/>
                <a:ext cx="408" cy="378"/>
              </a:xfrm>
              <a:prstGeom prst="rect">
                <a:avLst/>
              </a:prstGeom>
              <a:noFill/>
            </p:spPr>
          </p:pic>
          <p:pic>
            <p:nvPicPr>
              <p:cNvPr id="27" name="Picture 20" descr="disk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456" y="3312"/>
                <a:ext cx="408" cy="378"/>
              </a:xfrm>
              <a:prstGeom prst="rect">
                <a:avLst/>
              </a:prstGeom>
              <a:noFill/>
            </p:spPr>
          </p:pic>
          <p:pic>
            <p:nvPicPr>
              <p:cNvPr id="28" name="Picture 21" descr="lcd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368" y="3168"/>
                <a:ext cx="528" cy="489"/>
              </a:xfrm>
              <a:prstGeom prst="rect">
                <a:avLst/>
              </a:prstGeom>
              <a:noFill/>
            </p:spPr>
          </p:pic>
          <p:pic>
            <p:nvPicPr>
              <p:cNvPr id="29" name="Picture 22" descr="scanner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072" y="3312"/>
                <a:ext cx="408" cy="378"/>
              </a:xfrm>
              <a:prstGeom prst="rect">
                <a:avLst/>
              </a:prstGeom>
              <a:noFill/>
            </p:spPr>
          </p:pic>
          <p:pic>
            <p:nvPicPr>
              <p:cNvPr id="30" name="Picture 23" descr="shot_plms700_sm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848" y="3216"/>
                <a:ext cx="800" cy="548"/>
              </a:xfrm>
              <a:prstGeom prst="rect">
                <a:avLst/>
              </a:prstGeom>
              <a:noFill/>
            </p:spPr>
          </p:pic>
        </p:grpSp>
        <p:grpSp>
          <p:nvGrpSpPr>
            <p:cNvPr id="17" name="Group 24"/>
            <p:cNvGrpSpPr>
              <a:grpSpLocks/>
            </p:cNvGrpSpPr>
            <p:nvPr/>
          </p:nvGrpSpPr>
          <p:grpSpPr bwMode="auto">
            <a:xfrm>
              <a:off x="3648" y="1584"/>
              <a:ext cx="1824" cy="480"/>
              <a:chOff x="3648" y="1584"/>
              <a:chExt cx="1824" cy="480"/>
            </a:xfrm>
          </p:grpSpPr>
          <p:sp>
            <p:nvSpPr>
              <p:cNvPr id="18" name="AutoShape 25"/>
              <p:cNvSpPr>
                <a:spLocks noChangeArrowheads="1"/>
              </p:cNvSpPr>
              <p:nvPr/>
            </p:nvSpPr>
            <p:spPr bwMode="auto">
              <a:xfrm>
                <a:off x="3648" y="1584"/>
                <a:ext cx="816" cy="480"/>
              </a:xfrm>
              <a:prstGeom prst="parallelogram">
                <a:avLst>
                  <a:gd name="adj" fmla="val 4250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/>
                  <a:t>Proc</a:t>
                </a:r>
              </a:p>
            </p:txBody>
          </p:sp>
          <p:sp>
            <p:nvSpPr>
              <p:cNvPr id="19" name="Rectangle 26"/>
              <p:cNvSpPr>
                <a:spLocks noChangeArrowheads="1"/>
              </p:cNvSpPr>
              <p:nvPr/>
            </p:nvSpPr>
            <p:spPr bwMode="auto">
              <a:xfrm>
                <a:off x="4848" y="1584"/>
                <a:ext cx="624" cy="48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Text Box 27"/>
              <p:cNvSpPr txBox="1">
                <a:spLocks noChangeArrowheads="1"/>
              </p:cNvSpPr>
              <p:nvPr/>
            </p:nvSpPr>
            <p:spPr bwMode="auto">
              <a:xfrm>
                <a:off x="4944" y="1728"/>
                <a:ext cx="472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2000"/>
                  <a:t>Mem</a:t>
                </a:r>
              </a:p>
            </p:txBody>
          </p:sp>
          <p:sp>
            <p:nvSpPr>
              <p:cNvPr id="22" name="Rectangle 28"/>
              <p:cNvSpPr>
                <a:spLocks noChangeArrowheads="1"/>
              </p:cNvSpPr>
              <p:nvPr/>
            </p:nvSpPr>
            <p:spPr bwMode="auto">
              <a:xfrm>
                <a:off x="4512" y="1824"/>
                <a:ext cx="192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Line 29"/>
              <p:cNvSpPr>
                <a:spLocks noChangeShapeType="1"/>
              </p:cNvSpPr>
              <p:nvPr/>
            </p:nvSpPr>
            <p:spPr bwMode="auto">
              <a:xfrm flipH="1">
                <a:off x="4320" y="1920"/>
                <a:ext cx="192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Line 30"/>
              <p:cNvSpPr>
                <a:spLocks noChangeShapeType="1"/>
              </p:cNvSpPr>
              <p:nvPr/>
            </p:nvSpPr>
            <p:spPr bwMode="auto">
              <a:xfrm>
                <a:off x="4704" y="1920"/>
                <a:ext cx="144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1" name="Group 32"/>
          <p:cNvGrpSpPr>
            <a:grpSpLocks/>
          </p:cNvGrpSpPr>
          <p:nvPr/>
        </p:nvGrpSpPr>
        <p:grpSpPr bwMode="auto">
          <a:xfrm>
            <a:off x="3352800" y="3200400"/>
            <a:ext cx="5562600" cy="2362200"/>
            <a:chOff x="2112" y="2016"/>
            <a:chExt cx="3504" cy="1488"/>
          </a:xfrm>
        </p:grpSpPr>
        <p:sp>
          <p:nvSpPr>
            <p:cNvPr id="32" name="Line 33"/>
            <p:cNvSpPr>
              <a:spLocks noChangeShapeType="1"/>
            </p:cNvSpPr>
            <p:nvPr/>
          </p:nvSpPr>
          <p:spPr bwMode="auto">
            <a:xfrm>
              <a:off x="4608" y="2016"/>
              <a:ext cx="0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AutoShape 34"/>
            <p:cNvSpPr>
              <a:spLocks noChangeArrowheads="1"/>
            </p:cNvSpPr>
            <p:nvPr/>
          </p:nvSpPr>
          <p:spPr bwMode="auto">
            <a:xfrm>
              <a:off x="3408" y="2256"/>
              <a:ext cx="2208" cy="384"/>
            </a:xfrm>
            <a:prstGeom prst="leftRightArrow">
              <a:avLst>
                <a:gd name="adj1" fmla="val 50000"/>
                <a:gd name="adj2" fmla="val 61573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Text Box 35"/>
            <p:cNvSpPr txBox="1">
              <a:spLocks noChangeArrowheads="1"/>
            </p:cNvSpPr>
            <p:nvPr/>
          </p:nvSpPr>
          <p:spPr bwMode="auto">
            <a:xfrm>
              <a:off x="4271" y="2312"/>
              <a:ext cx="703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/>
                <a:t>PCI Bus</a:t>
              </a:r>
            </a:p>
          </p:txBody>
        </p:sp>
        <p:sp>
          <p:nvSpPr>
            <p:cNvPr id="35" name="Line 36"/>
            <p:cNvSpPr>
              <a:spLocks noChangeShapeType="1"/>
            </p:cNvSpPr>
            <p:nvPr/>
          </p:nvSpPr>
          <p:spPr bwMode="auto">
            <a:xfrm flipV="1">
              <a:off x="4608" y="2544"/>
              <a:ext cx="0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37"/>
            <p:cNvSpPr>
              <a:spLocks noChangeShapeType="1"/>
            </p:cNvSpPr>
            <p:nvPr/>
          </p:nvSpPr>
          <p:spPr bwMode="auto">
            <a:xfrm flipV="1">
              <a:off x="5040" y="2544"/>
              <a:ext cx="0" cy="6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AutoShape 38"/>
            <p:cNvSpPr>
              <a:spLocks noChangeArrowheads="1"/>
            </p:cNvSpPr>
            <p:nvPr/>
          </p:nvSpPr>
          <p:spPr bwMode="auto">
            <a:xfrm>
              <a:off x="3120" y="2880"/>
              <a:ext cx="1296" cy="336"/>
            </a:xfrm>
            <a:prstGeom prst="leftRightArrow">
              <a:avLst>
                <a:gd name="adj1" fmla="val 50000"/>
                <a:gd name="adj2" fmla="val 41304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Text Box 39"/>
            <p:cNvSpPr txBox="1">
              <a:spLocks noChangeArrowheads="1"/>
            </p:cNvSpPr>
            <p:nvPr/>
          </p:nvSpPr>
          <p:spPr bwMode="auto">
            <a:xfrm>
              <a:off x="3360" y="2928"/>
              <a:ext cx="810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SCSI Bus</a:t>
              </a:r>
            </a:p>
          </p:txBody>
        </p:sp>
        <p:sp>
          <p:nvSpPr>
            <p:cNvPr id="39" name="Line 40"/>
            <p:cNvSpPr>
              <a:spLocks noChangeShapeType="1"/>
            </p:cNvSpPr>
            <p:nvPr/>
          </p:nvSpPr>
          <p:spPr bwMode="auto">
            <a:xfrm>
              <a:off x="3936" y="2544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AutoShape 41"/>
            <p:cNvSpPr>
              <a:spLocks noChangeArrowheads="1"/>
            </p:cNvSpPr>
            <p:nvPr/>
          </p:nvSpPr>
          <p:spPr bwMode="auto">
            <a:xfrm>
              <a:off x="2112" y="3264"/>
              <a:ext cx="912" cy="240"/>
            </a:xfrm>
            <a:prstGeom prst="leftRightArrow">
              <a:avLst>
                <a:gd name="adj1" fmla="val 50000"/>
                <a:gd name="adj2" fmla="val 40692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42"/>
            <p:cNvSpPr>
              <a:spLocks noChangeShapeType="1"/>
            </p:cNvSpPr>
            <p:nvPr/>
          </p:nvSpPr>
          <p:spPr bwMode="auto">
            <a:xfrm flipH="1">
              <a:off x="2352" y="2544"/>
              <a:ext cx="1536" cy="7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43"/>
            <p:cNvSpPr>
              <a:spLocks noChangeShapeType="1"/>
            </p:cNvSpPr>
            <p:nvPr/>
          </p:nvSpPr>
          <p:spPr bwMode="auto">
            <a:xfrm>
              <a:off x="4080" y="3168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44"/>
            <p:cNvSpPr>
              <a:spLocks noChangeShapeType="1"/>
            </p:cNvSpPr>
            <p:nvPr/>
          </p:nvSpPr>
          <p:spPr bwMode="auto">
            <a:xfrm>
              <a:off x="3312" y="316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45"/>
            <p:cNvSpPr>
              <a:spLocks noChangeShapeType="1"/>
            </p:cNvSpPr>
            <p:nvPr/>
          </p:nvSpPr>
          <p:spPr bwMode="auto">
            <a:xfrm flipV="1">
              <a:off x="3648" y="312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64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3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Instruction Set Architecture for I/O</a:t>
            </a:r>
            <a:endParaRPr lang="en-US"/>
          </a:p>
        </p:txBody>
      </p:sp>
      <p:sp>
        <p:nvSpPr>
          <p:cNvPr id="3183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must the processor do for I/O?</a:t>
            </a:r>
          </a:p>
          <a:p>
            <a:pPr lvl="1"/>
            <a:r>
              <a:rPr lang="en-US" dirty="0" smtClean="0"/>
              <a:t>Input:    reads a sequence of bytes </a:t>
            </a:r>
          </a:p>
          <a:p>
            <a:pPr lvl="1"/>
            <a:r>
              <a:rPr lang="en-US" dirty="0" smtClean="0"/>
              <a:t>Output: writes a sequence of bytes</a:t>
            </a:r>
          </a:p>
          <a:p>
            <a:r>
              <a:rPr lang="en-US" dirty="0" smtClean="0"/>
              <a:t>Some processors have special input and output instructions</a:t>
            </a:r>
          </a:p>
          <a:p>
            <a:r>
              <a:rPr lang="en-US" dirty="0" smtClean="0"/>
              <a:t>Alternative model (used by MIPS):</a:t>
            </a:r>
          </a:p>
          <a:p>
            <a:pPr lvl="1"/>
            <a:r>
              <a:rPr lang="en-US" dirty="0" smtClean="0"/>
              <a:t>Use loads for input, stores for output (in small pieces)</a:t>
            </a:r>
          </a:p>
          <a:p>
            <a:pPr lvl="1"/>
            <a:r>
              <a:rPr lang="en-US" dirty="0" smtClean="0"/>
              <a:t>Called </a:t>
            </a:r>
            <a:r>
              <a:rPr lang="en-US" dirty="0" smtClean="0">
                <a:solidFill>
                  <a:srgbClr val="FF0000"/>
                </a:solidFill>
              </a:rPr>
              <a:t>Memory Mapped Input/Output</a:t>
            </a:r>
          </a:p>
          <a:p>
            <a:pPr lvl="1"/>
            <a:r>
              <a:rPr lang="en-US" dirty="0" smtClean="0"/>
              <a:t>A portion of the address space dedicated to communication paths to Input or Output devices (no memory there)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6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5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Memory Mapped I/O</a:t>
            </a:r>
            <a:endParaRPr lang="en-US"/>
          </a:p>
        </p:txBody>
      </p:sp>
      <p:sp>
        <p:nvSpPr>
          <p:cNvPr id="3185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Certain addresses are not regular memory</a:t>
            </a:r>
          </a:p>
          <a:p>
            <a:r>
              <a:rPr lang="en-US" dirty="0" smtClean="0"/>
              <a:t>Instead, they correspond to registers in I/O devices</a:t>
            </a:r>
            <a:endParaRPr lang="en-US" dirty="0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495800" y="3886202"/>
            <a:ext cx="1295400" cy="701675"/>
            <a:chOff x="3648" y="3696"/>
            <a:chExt cx="816" cy="442"/>
          </a:xfrm>
        </p:grpSpPr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3648" y="3696"/>
              <a:ext cx="816" cy="250"/>
              <a:chOff x="2112" y="3792"/>
              <a:chExt cx="816" cy="250"/>
            </a:xfrm>
          </p:grpSpPr>
          <p:sp>
            <p:nvSpPr>
              <p:cNvPr id="3185673" name="Rectangle 9"/>
              <p:cNvSpPr>
                <a:spLocks noChangeArrowheads="1"/>
              </p:cNvSpPr>
              <p:nvPr/>
            </p:nvSpPr>
            <p:spPr bwMode="auto">
              <a:xfrm>
                <a:off x="2112" y="3840"/>
                <a:ext cx="816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5674" name="Text Box 10"/>
              <p:cNvSpPr txBox="1">
                <a:spLocks noChangeArrowheads="1"/>
              </p:cNvSpPr>
              <p:nvPr/>
            </p:nvSpPr>
            <p:spPr bwMode="auto">
              <a:xfrm>
                <a:off x="2160" y="3792"/>
                <a:ext cx="738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2000" dirty="0" err="1"/>
                  <a:t>cntrl</a:t>
                </a:r>
                <a:r>
                  <a:rPr lang="en-US" sz="2000" dirty="0"/>
                  <a:t> reg.</a:t>
                </a:r>
              </a:p>
            </p:txBody>
          </p:sp>
        </p:grpSp>
        <p:sp>
          <p:nvSpPr>
            <p:cNvPr id="3185675" name="Rectangle 11"/>
            <p:cNvSpPr>
              <a:spLocks noChangeArrowheads="1"/>
            </p:cNvSpPr>
            <p:nvPr/>
          </p:nvSpPr>
          <p:spPr bwMode="auto">
            <a:xfrm>
              <a:off x="3648" y="3936"/>
              <a:ext cx="816" cy="1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676" name="Text Box 12"/>
            <p:cNvSpPr txBox="1">
              <a:spLocks noChangeArrowheads="1"/>
            </p:cNvSpPr>
            <p:nvPr/>
          </p:nvSpPr>
          <p:spPr bwMode="auto">
            <a:xfrm>
              <a:off x="3696" y="3888"/>
              <a:ext cx="748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/>
                <a:t>data reg.</a:t>
              </a:r>
            </a:p>
          </p:txBody>
        </p:sp>
      </p:grpSp>
      <p:sp>
        <p:nvSpPr>
          <p:cNvPr id="3185677" name="Line 13"/>
          <p:cNvSpPr>
            <a:spLocks noChangeShapeType="1"/>
          </p:cNvSpPr>
          <p:nvPr/>
        </p:nvSpPr>
        <p:spPr bwMode="auto">
          <a:xfrm flipV="1">
            <a:off x="3429000" y="3962402"/>
            <a:ext cx="990600" cy="1524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5678" name="Line 14"/>
          <p:cNvSpPr>
            <a:spLocks noChangeShapeType="1"/>
          </p:cNvSpPr>
          <p:nvPr/>
        </p:nvSpPr>
        <p:spPr bwMode="auto">
          <a:xfrm flipH="1" flipV="1">
            <a:off x="3505200" y="4343402"/>
            <a:ext cx="990600" cy="2286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5679" name="Rectangle 15"/>
          <p:cNvSpPr>
            <a:spLocks noChangeArrowheads="1"/>
          </p:cNvSpPr>
          <p:nvPr/>
        </p:nvSpPr>
        <p:spPr bwMode="auto">
          <a:xfrm>
            <a:off x="2286000" y="3505200"/>
            <a:ext cx="1143000" cy="2667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5680" name="Text Box 16"/>
          <p:cNvSpPr txBox="1">
            <a:spLocks noChangeArrowheads="1"/>
          </p:cNvSpPr>
          <p:nvPr/>
        </p:nvSpPr>
        <p:spPr bwMode="auto">
          <a:xfrm>
            <a:off x="1828800" y="6003925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/>
              <a:t>0</a:t>
            </a:r>
          </a:p>
        </p:txBody>
      </p:sp>
      <p:sp>
        <p:nvSpPr>
          <p:cNvPr id="3185681" name="Text Box 17"/>
          <p:cNvSpPr txBox="1">
            <a:spLocks noChangeArrowheads="1"/>
          </p:cNvSpPr>
          <p:nvPr/>
        </p:nvSpPr>
        <p:spPr bwMode="auto">
          <a:xfrm>
            <a:off x="592137" y="3336925"/>
            <a:ext cx="169386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/>
              <a:t>0xFFFFFFFF</a:t>
            </a:r>
          </a:p>
        </p:txBody>
      </p:sp>
      <p:sp>
        <p:nvSpPr>
          <p:cNvPr id="3185682" name="Rectangle 18"/>
          <p:cNvSpPr>
            <a:spLocks noChangeArrowheads="1"/>
          </p:cNvSpPr>
          <p:nvPr/>
        </p:nvSpPr>
        <p:spPr bwMode="auto">
          <a:xfrm>
            <a:off x="2286000" y="4114800"/>
            <a:ext cx="11430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5683" name="Text Box 19"/>
          <p:cNvSpPr txBox="1">
            <a:spLocks noChangeArrowheads="1"/>
          </p:cNvSpPr>
          <p:nvPr/>
        </p:nvSpPr>
        <p:spPr bwMode="auto">
          <a:xfrm>
            <a:off x="609600" y="3962400"/>
            <a:ext cx="16383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/>
              <a:t>0xFFFF0000</a:t>
            </a:r>
          </a:p>
        </p:txBody>
      </p:sp>
      <p:sp>
        <p:nvSpPr>
          <p:cNvPr id="3185684" name="Text Box 20"/>
          <p:cNvSpPr txBox="1">
            <a:spLocks noChangeArrowheads="1"/>
          </p:cNvSpPr>
          <p:nvPr/>
        </p:nvSpPr>
        <p:spPr bwMode="auto">
          <a:xfrm>
            <a:off x="1049337" y="3032125"/>
            <a:ext cx="1087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/>
              <a:t>address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650" y="3588546"/>
            <a:ext cx="3169084" cy="120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1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Processor-I/O Speed Mismatch</a:t>
            </a:r>
            <a:endParaRPr lang="en-US"/>
          </a:p>
        </p:txBody>
      </p:sp>
      <p:sp>
        <p:nvSpPr>
          <p:cNvPr id="3187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1913" y="1600200"/>
            <a:ext cx="8454887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1GHz microprocessor can execute 1B load or store instructions per second, or 4,000,000 KB/s data rate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I/O data rates range from 0.01 KB/s to 1,250,000 KB/s</a:t>
            </a:r>
          </a:p>
          <a:p>
            <a:r>
              <a:rPr lang="en-US" dirty="0" smtClean="0"/>
              <a:t>Input: device may not be ready to send data as fast as the processor loads it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Also, might be waiting for human to act</a:t>
            </a:r>
          </a:p>
          <a:p>
            <a:r>
              <a:rPr lang="en-US" dirty="0" smtClean="0"/>
              <a:t>Output: device not be ready to accept data as fast as processor stores it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What to do?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5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97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Processor Checks Status before Acting</a:t>
            </a:r>
            <a:endParaRPr lang="en-US" dirty="0"/>
          </a:p>
        </p:txBody>
      </p:sp>
      <p:sp>
        <p:nvSpPr>
          <p:cNvPr id="318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014134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Path to a device generally has 2 registers: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Control Register</a:t>
            </a:r>
            <a:r>
              <a:rPr lang="en-US" dirty="0" smtClean="0"/>
              <a:t>, says it’s OK to read/write  (I/O ready) [think of a flagman on a road]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Data Register</a:t>
            </a:r>
            <a:r>
              <a:rPr lang="en-US" dirty="0" smtClean="0"/>
              <a:t>, contains data</a:t>
            </a:r>
          </a:p>
          <a:p>
            <a:r>
              <a:rPr lang="en-US" dirty="0" smtClean="0"/>
              <a:t>Processor reads from Control Register in loop, waiting for device to set </a:t>
            </a:r>
            <a:r>
              <a:rPr lang="en-US" dirty="0" smtClean="0">
                <a:solidFill>
                  <a:srgbClr val="FF0000"/>
                </a:solidFill>
              </a:rPr>
              <a:t>Ready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bit in Control </a:t>
            </a:r>
            <a:r>
              <a:rPr lang="en-US" dirty="0" err="1" smtClean="0"/>
              <a:t>reg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(0 =&gt; 1) to say it’s OK</a:t>
            </a:r>
          </a:p>
          <a:p>
            <a:r>
              <a:rPr lang="en-US" dirty="0" smtClean="0"/>
              <a:t>Processor then loads from (input) or writes to (output) data register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Load from or Store into Data Register resets Ready bit</a:t>
            </a:r>
            <a:br>
              <a:rPr lang="en-US" dirty="0" smtClean="0"/>
            </a:br>
            <a:r>
              <a:rPr lang="en-US" dirty="0" smtClean="0"/>
              <a:t>(1 =&gt;  0) of Control Register</a:t>
            </a:r>
          </a:p>
          <a:p>
            <a:r>
              <a:rPr lang="en-US" dirty="0"/>
              <a:t>This is called “</a:t>
            </a:r>
            <a:r>
              <a:rPr lang="en-US" dirty="0">
                <a:solidFill>
                  <a:srgbClr val="FF0000"/>
                </a:solidFill>
              </a:rPr>
              <a:t>Polling</a:t>
            </a:r>
            <a:r>
              <a:rPr lang="en-US" dirty="0"/>
              <a:t>”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9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9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9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9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9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9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9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976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5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67288"/>
            <a:ext cx="8305800" cy="5561013"/>
          </a:xfrm>
        </p:spPr>
        <p:txBody>
          <a:bodyPr/>
          <a:lstStyle/>
          <a:p>
            <a:pPr>
              <a:tabLst>
                <a:tab pos="2628900" algn="l"/>
                <a:tab pos="3543300" algn="l"/>
              </a:tabLst>
            </a:pPr>
            <a:r>
              <a:rPr lang="en-US" sz="2400" dirty="0" smtClean="0"/>
              <a:t>Input: Read from keyboard into </a:t>
            </a:r>
            <a:r>
              <a:rPr lang="en-US" sz="2400" b="1" dirty="0" smtClean="0">
                <a:latin typeface="Courier New" charset="0"/>
              </a:rPr>
              <a:t>$v0</a:t>
            </a:r>
          </a:p>
          <a:p>
            <a:pPr>
              <a:buFont typeface="Times" charset="0"/>
              <a:buNone/>
              <a:tabLst>
                <a:tab pos="2628900" algn="l"/>
                <a:tab pos="3543300" algn="l"/>
              </a:tabLst>
            </a:pPr>
            <a:r>
              <a:rPr lang="en-US" sz="2400" dirty="0" smtClean="0">
                <a:latin typeface="Courier New" charset="0"/>
              </a:rPr>
              <a:t>		</a:t>
            </a:r>
            <a:r>
              <a:rPr lang="en-US" sz="2000" b="1" dirty="0" err="1" smtClean="0">
                <a:latin typeface="Courier New" charset="0"/>
              </a:rPr>
              <a:t>lui</a:t>
            </a:r>
            <a:r>
              <a:rPr lang="en-US" sz="2000" b="1" dirty="0" smtClean="0">
                <a:latin typeface="Courier New" charset="0"/>
              </a:rPr>
              <a:t>	$t0, 0xffff </a:t>
            </a:r>
            <a:r>
              <a:rPr lang="en-US" sz="2000" b="1" dirty="0" smtClean="0">
                <a:solidFill>
                  <a:srgbClr val="4F81BD"/>
                </a:solidFill>
                <a:latin typeface="Courier New" charset="0"/>
              </a:rPr>
              <a:t>#ffff0000</a:t>
            </a:r>
            <a:r>
              <a:rPr lang="en-US" sz="2000" b="1" dirty="0" smtClean="0">
                <a:latin typeface="Courier New" charset="0"/>
              </a:rPr>
              <a:t/>
            </a:r>
            <a:br>
              <a:rPr lang="en-US" sz="2000" b="1" dirty="0" smtClean="0">
                <a:latin typeface="Courier New" charset="0"/>
              </a:rPr>
            </a:br>
            <a:r>
              <a:rPr lang="en-US" sz="2000" b="1" dirty="0" err="1" smtClean="0">
                <a:solidFill>
                  <a:srgbClr val="FF0000"/>
                </a:solidFill>
                <a:latin typeface="Courier New" charset="0"/>
              </a:rPr>
              <a:t>Waitloop</a:t>
            </a:r>
            <a:r>
              <a:rPr lang="en-US" sz="2000" b="1" dirty="0" smtClean="0">
                <a:solidFill>
                  <a:srgbClr val="FF0000"/>
                </a:solidFill>
                <a:latin typeface="Courier New" charset="0"/>
              </a:rPr>
              <a:t>:</a:t>
            </a:r>
            <a:r>
              <a:rPr lang="en-US" sz="2000" b="1" dirty="0" smtClean="0">
                <a:solidFill>
                  <a:schemeClr val="accent2"/>
                </a:solidFill>
                <a:latin typeface="Courier New" charset="0"/>
              </a:rPr>
              <a:t>	</a:t>
            </a:r>
            <a:r>
              <a:rPr lang="en-US" sz="2000" b="1" dirty="0" err="1" smtClean="0">
                <a:latin typeface="Courier New" charset="0"/>
              </a:rPr>
              <a:t>lw</a:t>
            </a:r>
            <a:r>
              <a:rPr lang="en-US" sz="2000" b="1" dirty="0" smtClean="0">
                <a:latin typeface="Courier New" charset="0"/>
              </a:rPr>
              <a:t>	$t1, 0($t0) </a:t>
            </a:r>
            <a:r>
              <a:rPr lang="en-US" sz="2000" b="1" dirty="0" smtClean="0">
                <a:solidFill>
                  <a:srgbClr val="4F81BD"/>
                </a:solidFill>
                <a:latin typeface="Courier New" charset="0"/>
              </a:rPr>
              <a:t>#control</a:t>
            </a:r>
            <a:br>
              <a:rPr lang="en-US" sz="2000" b="1" dirty="0" smtClean="0">
                <a:solidFill>
                  <a:srgbClr val="4F81BD"/>
                </a:solidFill>
                <a:latin typeface="Courier New" charset="0"/>
              </a:rPr>
            </a:br>
            <a:r>
              <a:rPr lang="en-US" sz="2000" b="1" dirty="0" smtClean="0">
                <a:latin typeface="Courier New" charset="0"/>
              </a:rPr>
              <a:t>	</a:t>
            </a:r>
            <a:r>
              <a:rPr lang="en-US" sz="2000" b="1" dirty="0" err="1" smtClean="0">
                <a:latin typeface="Courier New" charset="0"/>
              </a:rPr>
              <a:t>andi</a:t>
            </a:r>
            <a:r>
              <a:rPr lang="en-US" sz="2000" b="1" dirty="0" smtClean="0">
                <a:latin typeface="Courier New" charset="0"/>
              </a:rPr>
              <a:t>	$t1,$t1,0x1</a:t>
            </a:r>
            <a:br>
              <a:rPr lang="en-US" sz="2000" b="1" dirty="0" smtClean="0">
                <a:latin typeface="Courier New" charset="0"/>
              </a:rPr>
            </a:br>
            <a:r>
              <a:rPr lang="en-US" sz="2000" b="1" dirty="0" smtClean="0">
                <a:latin typeface="Courier New" charset="0"/>
              </a:rPr>
              <a:t>	</a:t>
            </a:r>
            <a:r>
              <a:rPr lang="en-US" sz="2000" b="1" dirty="0" err="1" smtClean="0">
                <a:latin typeface="Courier New" charset="0"/>
              </a:rPr>
              <a:t>beq</a:t>
            </a:r>
            <a:r>
              <a:rPr lang="en-US" sz="2000" b="1" dirty="0" smtClean="0">
                <a:latin typeface="Courier New" charset="0"/>
              </a:rPr>
              <a:t>	$t1,$zero, </a:t>
            </a:r>
            <a:r>
              <a:rPr lang="en-US" sz="2000" b="1" dirty="0" err="1" smtClean="0">
                <a:solidFill>
                  <a:srgbClr val="FF0000"/>
                </a:solidFill>
                <a:latin typeface="Courier New" charset="0"/>
              </a:rPr>
              <a:t>Waitloop</a:t>
            </a:r>
            <a:r>
              <a:rPr lang="en-US" sz="2000" b="1" dirty="0" smtClean="0">
                <a:latin typeface="Courier New" charset="0"/>
              </a:rPr>
              <a:t/>
            </a:r>
            <a:br>
              <a:rPr lang="en-US" sz="2000" b="1" dirty="0" smtClean="0">
                <a:latin typeface="Courier New" charset="0"/>
              </a:rPr>
            </a:br>
            <a:r>
              <a:rPr lang="en-US" sz="2000" b="1" dirty="0" smtClean="0">
                <a:latin typeface="Courier New" charset="0"/>
              </a:rPr>
              <a:t>	</a:t>
            </a:r>
            <a:r>
              <a:rPr lang="en-US" sz="2000" b="1" dirty="0" err="1" smtClean="0">
                <a:latin typeface="Courier New" charset="0"/>
              </a:rPr>
              <a:t>lw</a:t>
            </a:r>
            <a:r>
              <a:rPr lang="en-US" sz="2000" b="1" dirty="0" smtClean="0">
                <a:latin typeface="Courier New" charset="0"/>
              </a:rPr>
              <a:t>	$v0, 4($t0) </a:t>
            </a:r>
            <a:r>
              <a:rPr lang="en-US" sz="2000" b="1" dirty="0" smtClean="0">
                <a:solidFill>
                  <a:schemeClr val="accent1"/>
                </a:solidFill>
                <a:latin typeface="Courier New" charset="0"/>
              </a:rPr>
              <a:t>#data</a:t>
            </a:r>
            <a:endParaRPr lang="en-US" sz="2400" b="1" dirty="0" smtClean="0">
              <a:solidFill>
                <a:schemeClr val="accent1"/>
              </a:solidFill>
              <a:latin typeface="Courier New" charset="0"/>
            </a:endParaRPr>
          </a:p>
          <a:p>
            <a:pPr>
              <a:tabLst>
                <a:tab pos="2628900" algn="l"/>
                <a:tab pos="3543300" algn="l"/>
              </a:tabLst>
            </a:pPr>
            <a:r>
              <a:rPr lang="en-US" sz="2400" dirty="0" smtClean="0"/>
              <a:t>Output: Write to display from </a:t>
            </a:r>
            <a:r>
              <a:rPr lang="en-US" sz="2400" b="1" dirty="0" smtClean="0">
                <a:latin typeface="Courier New" charset="0"/>
              </a:rPr>
              <a:t>$a0</a:t>
            </a:r>
          </a:p>
          <a:p>
            <a:pPr>
              <a:buFont typeface="Times" charset="0"/>
              <a:buNone/>
              <a:tabLst>
                <a:tab pos="2628900" algn="l"/>
                <a:tab pos="3543300" algn="l"/>
              </a:tabLst>
            </a:pPr>
            <a:r>
              <a:rPr lang="en-US" sz="2400" dirty="0" smtClean="0">
                <a:latin typeface="Courier New" charset="0"/>
              </a:rPr>
              <a:t>		</a:t>
            </a:r>
            <a:r>
              <a:rPr lang="en-US" sz="2000" b="1" dirty="0" err="1" smtClean="0">
                <a:latin typeface="Courier New" charset="0"/>
              </a:rPr>
              <a:t>lui</a:t>
            </a:r>
            <a:r>
              <a:rPr lang="en-US" sz="2000" b="1" dirty="0" smtClean="0">
                <a:latin typeface="Courier New" charset="0"/>
              </a:rPr>
              <a:t>	$t0, 0xffff </a:t>
            </a:r>
            <a:r>
              <a:rPr lang="en-US" sz="2000" b="1" dirty="0" smtClean="0">
                <a:solidFill>
                  <a:srgbClr val="4F81BD"/>
                </a:solidFill>
                <a:latin typeface="Courier New" charset="0"/>
              </a:rPr>
              <a:t>#ffff0000</a:t>
            </a:r>
            <a:r>
              <a:rPr lang="en-US" sz="2000" b="1" dirty="0" smtClean="0">
                <a:latin typeface="Courier New" charset="0"/>
              </a:rPr>
              <a:t/>
            </a:r>
            <a:br>
              <a:rPr lang="en-US" sz="2000" b="1" dirty="0" smtClean="0">
                <a:latin typeface="Courier New" charset="0"/>
              </a:rPr>
            </a:br>
            <a:r>
              <a:rPr lang="en-US" sz="2000" b="1" dirty="0" err="1" smtClean="0">
                <a:solidFill>
                  <a:srgbClr val="FF0000"/>
                </a:solidFill>
                <a:latin typeface="Courier New" charset="0"/>
              </a:rPr>
              <a:t>Waitloop</a:t>
            </a:r>
            <a:r>
              <a:rPr lang="en-US" sz="2000" b="1" dirty="0" smtClean="0">
                <a:solidFill>
                  <a:srgbClr val="FF0000"/>
                </a:solidFill>
                <a:latin typeface="Courier New" charset="0"/>
              </a:rPr>
              <a:t>:</a:t>
            </a:r>
            <a:r>
              <a:rPr lang="en-US" sz="2000" b="1" dirty="0" smtClean="0">
                <a:solidFill>
                  <a:schemeClr val="accent2"/>
                </a:solidFill>
                <a:latin typeface="Courier New" charset="0"/>
              </a:rPr>
              <a:t>	</a:t>
            </a:r>
            <a:r>
              <a:rPr lang="en-US" sz="2000" b="1" dirty="0" err="1" smtClean="0">
                <a:latin typeface="Courier New" charset="0"/>
              </a:rPr>
              <a:t>lw</a:t>
            </a:r>
            <a:r>
              <a:rPr lang="en-US" sz="2000" b="1" dirty="0" smtClean="0">
                <a:latin typeface="Courier New" charset="0"/>
              </a:rPr>
              <a:t>	$t1, </a:t>
            </a:r>
            <a:r>
              <a:rPr lang="en-US" sz="2000" b="1" u="sng" dirty="0" smtClean="0">
                <a:solidFill>
                  <a:schemeClr val="accent1"/>
                </a:solidFill>
                <a:latin typeface="Courier New" charset="0"/>
              </a:rPr>
              <a:t>8</a:t>
            </a:r>
            <a:r>
              <a:rPr lang="en-US" sz="2000" b="1" dirty="0" smtClean="0">
                <a:latin typeface="Courier New" charset="0"/>
              </a:rPr>
              <a:t>($t0) </a:t>
            </a:r>
            <a:r>
              <a:rPr lang="en-US" sz="2000" b="1" dirty="0" smtClean="0">
                <a:solidFill>
                  <a:srgbClr val="4F81BD"/>
                </a:solidFill>
                <a:latin typeface="Courier New" charset="0"/>
              </a:rPr>
              <a:t>#control</a:t>
            </a:r>
            <a:br>
              <a:rPr lang="en-US" sz="2000" b="1" dirty="0" smtClean="0">
                <a:solidFill>
                  <a:srgbClr val="4F81BD"/>
                </a:solidFill>
                <a:latin typeface="Courier New" charset="0"/>
              </a:rPr>
            </a:br>
            <a:r>
              <a:rPr lang="en-US" sz="2000" b="1" dirty="0" smtClean="0">
                <a:latin typeface="Courier New" charset="0"/>
              </a:rPr>
              <a:t>	</a:t>
            </a:r>
            <a:r>
              <a:rPr lang="en-US" sz="2000" b="1" dirty="0" err="1" smtClean="0">
                <a:latin typeface="Courier New" charset="0"/>
              </a:rPr>
              <a:t>andi</a:t>
            </a:r>
            <a:r>
              <a:rPr lang="en-US" sz="2000" b="1" dirty="0" smtClean="0">
                <a:latin typeface="Courier New" charset="0"/>
              </a:rPr>
              <a:t>	$t1,$t1,0x1</a:t>
            </a:r>
            <a:br>
              <a:rPr lang="en-US" sz="2000" b="1" dirty="0" smtClean="0">
                <a:latin typeface="Courier New" charset="0"/>
              </a:rPr>
            </a:br>
            <a:r>
              <a:rPr lang="en-US" sz="2000" b="1" dirty="0" smtClean="0">
                <a:latin typeface="Courier New" charset="0"/>
              </a:rPr>
              <a:t>	</a:t>
            </a:r>
            <a:r>
              <a:rPr lang="en-US" sz="2000" b="1" dirty="0" err="1" smtClean="0">
                <a:latin typeface="Courier New" charset="0"/>
              </a:rPr>
              <a:t>beq</a:t>
            </a:r>
            <a:r>
              <a:rPr lang="en-US" sz="2000" b="1" dirty="0" smtClean="0">
                <a:latin typeface="Courier New" charset="0"/>
              </a:rPr>
              <a:t>	$t1,$zero, </a:t>
            </a:r>
            <a:r>
              <a:rPr lang="en-US" sz="2000" b="1" dirty="0" err="1" smtClean="0">
                <a:solidFill>
                  <a:srgbClr val="FF0000"/>
                </a:solidFill>
                <a:latin typeface="Courier New" charset="0"/>
              </a:rPr>
              <a:t>Waitloop</a:t>
            </a:r>
            <a:r>
              <a:rPr lang="en-US" sz="2000" b="1" dirty="0" smtClean="0">
                <a:latin typeface="Courier New" charset="0"/>
              </a:rPr>
              <a:t/>
            </a:r>
            <a:br>
              <a:rPr lang="en-US" sz="2000" b="1" dirty="0" smtClean="0">
                <a:latin typeface="Courier New" charset="0"/>
              </a:rPr>
            </a:br>
            <a:r>
              <a:rPr lang="en-US" sz="2000" b="1" dirty="0" smtClean="0">
                <a:latin typeface="Courier New" charset="0"/>
              </a:rPr>
              <a:t>	</a:t>
            </a:r>
            <a:r>
              <a:rPr lang="en-US" sz="2000" b="1" u="sng" dirty="0" err="1" smtClean="0">
                <a:solidFill>
                  <a:schemeClr val="accent1"/>
                </a:solidFill>
                <a:latin typeface="Courier New" charset="0"/>
              </a:rPr>
              <a:t>sw</a:t>
            </a:r>
            <a:r>
              <a:rPr lang="en-US" sz="2000" b="1" u="sng" dirty="0" smtClean="0">
                <a:solidFill>
                  <a:schemeClr val="accent1"/>
                </a:solidFill>
                <a:latin typeface="Courier New" charset="0"/>
              </a:rPr>
              <a:t>	$a0</a:t>
            </a:r>
            <a:r>
              <a:rPr lang="en-US" sz="2000" b="1" dirty="0" smtClean="0">
                <a:solidFill>
                  <a:schemeClr val="accent1"/>
                </a:solidFill>
                <a:latin typeface="Courier New" charset="0"/>
              </a:rPr>
              <a:t>, </a:t>
            </a:r>
            <a:r>
              <a:rPr lang="en-US" sz="2000" b="1" u="sng" dirty="0" smtClean="0">
                <a:solidFill>
                  <a:schemeClr val="accent1"/>
                </a:solidFill>
                <a:latin typeface="Courier New" charset="0"/>
              </a:rPr>
              <a:t>12</a:t>
            </a:r>
            <a:r>
              <a:rPr lang="en-US" sz="2000" b="1" dirty="0" smtClean="0">
                <a:latin typeface="Courier New" charset="0"/>
              </a:rPr>
              <a:t>($t0) </a:t>
            </a:r>
            <a:r>
              <a:rPr lang="en-US" sz="2000" b="1" dirty="0" smtClean="0">
                <a:solidFill>
                  <a:srgbClr val="4F81BD"/>
                </a:solidFill>
                <a:latin typeface="Courier New" charset="0"/>
              </a:rPr>
              <a:t>#data</a:t>
            </a:r>
          </a:p>
          <a:p>
            <a:pPr marL="0" indent="0">
              <a:buNone/>
              <a:tabLst>
                <a:tab pos="2628900" algn="l"/>
                <a:tab pos="3543300" algn="l"/>
              </a:tabLst>
            </a:pPr>
            <a:endParaRPr lang="en-US" sz="2400" dirty="0" smtClean="0">
              <a:solidFill>
                <a:schemeClr val="accent1"/>
              </a:solidFill>
            </a:endParaRPr>
          </a:p>
          <a:p>
            <a:pPr marL="0" indent="0">
              <a:buNone/>
              <a:tabLst>
                <a:tab pos="2628900" algn="l"/>
                <a:tab pos="3543300" algn="l"/>
              </a:tabLst>
            </a:pPr>
            <a:r>
              <a:rPr lang="en-US" sz="2400" dirty="0" smtClean="0">
                <a:solidFill>
                  <a:schemeClr val="accent1"/>
                </a:solidFill>
              </a:rPr>
              <a:t>“Ready” bit is from processor’s point of view!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I/O Example (polling)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61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Cost of Polling?</a:t>
            </a:r>
            <a:endParaRPr lang="en-US"/>
          </a:p>
        </p:txBody>
      </p:sp>
      <p:sp>
        <p:nvSpPr>
          <p:cNvPr id="320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Assume for a processor with a 1GHz clock it takes 400 clock cycles for a polling operation (call polling routine, accessing the device, and returning). Determine % of processor time for polling</a:t>
            </a:r>
          </a:p>
          <a:p>
            <a:pPr lvl="1"/>
            <a:r>
              <a:rPr lang="en-US" dirty="0" smtClean="0"/>
              <a:t>Mouse: polled 30 times/sec so as not to miss user movement</a:t>
            </a:r>
          </a:p>
          <a:p>
            <a:pPr lvl="1"/>
            <a:r>
              <a:rPr lang="en-US" dirty="0" smtClean="0"/>
              <a:t>Hard disk: assume transfers data in 16-Byte chunks and can transfer at 16 MB/second. Again, no transfer can be missed. (we’ll come up with a better way to do this)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49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205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% Processor time to poll</a:t>
            </a:r>
            <a:endParaRPr lang="en-US" sz="3600" dirty="0"/>
          </a:p>
        </p:txBody>
      </p:sp>
      <p:sp>
        <p:nvSpPr>
          <p:cNvPr id="320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4784"/>
            <a:ext cx="8229600" cy="491138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Mouse Polling [clocks/sec] </a:t>
            </a:r>
          </a:p>
          <a:p>
            <a:pPr lvl="1">
              <a:buNone/>
            </a:pPr>
            <a:r>
              <a:rPr lang="en-US" sz="2400" dirty="0" smtClean="0"/>
              <a:t>= 30 [polls/</a:t>
            </a:r>
            <a:r>
              <a:rPr lang="en-US" sz="2400" dirty="0" err="1" smtClean="0"/>
              <a:t>s</a:t>
            </a:r>
            <a:r>
              <a:rPr lang="en-US" sz="2400" dirty="0" smtClean="0"/>
              <a:t>] * 400 [clocks/poll] = 12K [clocks/</a:t>
            </a:r>
            <a:r>
              <a:rPr lang="en-US" sz="2400" dirty="0" err="1" smtClean="0"/>
              <a:t>s</a:t>
            </a:r>
            <a:r>
              <a:rPr lang="en-US" sz="2400" dirty="0" smtClean="0"/>
              <a:t>]</a:t>
            </a:r>
          </a:p>
          <a:p>
            <a:r>
              <a:rPr lang="en-US" sz="2800" dirty="0" smtClean="0"/>
              <a:t>% Processor for polling: </a:t>
            </a:r>
          </a:p>
          <a:p>
            <a:pPr lvl="1">
              <a:buNone/>
            </a:pPr>
            <a:r>
              <a:rPr lang="en-US" sz="2400" dirty="0" smtClean="0"/>
              <a:t>12*10</a:t>
            </a:r>
            <a:r>
              <a:rPr lang="en-US" sz="3600" baseline="30000" dirty="0" smtClean="0"/>
              <a:t>3</a:t>
            </a:r>
            <a:r>
              <a:rPr lang="en-US" sz="2400" dirty="0" smtClean="0"/>
              <a:t> [clocks/</a:t>
            </a:r>
            <a:r>
              <a:rPr lang="en-US" sz="2400" dirty="0" err="1" smtClean="0"/>
              <a:t>s</a:t>
            </a:r>
            <a:r>
              <a:rPr lang="en-US" sz="2400" dirty="0" smtClean="0"/>
              <a:t>] / 1*10</a:t>
            </a:r>
            <a:r>
              <a:rPr lang="en-US" sz="3600" baseline="30000" dirty="0" smtClean="0"/>
              <a:t>9</a:t>
            </a:r>
            <a:r>
              <a:rPr lang="en-US" sz="2400" dirty="0" smtClean="0"/>
              <a:t> [clocks/</a:t>
            </a:r>
            <a:r>
              <a:rPr lang="en-US" sz="2400" dirty="0" err="1" smtClean="0"/>
              <a:t>s</a:t>
            </a:r>
            <a:r>
              <a:rPr lang="en-US" sz="2400" dirty="0" smtClean="0"/>
              <a:t>] = 0.0012%</a:t>
            </a:r>
          </a:p>
          <a:p>
            <a:pPr lvl="1">
              <a:buNone/>
            </a:pPr>
            <a:r>
              <a:rPr lang="en-US" dirty="0" smtClean="0"/>
              <a:t>=&gt;</a:t>
            </a:r>
            <a:r>
              <a:rPr lang="en-US" sz="2400" dirty="0" smtClean="0"/>
              <a:t>  Polling mouse little impact on processor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777370" y="5499216"/>
            <a:ext cx="2831464" cy="911795"/>
            <a:chOff x="4777370" y="5499216"/>
            <a:chExt cx="2831464" cy="911795"/>
          </a:xfrm>
        </p:grpSpPr>
        <p:sp>
          <p:nvSpPr>
            <p:cNvPr id="10" name="Rectangle 9"/>
            <p:cNvSpPr/>
            <p:nvPr/>
          </p:nvSpPr>
          <p:spPr>
            <a:xfrm>
              <a:off x="4777370" y="5499216"/>
              <a:ext cx="2831464" cy="91179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Memory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2" name="Picture 21" descr="mem-imag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222302" y="5039490"/>
              <a:ext cx="834283" cy="1837841"/>
            </a:xfrm>
            <a:prstGeom prst="rect">
              <a:avLst/>
            </a:prstGeom>
          </p:spPr>
        </p:pic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 so </a:t>
            </a:r>
            <a:r>
              <a:rPr lang="en-US" dirty="0" smtClean="0"/>
              <a:t>far…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28339" y="2073856"/>
            <a:ext cx="3211991" cy="2539891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 smtClean="0">
                <a:solidFill>
                  <a:schemeClr val="tx1"/>
                </a:solidFill>
              </a:rPr>
              <a:t>CPU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5633" y="4914839"/>
            <a:ext cx="3214697" cy="149314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 smtClean="0">
                <a:solidFill>
                  <a:schemeClr val="tx1"/>
                </a:solidFill>
              </a:rPr>
              <a:t>Caches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64327" y="1316548"/>
            <a:ext cx="1861275" cy="74126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MIPS Assembly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0" name="Picture 59" descr="Untitled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8" y="2446684"/>
            <a:ext cx="3089236" cy="2070972"/>
          </a:xfrm>
          <a:prstGeom prst="rect">
            <a:avLst/>
          </a:prstGeom>
        </p:spPr>
      </p:pic>
      <p:sp>
        <p:nvSpPr>
          <p:cNvPr id="15" name="Left Arrow 14"/>
          <p:cNvSpPr/>
          <p:nvPr/>
        </p:nvSpPr>
        <p:spPr>
          <a:xfrm rot="20233637">
            <a:off x="3505255" y="1996746"/>
            <a:ext cx="1192379" cy="513835"/>
          </a:xfrm>
          <a:prstGeom prst="lef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6527674" y="758244"/>
            <a:ext cx="1861275" cy="74126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 Programs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Left Arrow 61"/>
          <p:cNvSpPr/>
          <p:nvPr/>
        </p:nvSpPr>
        <p:spPr>
          <a:xfrm rot="19961752">
            <a:off x="5995188" y="1115316"/>
            <a:ext cx="770616" cy="513835"/>
          </a:xfrm>
          <a:prstGeom prst="lef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 descr="Untitled 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93" y="4984629"/>
            <a:ext cx="2349221" cy="1279175"/>
          </a:xfrm>
          <a:prstGeom prst="rect">
            <a:avLst/>
          </a:prstGeom>
        </p:spPr>
      </p:pic>
      <p:sp>
        <p:nvSpPr>
          <p:cNvPr id="66" name="Up-Down Arrow 65"/>
          <p:cNvSpPr/>
          <p:nvPr/>
        </p:nvSpPr>
        <p:spPr>
          <a:xfrm>
            <a:off x="2074079" y="4508891"/>
            <a:ext cx="279650" cy="500988"/>
          </a:xfrm>
          <a:prstGeom prst="up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olded Corner 66"/>
          <p:cNvSpPr/>
          <p:nvPr/>
        </p:nvSpPr>
        <p:spPr>
          <a:xfrm>
            <a:off x="7142748" y="1363153"/>
            <a:ext cx="1549733" cy="1083531"/>
          </a:xfrm>
          <a:prstGeom prst="foldedCorner">
            <a:avLst>
              <a:gd name="adj" fmla="val 2527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/>
            </a:r>
            <a:b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</a:br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#include &lt;</a:t>
            </a:r>
            <a:r>
              <a:rPr lang="en-US" sz="800" dirty="0" err="1" smtClean="0">
                <a:solidFill>
                  <a:schemeClr val="tx1"/>
                </a:solidFill>
                <a:latin typeface="Courier New"/>
                <a:cs typeface="Courier New"/>
              </a:rPr>
              <a:t>stdlib.h</a:t>
            </a:r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&gt;</a:t>
            </a:r>
          </a:p>
          <a:p>
            <a:endParaRPr lang="en-US" sz="800" dirty="0" smtClean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800" dirty="0" err="1" smtClean="0">
                <a:solidFill>
                  <a:schemeClr val="tx1"/>
                </a:solidFill>
                <a:latin typeface="Courier New"/>
                <a:cs typeface="Courier New"/>
              </a:rPr>
              <a:t>int</a:t>
            </a:r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 fib(</a:t>
            </a:r>
            <a:r>
              <a:rPr lang="en-US" sz="800" dirty="0" err="1" smtClean="0">
                <a:solidFill>
                  <a:schemeClr val="tx1"/>
                </a:solidFill>
                <a:latin typeface="Courier New"/>
                <a:cs typeface="Courier New"/>
              </a:rPr>
              <a:t>int</a:t>
            </a:r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 n) {</a:t>
            </a:r>
          </a:p>
          <a:p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  return</a:t>
            </a:r>
            <a:b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</a:br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    fib(n-1) +</a:t>
            </a:r>
            <a:b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</a:br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    fib(n-2);</a:t>
            </a:r>
          </a:p>
          <a:p>
            <a:r>
              <a:rPr lang="en-US" sz="800" dirty="0">
                <a:solidFill>
                  <a:schemeClr val="tx1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68" name="Folded Corner 67"/>
          <p:cNvSpPr/>
          <p:nvPr/>
        </p:nvSpPr>
        <p:spPr>
          <a:xfrm>
            <a:off x="5011333" y="1900032"/>
            <a:ext cx="1549733" cy="907830"/>
          </a:xfrm>
          <a:prstGeom prst="foldedCorner">
            <a:avLst>
              <a:gd name="adj" fmla="val 30786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 dirty="0" smtClean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.foo</a:t>
            </a:r>
          </a:p>
          <a:p>
            <a:r>
              <a:rPr lang="en-US" sz="800" dirty="0" err="1" smtClean="0">
                <a:solidFill>
                  <a:schemeClr val="tx1"/>
                </a:solidFill>
                <a:latin typeface="Courier New"/>
                <a:cs typeface="Courier New"/>
              </a:rPr>
              <a:t>lw</a:t>
            </a:r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 $t0, 4($r0)</a:t>
            </a:r>
          </a:p>
          <a:p>
            <a:r>
              <a:rPr lang="en-US" sz="800" dirty="0" err="1">
                <a:solidFill>
                  <a:schemeClr val="tx1"/>
                </a:solidFill>
                <a:latin typeface="Courier New"/>
                <a:cs typeface="Courier New"/>
              </a:rPr>
              <a:t>a</a:t>
            </a:r>
            <a:r>
              <a:rPr lang="en-US" sz="800" dirty="0" err="1" smtClean="0">
                <a:solidFill>
                  <a:schemeClr val="tx1"/>
                </a:solidFill>
                <a:latin typeface="Courier New"/>
                <a:cs typeface="Courier New"/>
              </a:rPr>
              <a:t>ddi</a:t>
            </a:r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 $t1, $t0, 3</a:t>
            </a:r>
          </a:p>
          <a:p>
            <a:r>
              <a:rPr lang="en-US" sz="800" dirty="0" err="1" smtClean="0">
                <a:solidFill>
                  <a:schemeClr val="tx1"/>
                </a:solidFill>
                <a:latin typeface="Courier New"/>
                <a:cs typeface="Courier New"/>
              </a:rPr>
              <a:t>beq</a:t>
            </a:r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 $t1, $t2, foo</a:t>
            </a:r>
            <a:b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</a:br>
            <a:r>
              <a:rPr lang="en-US" sz="800" dirty="0" err="1" smtClean="0">
                <a:solidFill>
                  <a:schemeClr val="tx1"/>
                </a:solidFill>
                <a:latin typeface="Courier New"/>
                <a:cs typeface="Courier New"/>
              </a:rPr>
              <a:t>nop</a:t>
            </a:r>
            <a:endParaRPr lang="en-US" sz="800" dirty="0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69" name="Left-Right Arrow 68"/>
          <p:cNvSpPr/>
          <p:nvPr/>
        </p:nvSpPr>
        <p:spPr>
          <a:xfrm>
            <a:off x="3658766" y="5755535"/>
            <a:ext cx="1200168" cy="396130"/>
          </a:xfrm>
          <a:prstGeom prst="leftRigh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9679" y="3361808"/>
            <a:ext cx="3245451" cy="18906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6770200" y="2490491"/>
            <a:ext cx="1034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Project 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24878" y="1678714"/>
            <a:ext cx="1034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Project 2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6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4" grpId="0" animBg="1"/>
      <p:bldP spid="15" grpId="0" animBg="1"/>
      <p:bldP spid="61" grpId="0" animBg="1"/>
      <p:bldP spid="62" grpId="0" animBg="1"/>
      <p:bldP spid="66" grpId="0" animBg="1"/>
      <p:bldP spid="67" grpId="0" animBg="1"/>
      <p:bldP spid="68" grpId="0" animBg="1"/>
      <p:bldP spid="69" grpId="0" animBg="1"/>
      <p:bldP spid="2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Clicker Time</a:t>
            </a:r>
            <a:endParaRPr lang="en-US" dirty="0"/>
          </a:p>
        </p:txBody>
      </p:sp>
      <p:sp>
        <p:nvSpPr>
          <p:cNvPr id="320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08660"/>
            <a:ext cx="8229600" cy="5416023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2800" dirty="0"/>
              <a:t>Hard disk: transfers data in 16-Byte chunks and can transfer at 16 MB/second. </a:t>
            </a:r>
            <a:r>
              <a:rPr lang="en-US" sz="2800" dirty="0" smtClean="0"/>
              <a:t>No transfer </a:t>
            </a:r>
            <a:r>
              <a:rPr lang="en-US" sz="2800" dirty="0"/>
              <a:t>can be </a:t>
            </a:r>
            <a:r>
              <a:rPr lang="en-US" sz="2800" dirty="0" smtClean="0"/>
              <a:t>missed. What percentage of processor time is spent in polling (assume 1GHz clock)?</a:t>
            </a:r>
          </a:p>
          <a:p>
            <a:pPr marL="0" lvl="1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A: 2%</a:t>
            </a:r>
          </a:p>
          <a:p>
            <a:pPr marL="342900" lvl="1" indent="-3429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B: 4%</a:t>
            </a:r>
          </a:p>
          <a:p>
            <a:pPr marL="342900" lvl="1" indent="-3429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C: 20%</a:t>
            </a:r>
          </a:p>
          <a:p>
            <a:pPr marL="342900" lvl="1" indent="-3429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D: 40%</a:t>
            </a:r>
          </a:p>
          <a:p>
            <a:pPr marL="342900" lvl="1" indent="-3429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E: 80%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90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% Processor time to poll hard disk</a:t>
            </a:r>
            <a:endParaRPr lang="en-US"/>
          </a:p>
        </p:txBody>
      </p:sp>
      <p:sp>
        <p:nvSpPr>
          <p:cNvPr id="320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08660"/>
            <a:ext cx="8229600" cy="541602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Frequency of Polling Disk</a:t>
            </a:r>
          </a:p>
          <a:p>
            <a:pPr lvl="1">
              <a:buNone/>
            </a:pPr>
            <a:r>
              <a:rPr lang="en-US" dirty="0" smtClean="0">
                <a:solidFill>
                  <a:srgbClr val="000000"/>
                </a:solidFill>
              </a:rPr>
              <a:t>= 16 [MB/</a:t>
            </a:r>
            <a:r>
              <a:rPr lang="en-US" dirty="0" err="1" smtClean="0">
                <a:solidFill>
                  <a:srgbClr val="000000"/>
                </a:solidFill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] / 16 [B/poll] = 1M [polls/</a:t>
            </a:r>
            <a:r>
              <a:rPr lang="en-US" dirty="0" err="1" smtClean="0">
                <a:solidFill>
                  <a:srgbClr val="000000"/>
                </a:solidFill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]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Disk Polling, Clocks/sec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= 1M [polls/</a:t>
            </a:r>
            <a:r>
              <a:rPr lang="en-US" dirty="0" err="1" smtClean="0">
                <a:solidFill>
                  <a:srgbClr val="000000"/>
                </a:solidFill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] * 400 [clocks/poll]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= 400M [clocks/</a:t>
            </a:r>
            <a:r>
              <a:rPr lang="en-US" dirty="0" err="1" smtClean="0">
                <a:solidFill>
                  <a:srgbClr val="000000"/>
                </a:solidFill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]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% Processor for polling: </a:t>
            </a:r>
          </a:p>
          <a:p>
            <a:pPr lvl="1">
              <a:buNone/>
            </a:pPr>
            <a:r>
              <a:rPr lang="en-US" dirty="0" smtClean="0">
                <a:solidFill>
                  <a:srgbClr val="000000"/>
                </a:solidFill>
              </a:rPr>
              <a:t>400*10</a:t>
            </a:r>
            <a:r>
              <a:rPr lang="en-US" sz="4000" baseline="30000" dirty="0" smtClean="0">
                <a:solidFill>
                  <a:srgbClr val="000000"/>
                </a:solidFill>
              </a:rPr>
              <a:t>6</a:t>
            </a:r>
            <a:r>
              <a:rPr lang="en-US" dirty="0" smtClean="0">
                <a:solidFill>
                  <a:srgbClr val="000000"/>
                </a:solidFill>
              </a:rPr>
              <a:t> [clocks/</a:t>
            </a:r>
            <a:r>
              <a:rPr lang="en-US" dirty="0" err="1" smtClean="0">
                <a:solidFill>
                  <a:srgbClr val="000000"/>
                </a:solidFill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] / 1*10</a:t>
            </a:r>
            <a:r>
              <a:rPr lang="en-US" sz="4000" baseline="30000" dirty="0" smtClean="0">
                <a:solidFill>
                  <a:srgbClr val="000000"/>
                </a:solidFill>
              </a:rPr>
              <a:t>9</a:t>
            </a:r>
            <a:r>
              <a:rPr lang="en-US" dirty="0" smtClean="0">
                <a:solidFill>
                  <a:srgbClr val="000000"/>
                </a:solidFill>
              </a:rPr>
              <a:t> [clocks/</a:t>
            </a:r>
            <a:r>
              <a:rPr lang="en-US" dirty="0" err="1" smtClean="0">
                <a:solidFill>
                  <a:srgbClr val="000000"/>
                </a:solidFill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] = 40%</a:t>
            </a:r>
          </a:p>
          <a:p>
            <a:pPr lvl="1">
              <a:buNone/>
            </a:pPr>
            <a:r>
              <a:rPr lang="en-US" dirty="0" smtClean="0">
                <a:solidFill>
                  <a:srgbClr val="000000"/>
                </a:solidFill>
              </a:rPr>
              <a:t>=&gt;  Unacceptable </a:t>
            </a:r>
          </a:p>
          <a:p>
            <a:pPr lvl="1">
              <a:buNone/>
            </a:pPr>
            <a:r>
              <a:rPr lang="en-US" dirty="0" smtClean="0">
                <a:solidFill>
                  <a:srgbClr val="000000"/>
                </a:solidFill>
              </a:rPr>
              <a:t>(Polling is only part of the problem – main problem is that accessing in small chunks is inefficient)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buNone/>
            </a:pPr>
            <a:r>
              <a:rPr lang="en-US" dirty="0" smtClean="0">
                <a:solidFill>
                  <a:srgbClr val="000000"/>
                </a:solidFill>
              </a:rPr>
              <a:t>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31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the alternative to polling?</a:t>
            </a:r>
            <a:endParaRPr lang="en-US"/>
          </a:p>
        </p:txBody>
      </p:sp>
      <p:sp>
        <p:nvSpPr>
          <p:cNvPr id="320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Wasteful to have processor spend most of its time “spin-waiting” for I/O to be ready</a:t>
            </a:r>
          </a:p>
          <a:p>
            <a:r>
              <a:rPr lang="en-US" dirty="0" smtClean="0"/>
              <a:t>Would like an unplanned procedure call that would be invoked only when I/O device is ready</a:t>
            </a:r>
          </a:p>
          <a:p>
            <a:r>
              <a:rPr lang="en-US" dirty="0" smtClean="0"/>
              <a:t>Solution: use </a:t>
            </a:r>
            <a:r>
              <a:rPr lang="en-US" dirty="0" smtClean="0">
                <a:solidFill>
                  <a:schemeClr val="accent1"/>
                </a:solidFill>
              </a:rPr>
              <a:t>exception mechanism </a:t>
            </a:r>
            <a:r>
              <a:rPr lang="en-US" dirty="0" smtClean="0"/>
              <a:t>to help </a:t>
            </a:r>
            <a:br>
              <a:rPr lang="en-US" dirty="0" smtClean="0"/>
            </a:br>
            <a:r>
              <a:rPr lang="en-US" dirty="0" smtClean="0"/>
              <a:t>I/O.  </a:t>
            </a:r>
            <a:r>
              <a:rPr lang="en-US" dirty="0" smtClean="0">
                <a:solidFill>
                  <a:srgbClr val="FF0000"/>
                </a:solidFill>
              </a:rPr>
              <a:t>Interrupt </a:t>
            </a:r>
            <a:r>
              <a:rPr lang="en-US" dirty="0" smtClean="0"/>
              <a:t>program when I/O ready, return when done with data transfer</a:t>
            </a:r>
          </a:p>
          <a:p>
            <a:r>
              <a:rPr lang="en-US" dirty="0" smtClean="0"/>
              <a:t>Allow to register (post) </a:t>
            </a:r>
            <a:r>
              <a:rPr lang="en-US" dirty="0" smtClean="0">
                <a:solidFill>
                  <a:srgbClr val="FF0000"/>
                </a:solidFill>
              </a:rPr>
              <a:t>interrupt handlers: </a:t>
            </a:r>
            <a:r>
              <a:rPr lang="en-US" dirty="0" smtClean="0"/>
              <a:t>functions that are called when an interrupt is triggered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30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Interrupt-driven I/O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58490" y="4430897"/>
            <a:ext cx="28661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869" indent="-92869"/>
            <a:r>
              <a:rPr lang="en-US" altLang="en-US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Label: </a:t>
            </a:r>
            <a:r>
              <a:rPr lang="en-US" altLang="en-US" sz="12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sll</a:t>
            </a:r>
            <a:r>
              <a:rPr lang="en-US" altLang="en-US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 $t1,$s3,2</a:t>
            </a:r>
            <a:r>
              <a:rPr lang="en-US" altLang="en-US" sz="1200" i="1" dirty="0">
                <a:solidFill>
                  <a:srgbClr val="000000"/>
                </a:solidFill>
                <a:latin typeface="Courier" charset="0"/>
                <a:sym typeface="Courier" charset="0"/>
              </a:rPr>
              <a:t/>
            </a:r>
            <a:br>
              <a:rPr lang="en-US" altLang="en-US" sz="1200" i="1" dirty="0">
                <a:solidFill>
                  <a:srgbClr val="000000"/>
                </a:solidFill>
                <a:latin typeface="Courier" charset="0"/>
                <a:sym typeface="Courier" charset="0"/>
              </a:rPr>
            </a:br>
            <a:r>
              <a:rPr lang="en-US" altLang="en-US" sz="1200" i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   	  </a:t>
            </a:r>
            <a:r>
              <a:rPr lang="en-US" altLang="en-US" sz="12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addu</a:t>
            </a:r>
            <a:r>
              <a:rPr lang="en-US" altLang="en-US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$t1,$t1,$s5</a:t>
            </a:r>
            <a:r>
              <a:rPr lang="en-US" altLang="en-US" sz="1200" i="1" dirty="0">
                <a:solidFill>
                  <a:srgbClr val="000000"/>
                </a:solidFill>
                <a:latin typeface="Courier" charset="0"/>
                <a:sym typeface="Courier" charset="0"/>
              </a:rPr>
              <a:t/>
            </a:r>
            <a:br>
              <a:rPr lang="en-US" altLang="en-US" sz="1200" i="1" dirty="0">
                <a:solidFill>
                  <a:srgbClr val="000000"/>
                </a:solidFill>
                <a:latin typeface="Courier" charset="0"/>
                <a:sym typeface="Courier" charset="0"/>
              </a:rPr>
            </a:br>
            <a:r>
              <a:rPr lang="en-US" altLang="en-US" sz="1200" i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     </a:t>
            </a:r>
            <a:r>
              <a:rPr lang="en-US" altLang="en-US" sz="12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lw</a:t>
            </a:r>
            <a:r>
              <a:rPr lang="en-US" altLang="en-US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  $t1,0($t1) </a:t>
            </a:r>
          </a:p>
          <a:p>
            <a:pPr marL="92869" indent="-92869"/>
            <a:r>
              <a:rPr lang="en-US" altLang="en-US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			  add  $s1,$s1,$t1</a:t>
            </a:r>
            <a:r>
              <a:rPr lang="en-US" altLang="en-US" sz="1200" i="1" dirty="0">
                <a:solidFill>
                  <a:srgbClr val="000000"/>
                </a:solidFill>
                <a:latin typeface="Courier" charset="0"/>
                <a:sym typeface="Courier" charset="0"/>
              </a:rPr>
              <a:t/>
            </a:r>
            <a:br>
              <a:rPr lang="en-US" altLang="en-US" sz="1200" i="1" dirty="0">
                <a:solidFill>
                  <a:srgbClr val="000000"/>
                </a:solidFill>
                <a:latin typeface="Courier" charset="0"/>
                <a:sym typeface="Courier" charset="0"/>
              </a:rPr>
            </a:br>
            <a:r>
              <a:rPr lang="en-US" altLang="en-US" sz="1200" i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     </a:t>
            </a:r>
            <a:r>
              <a:rPr lang="en-US" altLang="en-US" sz="12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addu</a:t>
            </a:r>
            <a:r>
              <a:rPr lang="en-US" altLang="en-US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$s3,$s3,$s4</a:t>
            </a:r>
            <a:r>
              <a:rPr lang="en-US" altLang="en-US" sz="1200" i="1" dirty="0">
                <a:solidFill>
                  <a:srgbClr val="000000"/>
                </a:solidFill>
                <a:latin typeface="Courier" charset="0"/>
                <a:sym typeface="Courier" charset="0"/>
              </a:rPr>
              <a:t/>
            </a:r>
            <a:br>
              <a:rPr lang="en-US" altLang="en-US" sz="1200" i="1" dirty="0">
                <a:solidFill>
                  <a:srgbClr val="000000"/>
                </a:solidFill>
                <a:latin typeface="Courier" charset="0"/>
                <a:sym typeface="Courier" charset="0"/>
              </a:rPr>
            </a:br>
            <a:r>
              <a:rPr lang="en-US" altLang="en-US" sz="1200" i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     </a:t>
            </a:r>
            <a:r>
              <a:rPr lang="en-US" altLang="en-US" sz="12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bne</a:t>
            </a:r>
            <a:r>
              <a:rPr lang="en-US" altLang="en-US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 $s3,$s2,Label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5596" y="3634211"/>
            <a:ext cx="2715452" cy="75368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Stack Frame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122" y="2878062"/>
            <a:ext cx="2715452" cy="75368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Stack Frame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3122" y="2124379"/>
            <a:ext cx="2715452" cy="75368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Stack Frame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47354" y="3086237"/>
            <a:ext cx="28661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869" indent="-92869"/>
            <a:r>
              <a:rPr lang="en-US" sz="1200" dirty="0">
                <a:solidFill>
                  <a:srgbClr val="FF0000"/>
                </a:solidFill>
                <a:latin typeface="Courier"/>
                <a:cs typeface="Courier"/>
              </a:rPr>
              <a:t>h</a:t>
            </a:r>
            <a:r>
              <a:rPr lang="en-US" sz="1200" dirty="0" smtClean="0">
                <a:solidFill>
                  <a:srgbClr val="FF0000"/>
                </a:solidFill>
                <a:latin typeface="Courier"/>
                <a:cs typeface="Courier"/>
              </a:rPr>
              <a:t>andler</a:t>
            </a:r>
            <a:r>
              <a:rPr lang="en-US" sz="1200" dirty="0" smtClean="0">
                <a:latin typeface="Courier"/>
                <a:cs typeface="Courier"/>
              </a:rPr>
              <a:t>:	</a:t>
            </a:r>
            <a:r>
              <a:rPr lang="en-US" sz="1200" dirty="0" err="1" smtClean="0">
                <a:latin typeface="Courier"/>
                <a:cs typeface="Courier"/>
              </a:rPr>
              <a:t>lui</a:t>
            </a:r>
            <a:r>
              <a:rPr lang="en-US" sz="1200" dirty="0">
                <a:latin typeface="Courier"/>
                <a:cs typeface="Courier"/>
              </a:rPr>
              <a:t>	$t0, </a:t>
            </a:r>
            <a:r>
              <a:rPr lang="en-US" sz="1200" dirty="0" smtClean="0">
                <a:latin typeface="Courier"/>
                <a:cs typeface="Courier"/>
              </a:rPr>
              <a:t>0xffff</a:t>
            </a:r>
          </a:p>
          <a:p>
            <a:pPr marL="92869" indent="-92869"/>
            <a:r>
              <a:rPr lang="en-US" sz="1200" dirty="0" smtClean="0">
                <a:latin typeface="Courier"/>
                <a:cs typeface="Courier"/>
              </a:rPr>
              <a:t>			</a:t>
            </a:r>
            <a:r>
              <a:rPr lang="en-US" sz="1200" dirty="0" err="1" smtClean="0">
                <a:latin typeface="Courier"/>
                <a:cs typeface="Courier"/>
              </a:rPr>
              <a:t>lw</a:t>
            </a:r>
            <a:r>
              <a:rPr lang="en-US" sz="1200" dirty="0" smtClean="0">
                <a:latin typeface="Courier"/>
                <a:cs typeface="Courier"/>
              </a:rPr>
              <a:t>	$t1, 0($t0)</a:t>
            </a:r>
          </a:p>
          <a:p>
            <a:pPr marL="92869" indent="-92869"/>
            <a:r>
              <a:rPr lang="en-US" sz="1200" dirty="0" smtClean="0">
                <a:latin typeface="Courier"/>
                <a:cs typeface="Courier"/>
              </a:rPr>
              <a:t>			</a:t>
            </a:r>
            <a:r>
              <a:rPr lang="en-US" sz="1200" dirty="0" err="1" smtClean="0">
                <a:latin typeface="Courier"/>
                <a:cs typeface="Courier"/>
              </a:rPr>
              <a:t>andi</a:t>
            </a:r>
            <a:r>
              <a:rPr lang="en-US" sz="1200" dirty="0">
                <a:latin typeface="Courier"/>
                <a:cs typeface="Courier"/>
              </a:rPr>
              <a:t>	$t1,$</a:t>
            </a:r>
            <a:r>
              <a:rPr lang="en-US" sz="1200" dirty="0" smtClean="0">
                <a:latin typeface="Courier"/>
                <a:cs typeface="Courier"/>
              </a:rPr>
              <a:t>t1,0x1</a:t>
            </a:r>
          </a:p>
          <a:p>
            <a:pPr marL="1007269" lvl="2" indent="-92869"/>
            <a:r>
              <a:rPr lang="en-US" sz="1200" dirty="0" err="1" smtClean="0">
                <a:latin typeface="Courier"/>
                <a:cs typeface="Courier"/>
              </a:rPr>
              <a:t>lw</a:t>
            </a:r>
            <a:r>
              <a:rPr lang="en-US" sz="1200" dirty="0">
                <a:latin typeface="Courier"/>
                <a:cs typeface="Courier"/>
              </a:rPr>
              <a:t>	$v0, 4($t0</a:t>
            </a:r>
            <a:r>
              <a:rPr lang="en-US" sz="1200" dirty="0" smtClean="0">
                <a:latin typeface="Courier"/>
                <a:cs typeface="Courier"/>
              </a:rPr>
              <a:t>)</a:t>
            </a:r>
          </a:p>
          <a:p>
            <a:pPr marL="1007269" lvl="2" indent="-92869"/>
            <a:r>
              <a:rPr lang="en-US" sz="1200" dirty="0" err="1">
                <a:latin typeface="Courier"/>
                <a:cs typeface="Courier"/>
              </a:rPr>
              <a:t>s</a:t>
            </a:r>
            <a:r>
              <a:rPr lang="en-US" sz="1200" dirty="0" err="1" smtClean="0">
                <a:latin typeface="Courier"/>
                <a:cs typeface="Courier"/>
              </a:rPr>
              <a:t>w</a:t>
            </a:r>
            <a:r>
              <a:rPr lang="en-US" sz="1200" dirty="0" smtClean="0">
                <a:latin typeface="Courier"/>
                <a:cs typeface="Courier"/>
              </a:rPr>
              <a:t>	$t1, 8($t0)</a:t>
            </a:r>
          </a:p>
          <a:p>
            <a:pPr marL="1007269" lvl="2" indent="-92869"/>
            <a:r>
              <a:rPr lang="en-US" sz="1200" dirty="0" smtClean="0">
                <a:latin typeface="Courier"/>
                <a:cs typeface="Courier"/>
              </a:rPr>
              <a:t>ret </a:t>
            </a:r>
            <a:endParaRPr lang="en-US" sz="1200" dirty="0">
              <a:latin typeface="Courier"/>
              <a:cs typeface="Courier"/>
            </a:endParaRPr>
          </a:p>
        </p:txBody>
      </p:sp>
      <p:sp>
        <p:nvSpPr>
          <p:cNvPr id="4" name="Lightning Bolt 3"/>
          <p:cNvSpPr/>
          <p:nvPr/>
        </p:nvSpPr>
        <p:spPr>
          <a:xfrm>
            <a:off x="3334946" y="4749250"/>
            <a:ext cx="289097" cy="516221"/>
          </a:xfrm>
          <a:prstGeom prst="lightningBol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674152" y="4955738"/>
            <a:ext cx="53689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59423" y="5255146"/>
            <a:ext cx="1577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Interrupt(SPI0)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845620"/>
              </p:ext>
            </p:extLst>
          </p:nvPr>
        </p:nvGraphicFramePr>
        <p:xfrm>
          <a:off x="5323567" y="4886661"/>
          <a:ext cx="3039612" cy="11125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519806"/>
                <a:gridCol w="1519806"/>
              </a:tblGrid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CPU Interrupt Table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SPI0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handler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7" name="Straight Arrow Connector 16"/>
          <p:cNvCxnSpPr/>
          <p:nvPr/>
        </p:nvCxnSpPr>
        <p:spPr>
          <a:xfrm>
            <a:off x="4705687" y="5448849"/>
            <a:ext cx="103496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7565686" y="3252794"/>
            <a:ext cx="549693" cy="2190127"/>
          </a:xfrm>
          <a:prstGeom prst="bentConnector3">
            <a:avLst>
              <a:gd name="adj1" fmla="val -84788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90648" y="1368229"/>
            <a:ext cx="2715452" cy="75368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Handler Execution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3727293" y="4158289"/>
            <a:ext cx="2103812" cy="797436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260198" y="1370696"/>
            <a:ext cx="588380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Incoming interrupt suspends instruction stream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Looks up the vector (function address) of a handler in</a:t>
            </a:r>
            <a:br>
              <a:rPr lang="en-US" dirty="0" smtClean="0"/>
            </a:br>
            <a:r>
              <a:rPr lang="en-US" dirty="0" smtClean="0"/>
              <a:t>an interrupt vector table stored within the CPU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Perform a </a:t>
            </a:r>
            <a:r>
              <a:rPr lang="en-US" dirty="0" err="1" smtClean="0"/>
              <a:t>jal</a:t>
            </a:r>
            <a:r>
              <a:rPr lang="en-US" dirty="0" smtClean="0"/>
              <a:t> to the handler (needs to store any state)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Handler run on current stack and returns on finish</a:t>
            </a:r>
            <a:br>
              <a:rPr lang="en-US" dirty="0" smtClean="0"/>
            </a:br>
            <a:r>
              <a:rPr lang="en-US" dirty="0" smtClean="0"/>
              <a:t>(thread doesn’t notice that a handler was run)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28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26" grpId="0" animBg="1"/>
      <p:bldP spid="2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57200" y="1278473"/>
            <a:ext cx="8228752" cy="4525963"/>
          </a:xfrm>
        </p:spPr>
        <p:txBody>
          <a:bodyPr anchor="ctr">
            <a:norm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Devices and I/O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OS Boot Sequence and Operation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Multiprogramming/time-sharing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Introduction to Virtual Memory</a:t>
            </a:r>
            <a:endParaRPr lang="en-US" dirty="0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8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at boot?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57200" y="1278473"/>
            <a:ext cx="8228752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When the computer switches on, it does the same as MARS: the CPU executes instructions from some start address (stored in Flash ROM)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38877" y="3079039"/>
            <a:ext cx="3211991" cy="2539891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 smtClean="0">
                <a:solidFill>
                  <a:schemeClr val="tx1"/>
                </a:solidFill>
              </a:rPr>
              <a:t>CPU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" name="Picture 21" descr="Untitled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96" y="3451867"/>
            <a:ext cx="3089236" cy="20709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3116" y="5637177"/>
            <a:ext cx="3311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 = 0x2000 (some default value)</a:t>
            </a:r>
            <a:endParaRPr lang="en-US" dirty="0"/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 flipV="1">
            <a:off x="5860382" y="3473392"/>
            <a:ext cx="990600" cy="1524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14"/>
          <p:cNvSpPr>
            <a:spLocks noChangeShapeType="1"/>
          </p:cNvSpPr>
          <p:nvPr/>
        </p:nvSpPr>
        <p:spPr bwMode="auto">
          <a:xfrm flipH="1" flipV="1">
            <a:off x="5882246" y="3854392"/>
            <a:ext cx="990600" cy="2286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15"/>
          <p:cNvSpPr>
            <a:spLocks noChangeArrowheads="1"/>
          </p:cNvSpPr>
          <p:nvPr/>
        </p:nvSpPr>
        <p:spPr bwMode="auto">
          <a:xfrm>
            <a:off x="4717382" y="3016192"/>
            <a:ext cx="1143000" cy="2667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4717382" y="3625792"/>
            <a:ext cx="11430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539759" y="5640158"/>
            <a:ext cx="153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Address Space</a:t>
            </a:r>
            <a:endParaRPr lang="en-US" dirty="0"/>
          </a:p>
        </p:txBody>
      </p:sp>
      <p:cxnSp>
        <p:nvCxnSpPr>
          <p:cNvPr id="17" name="Elbow Connector 16"/>
          <p:cNvCxnSpPr/>
          <p:nvPr/>
        </p:nvCxnSpPr>
        <p:spPr>
          <a:xfrm flipV="1">
            <a:off x="3970504" y="3740092"/>
            <a:ext cx="692542" cy="2081751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0911" y="3439112"/>
            <a:ext cx="1353787" cy="6699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Folded Corner 37"/>
          <p:cNvSpPr/>
          <p:nvPr/>
        </p:nvSpPr>
        <p:spPr>
          <a:xfrm>
            <a:off x="6512270" y="4229612"/>
            <a:ext cx="1814195" cy="1339648"/>
          </a:xfrm>
          <a:prstGeom prst="foldedCorner">
            <a:avLst>
              <a:gd name="adj" fmla="val 22237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 dirty="0" smtClean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0x2000:</a:t>
            </a:r>
          </a:p>
          <a:p>
            <a:r>
              <a:rPr lang="en-US" sz="800" dirty="0" err="1">
                <a:solidFill>
                  <a:schemeClr val="tx1"/>
                </a:solidFill>
                <a:latin typeface="Courier New"/>
                <a:cs typeface="Courier New"/>
              </a:rPr>
              <a:t>a</a:t>
            </a:r>
            <a:r>
              <a:rPr lang="en-US" sz="800" dirty="0" err="1" smtClean="0">
                <a:solidFill>
                  <a:schemeClr val="tx1"/>
                </a:solidFill>
                <a:latin typeface="Courier New"/>
                <a:cs typeface="Courier New"/>
              </a:rPr>
              <a:t>ddi</a:t>
            </a:r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 $t0, $zero, 0x1000</a:t>
            </a:r>
          </a:p>
          <a:p>
            <a:r>
              <a:rPr lang="en-US" sz="800" dirty="0" err="1" smtClean="0">
                <a:solidFill>
                  <a:schemeClr val="tx1"/>
                </a:solidFill>
                <a:latin typeface="Courier New"/>
                <a:cs typeface="Courier New"/>
              </a:rPr>
              <a:t>lw</a:t>
            </a:r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 $t0, 4($r0)</a:t>
            </a:r>
          </a:p>
          <a:p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…</a:t>
            </a:r>
          </a:p>
          <a:p>
            <a:endParaRPr lang="en-US" sz="8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(Code to copy firmware into regular memory and jump into it)</a:t>
            </a:r>
            <a:endParaRPr lang="en-US" sz="800" dirty="0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64987" y="3585221"/>
            <a:ext cx="1277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Memory mapped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13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  <p:bldP spid="25" grpId="0" animBg="1"/>
      <p:bldP spid="26" grpId="0" animBg="1"/>
      <p:bldP spid="34" grpId="0" animBg="1"/>
      <p:bldP spid="35" grpId="0" animBg="1"/>
      <p:bldP spid="36" grpId="0"/>
      <p:bldP spid="38" grpId="1" animBg="1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271" y="3159277"/>
            <a:ext cx="2531316" cy="1547337"/>
          </a:xfrm>
          <a:prstGeom prst="rect">
            <a:avLst/>
          </a:prstGeom>
          <a:ln w="76200" cmpd="sng">
            <a:solidFill>
              <a:srgbClr val="FF0000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at boot?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57200" y="1278473"/>
            <a:ext cx="8228752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When the computer switches on, it does the same as MARS: the CPU executes instructions from some start address (stored in Flash ROM)</a:t>
            </a:r>
          </a:p>
        </p:txBody>
      </p:sp>
      <p:pic>
        <p:nvPicPr>
          <p:cNvPr id="3" name="Picture 2" descr="POS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23" y="3746482"/>
            <a:ext cx="2245928" cy="14054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1370" y="2813556"/>
            <a:ext cx="2364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1. BIOS</a:t>
            </a:r>
            <a:r>
              <a:rPr lang="en-US" dirty="0" smtClean="0"/>
              <a:t>: Find a storage</a:t>
            </a:r>
            <a:br>
              <a:rPr lang="en-US" dirty="0" smtClean="0"/>
            </a:br>
            <a:r>
              <a:rPr lang="en-US" dirty="0" smtClean="0"/>
              <a:t>device and load first sector (block of data)</a:t>
            </a:r>
            <a:endParaRPr lang="en-US" dirty="0"/>
          </a:p>
        </p:txBody>
      </p:sp>
      <p:pic>
        <p:nvPicPr>
          <p:cNvPr id="4" name="Picture 3" descr="GRUB_screensh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164" y="5296577"/>
            <a:ext cx="2082639" cy="11490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9548" y="5278627"/>
            <a:ext cx="3141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2. </a:t>
            </a:r>
            <a:r>
              <a:rPr lang="en-US" b="1" dirty="0" err="1" smtClean="0">
                <a:solidFill>
                  <a:srgbClr val="FF0000"/>
                </a:solidFill>
              </a:rPr>
              <a:t>Bootloader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(stored on, e.g., disk): Load the OS </a:t>
            </a:r>
            <a:r>
              <a:rPr lang="en-US" i="1" dirty="0" smtClean="0"/>
              <a:t>kernel</a:t>
            </a:r>
            <a:r>
              <a:rPr lang="en-US" dirty="0" smtClean="0"/>
              <a:t> from disk into a location in memory and jump into it.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251" y="3817568"/>
            <a:ext cx="2354376" cy="18915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51948" y="5720110"/>
            <a:ext cx="2379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en-US" b="1" dirty="0" smtClean="0">
                <a:solidFill>
                  <a:srgbClr val="FF0000"/>
                </a:solidFill>
              </a:rPr>
              <a:t>. OS Boot</a:t>
            </a:r>
            <a:r>
              <a:rPr lang="en-US" dirty="0" smtClean="0"/>
              <a:t>: Initialize services, drivers, etc.</a:t>
            </a:r>
            <a:endParaRPr lang="en-US" i="1" dirty="0"/>
          </a:p>
        </p:txBody>
      </p:sp>
      <p:sp>
        <p:nvSpPr>
          <p:cNvPr id="12" name="Left Arrow 11"/>
          <p:cNvSpPr/>
          <p:nvPr/>
        </p:nvSpPr>
        <p:spPr>
          <a:xfrm rot="12900242">
            <a:off x="2336469" y="4688856"/>
            <a:ext cx="1339800" cy="513835"/>
          </a:xfrm>
          <a:prstGeom prst="lef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9909136">
            <a:off x="5439529" y="5313239"/>
            <a:ext cx="965797" cy="513835"/>
          </a:xfrm>
          <a:prstGeom prst="lef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ent Arrow 13"/>
          <p:cNvSpPr/>
          <p:nvPr/>
        </p:nvSpPr>
        <p:spPr>
          <a:xfrm>
            <a:off x="3902818" y="3252191"/>
            <a:ext cx="815668" cy="815630"/>
          </a:xfrm>
          <a:prstGeom prst="bentArrow">
            <a:avLst>
              <a:gd name="adj1" fmla="val 26266"/>
              <a:gd name="adj2" fmla="val 25000"/>
              <a:gd name="adj3" fmla="val 25000"/>
              <a:gd name="adj4" fmla="val 7500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Bent Arrow 15"/>
          <p:cNvSpPr/>
          <p:nvPr/>
        </p:nvSpPr>
        <p:spPr>
          <a:xfrm rot="10800000">
            <a:off x="4364965" y="3765949"/>
            <a:ext cx="815668" cy="815630"/>
          </a:xfrm>
          <a:prstGeom prst="bentArrow">
            <a:avLst>
              <a:gd name="adj1" fmla="val 26266"/>
              <a:gd name="adj2" fmla="val 25000"/>
              <a:gd name="adj3" fmla="val 25000"/>
              <a:gd name="adj4" fmla="val 7500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Left Arrow 17"/>
          <p:cNvSpPr/>
          <p:nvPr/>
        </p:nvSpPr>
        <p:spPr>
          <a:xfrm rot="1013315">
            <a:off x="5550629" y="4164762"/>
            <a:ext cx="965797" cy="513835"/>
          </a:xfrm>
          <a:prstGeom prst="lef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001676" y="2733885"/>
            <a:ext cx="29293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4. </a:t>
            </a:r>
            <a:r>
              <a:rPr lang="en-US" b="1" dirty="0" err="1" smtClean="0">
                <a:solidFill>
                  <a:srgbClr val="FF0000"/>
                </a:solidFill>
              </a:rPr>
              <a:t>Init</a:t>
            </a:r>
            <a:r>
              <a:rPr lang="en-US" dirty="0" smtClean="0"/>
              <a:t>: Launch an application that waits for input in loop (e.g., </a:t>
            </a:r>
            <a:r>
              <a:rPr lang="en-US" dirty="0"/>
              <a:t>T</a:t>
            </a:r>
            <a:r>
              <a:rPr lang="en-US" dirty="0" smtClean="0"/>
              <a:t>erminal/</a:t>
            </a:r>
            <a:r>
              <a:rPr lang="en-US" dirty="0"/>
              <a:t>D</a:t>
            </a:r>
            <a:r>
              <a:rPr lang="en-US" dirty="0" smtClean="0"/>
              <a:t>esktop/...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4297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 animBg="1"/>
      <p:bldP spid="13" grpId="0" animBg="1"/>
      <p:bldP spid="14" grpId="0" animBg="1"/>
      <p:bldP spid="16" grpId="0" animBg="1"/>
      <p:bldP spid="18" grpId="0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Launching Applications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57200" y="1278473"/>
            <a:ext cx="8228752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Applications are called “processes” in most OSs.</a:t>
            </a:r>
          </a:p>
          <a:p>
            <a:r>
              <a:rPr lang="en-US" dirty="0" smtClean="0"/>
              <a:t>Created by another process calling into an OS routine (using a “</a:t>
            </a:r>
            <a:r>
              <a:rPr lang="en-US" dirty="0" err="1" smtClean="0"/>
              <a:t>syscall</a:t>
            </a:r>
            <a:r>
              <a:rPr lang="en-US" dirty="0" smtClean="0"/>
              <a:t>”, more details later).</a:t>
            </a:r>
          </a:p>
          <a:p>
            <a:pPr lvl="1"/>
            <a:r>
              <a:rPr lang="en-US" dirty="0" smtClean="0"/>
              <a:t>Depends on OS, but Linux uses </a:t>
            </a:r>
            <a:r>
              <a:rPr lang="en-US" dirty="0" smtClean="0">
                <a:solidFill>
                  <a:srgbClr val="FF0000"/>
                </a:solidFill>
              </a:rPr>
              <a:t>fork</a:t>
            </a:r>
            <a:r>
              <a:rPr lang="en-US" dirty="0" smtClean="0"/>
              <a:t> to create a new process, and </a:t>
            </a:r>
            <a:r>
              <a:rPr lang="en-US" dirty="0" err="1" smtClean="0">
                <a:solidFill>
                  <a:srgbClr val="FF0000"/>
                </a:solidFill>
              </a:rPr>
              <a:t>execve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to load application.</a:t>
            </a:r>
          </a:p>
          <a:p>
            <a:r>
              <a:rPr lang="en-US" dirty="0" smtClean="0"/>
              <a:t>Loads executable file from disk (using the file system service) and puts instructions &amp; data into memory (.text, .data sections), prepare stack and heap.</a:t>
            </a:r>
          </a:p>
          <a:p>
            <a:r>
              <a:rPr lang="en-US" dirty="0" smtClean="0"/>
              <a:t>Set </a:t>
            </a:r>
            <a:r>
              <a:rPr lang="en-US" dirty="0" err="1" smtClean="0"/>
              <a:t>argc</a:t>
            </a:r>
            <a:r>
              <a:rPr lang="en-US" dirty="0" smtClean="0"/>
              <a:t> and </a:t>
            </a:r>
            <a:r>
              <a:rPr lang="en-US" dirty="0" err="1" smtClean="0"/>
              <a:t>argv</a:t>
            </a:r>
            <a:r>
              <a:rPr lang="en-US" dirty="0" smtClean="0"/>
              <a:t>, jump into the main function.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56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364"/>
          </a:xfrm>
        </p:spPr>
        <p:txBody>
          <a:bodyPr>
            <a:normAutofit/>
          </a:bodyPr>
          <a:lstStyle/>
          <a:p>
            <a:r>
              <a:rPr lang="en-US" dirty="0" smtClean="0"/>
              <a:t>Supervisor Mode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57200" y="1119909"/>
            <a:ext cx="8525164" cy="5414818"/>
          </a:xfrm>
        </p:spPr>
        <p:txBody>
          <a:bodyPr>
            <a:normAutofit/>
          </a:bodyPr>
          <a:lstStyle/>
          <a:p>
            <a:r>
              <a:rPr lang="en-US" dirty="0" smtClean="0"/>
              <a:t>If something goes wrong in an application, it could crash the entire machine. And what about malware, etc.?</a:t>
            </a:r>
          </a:p>
          <a:p>
            <a:r>
              <a:rPr lang="en-US" dirty="0" smtClean="0"/>
              <a:t>The OS may need to enforce resource constraints to applications (e.g., access to devices).</a:t>
            </a:r>
          </a:p>
          <a:p>
            <a:r>
              <a:rPr lang="en-US" dirty="0" smtClean="0"/>
              <a:t>To help protect the OS from the application, CPUs have a </a:t>
            </a:r>
            <a:r>
              <a:rPr lang="en-US" dirty="0" smtClean="0">
                <a:solidFill>
                  <a:srgbClr val="FF0000"/>
                </a:solidFill>
              </a:rPr>
              <a:t>supervisor mode </a:t>
            </a:r>
            <a:r>
              <a:rPr lang="en-US" dirty="0" smtClean="0"/>
              <a:t>bit.</a:t>
            </a:r>
          </a:p>
          <a:p>
            <a:pPr lvl="1"/>
            <a:r>
              <a:rPr lang="en-US" dirty="0" smtClean="0"/>
              <a:t>A process can only access a subset of instructions and (physical) memory when not in supervisor mode (user mode).</a:t>
            </a:r>
          </a:p>
          <a:p>
            <a:pPr lvl="1"/>
            <a:r>
              <a:rPr lang="en-US" dirty="0" smtClean="0"/>
              <a:t>Process can change out of supervisor mode using a special instruction, but not into it directly – only using an interrupt.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2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2182"/>
          </a:xfrm>
        </p:spPr>
        <p:txBody>
          <a:bodyPr/>
          <a:lstStyle/>
          <a:p>
            <a:r>
              <a:rPr lang="en-US" dirty="0" err="1" smtClean="0"/>
              <a:t>Syscalls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57200" y="1197658"/>
            <a:ext cx="8228752" cy="537170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if we want to call into an OS routine? (e.g., to read a file, launch a new process, send data, etc.)</a:t>
            </a:r>
          </a:p>
          <a:p>
            <a:pPr lvl="1"/>
            <a:r>
              <a:rPr lang="en-US" dirty="0"/>
              <a:t>Need to perform a </a:t>
            </a:r>
            <a:r>
              <a:rPr lang="en-US" dirty="0" err="1">
                <a:solidFill>
                  <a:srgbClr val="FF0000"/>
                </a:solidFill>
              </a:rPr>
              <a:t>syscall</a:t>
            </a:r>
            <a:r>
              <a:rPr lang="en-US" dirty="0"/>
              <a:t>: set up function arguments in registers, and then raise </a:t>
            </a:r>
            <a:r>
              <a:rPr lang="en-US" dirty="0">
                <a:solidFill>
                  <a:srgbClr val="FF0000"/>
                </a:solidFill>
              </a:rPr>
              <a:t>software interrupt</a:t>
            </a:r>
          </a:p>
          <a:p>
            <a:pPr lvl="1"/>
            <a:r>
              <a:rPr lang="en-US" dirty="0"/>
              <a:t>OS will perform the operation and return to user mode</a:t>
            </a:r>
          </a:p>
          <a:p>
            <a:r>
              <a:rPr lang="en-US" dirty="0" smtClean="0"/>
              <a:t>Also, OS uses interrupts for scheduling process execution:</a:t>
            </a:r>
          </a:p>
          <a:p>
            <a:pPr lvl="1"/>
            <a:r>
              <a:rPr lang="en-US" dirty="0" smtClean="0"/>
              <a:t>OS sets scheduler timer interrupt then drops to user mode and start executing a user task, when interrupts triggers, switch into supervisor mode, select next task to execute (&amp; set timer) and drop back to user mode.</a:t>
            </a:r>
          </a:p>
          <a:p>
            <a:r>
              <a:rPr lang="en-US" dirty="0" smtClean="0"/>
              <a:t>This way, the OS can mediate access to all resources, including devices and the CPU itself.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2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how is this any different?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98" y="1469780"/>
            <a:ext cx="5206805" cy="477290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19742" y="3324870"/>
            <a:ext cx="1104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Keyboard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28457" y="3492201"/>
            <a:ext cx="1234682" cy="5526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80633" y="1748807"/>
            <a:ext cx="828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Screen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7112001" y="2213429"/>
            <a:ext cx="955523" cy="7740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261317" y="5735397"/>
            <a:ext cx="9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Storage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6591905" y="5055810"/>
            <a:ext cx="1100667" cy="592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84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57200" y="1278473"/>
            <a:ext cx="8228752" cy="4525963"/>
          </a:xfrm>
        </p:spPr>
        <p:txBody>
          <a:bodyPr anchor="ctr">
            <a:norm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Devices and I/O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OS Boot Sequence and Operation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Multiprogramming/time-sharing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Introduction to Virtual Memory</a:t>
            </a:r>
            <a:endParaRPr lang="en-US" dirty="0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3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Multiprogramming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57200" y="1278473"/>
            <a:ext cx="8228752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The OS runs multiple applications at the same time.</a:t>
            </a:r>
          </a:p>
          <a:p>
            <a:r>
              <a:rPr lang="en-US" dirty="0" smtClean="0"/>
              <a:t>But not really (unless you have a core per process)</a:t>
            </a:r>
          </a:p>
          <a:p>
            <a:r>
              <a:rPr lang="en-US" dirty="0"/>
              <a:t>S</a:t>
            </a:r>
            <a:r>
              <a:rPr lang="en-US" dirty="0" smtClean="0"/>
              <a:t>witches between processes very quickly. This is called a “context switch”.</a:t>
            </a:r>
          </a:p>
          <a:p>
            <a:r>
              <a:rPr lang="en-US" dirty="0" smtClean="0"/>
              <a:t>When jumping into process, set timer interrupt.</a:t>
            </a:r>
          </a:p>
          <a:p>
            <a:pPr lvl="1"/>
            <a:r>
              <a:rPr lang="en-US" dirty="0" smtClean="0"/>
              <a:t>When it expires, store PC, registers, etc. (</a:t>
            </a:r>
            <a:r>
              <a:rPr lang="en-US" dirty="0"/>
              <a:t>p</a:t>
            </a:r>
            <a:r>
              <a:rPr lang="en-US" dirty="0" smtClean="0"/>
              <a:t>rocess state).</a:t>
            </a:r>
          </a:p>
          <a:p>
            <a:pPr lvl="1"/>
            <a:r>
              <a:rPr lang="en-US" dirty="0" smtClean="0"/>
              <a:t>Pick a different process to run and load its state.</a:t>
            </a:r>
          </a:p>
          <a:p>
            <a:pPr lvl="1"/>
            <a:r>
              <a:rPr lang="en-US" dirty="0" smtClean="0"/>
              <a:t>Set timer, change to user mode, jump to the new PC.</a:t>
            </a:r>
          </a:p>
          <a:p>
            <a:r>
              <a:rPr lang="en-US" dirty="0" smtClean="0"/>
              <a:t>Deciding what process to run is called </a:t>
            </a:r>
            <a:r>
              <a:rPr lang="en-US" dirty="0" smtClean="0">
                <a:solidFill>
                  <a:srgbClr val="FF0000"/>
                </a:solidFill>
              </a:rPr>
              <a:t>scheduling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1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Protection, Translation, Paging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57200" y="1278473"/>
            <a:ext cx="8228752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Supervisor mode does not fully isolate applications from each other or from the OS.</a:t>
            </a:r>
          </a:p>
          <a:p>
            <a:pPr lvl="1"/>
            <a:r>
              <a:rPr lang="en-US" dirty="0" smtClean="0"/>
              <a:t>Application could overwrite another application’s memory.</a:t>
            </a:r>
          </a:p>
          <a:p>
            <a:pPr lvl="1"/>
            <a:r>
              <a:rPr lang="en-US" dirty="0" smtClean="0"/>
              <a:t>Also, may want to address more memory than we actually have (e.g., for sparse data structures).</a:t>
            </a:r>
          </a:p>
          <a:p>
            <a:r>
              <a:rPr lang="en-US" dirty="0" smtClean="0"/>
              <a:t>Solution: </a:t>
            </a:r>
            <a:r>
              <a:rPr lang="en-US" dirty="0" smtClean="0">
                <a:solidFill>
                  <a:srgbClr val="FF0000"/>
                </a:solidFill>
              </a:rPr>
              <a:t>Virtual Memory</a:t>
            </a:r>
            <a:r>
              <a:rPr lang="en-US" dirty="0" smtClean="0"/>
              <a:t>. Gives each process the illusion of a full memory address space that it has completely for itself.</a:t>
            </a:r>
          </a:p>
        </p:txBody>
      </p:sp>
    </p:spTree>
    <p:extLst>
      <p:ext uri="{BB962C8B-B14F-4D97-AF65-F5344CB8AC3E}">
        <p14:creationId xmlns:p14="http://schemas.microsoft.com/office/powerpoint/2010/main" val="262799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57200" y="1278473"/>
            <a:ext cx="8228752" cy="4525963"/>
          </a:xfrm>
        </p:spPr>
        <p:txBody>
          <a:bodyPr anchor="ctr">
            <a:norm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Devices and I/O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OS Boot Sequence and Operation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Multiprogramming/time-sharing</a:t>
            </a:r>
          </a:p>
          <a:p>
            <a:r>
              <a:rPr lang="en-US" dirty="0" smtClean="0"/>
              <a:t>Introduction to Virtual Memory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53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785E-00C5-3543-9CC3-BD4A01458D9E}" type="slidenum">
              <a:rPr lang="en-US"/>
              <a:pPr/>
              <a:t>34</a:t>
            </a:fld>
            <a:endParaRPr lang="en-US" b="0">
              <a:solidFill>
                <a:srgbClr val="FBBA03"/>
              </a:solidFill>
            </a:endParaRPr>
          </a:p>
        </p:txBody>
      </p:sp>
      <p:sp>
        <p:nvSpPr>
          <p:cNvPr id="1743907" name="Line 35"/>
          <p:cNvSpPr>
            <a:spLocks noChangeShapeType="1"/>
          </p:cNvSpPr>
          <p:nvPr/>
        </p:nvSpPr>
        <p:spPr bwMode="auto">
          <a:xfrm>
            <a:off x="5638800" y="2286000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dirty="0" smtClean="0"/>
              <a:t>“Bare” 5-Stage Pipeline</a:t>
            </a:r>
            <a:endParaRPr lang="en-US" dirty="0"/>
          </a:p>
        </p:txBody>
      </p:sp>
      <p:sp>
        <p:nvSpPr>
          <p:cNvPr id="174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4876800"/>
            <a:ext cx="7683500" cy="1016000"/>
          </a:xfrm>
        </p:spPr>
        <p:txBody>
          <a:bodyPr>
            <a:normAutofit/>
          </a:bodyPr>
          <a:lstStyle/>
          <a:p>
            <a:r>
              <a:rPr lang="en-US"/>
              <a:t>In a bare machine, the only kind of address is a physical address</a:t>
            </a:r>
          </a:p>
        </p:txBody>
      </p:sp>
      <p:sp>
        <p:nvSpPr>
          <p:cNvPr id="1743876" name="Line 4"/>
          <p:cNvSpPr>
            <a:spLocks noChangeShapeType="1"/>
          </p:cNvSpPr>
          <p:nvPr/>
        </p:nvSpPr>
        <p:spPr bwMode="auto">
          <a:xfrm>
            <a:off x="8077200" y="22860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877" name="Line 5"/>
          <p:cNvSpPr>
            <a:spLocks noChangeShapeType="1"/>
          </p:cNvSpPr>
          <p:nvPr/>
        </p:nvSpPr>
        <p:spPr bwMode="auto">
          <a:xfrm>
            <a:off x="2895600" y="2286000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5800" y="1676400"/>
            <a:ext cx="304800" cy="1219200"/>
            <a:chOff x="336" y="1200"/>
            <a:chExt cx="144" cy="720"/>
          </a:xfrm>
        </p:grpSpPr>
        <p:sp>
          <p:nvSpPr>
            <p:cNvPr id="1743879" name="Rectangle 7"/>
            <p:cNvSpPr>
              <a:spLocks noChangeArrowheads="1"/>
            </p:cNvSpPr>
            <p:nvPr/>
          </p:nvSpPr>
          <p:spPr bwMode="auto">
            <a:xfrm>
              <a:off x="336" y="1200"/>
              <a:ext cx="144" cy="72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PC</a:t>
              </a:r>
            </a:p>
          </p:txBody>
        </p:sp>
        <p:sp>
          <p:nvSpPr>
            <p:cNvPr id="1743880" name="Freeform 8"/>
            <p:cNvSpPr>
              <a:spLocks/>
            </p:cNvSpPr>
            <p:nvPr/>
          </p:nvSpPr>
          <p:spPr bwMode="auto">
            <a:xfrm>
              <a:off x="336" y="1785"/>
              <a:ext cx="144" cy="135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96" y="0"/>
                </a:cxn>
                <a:cxn ang="0">
                  <a:pos x="192" y="144"/>
                </a:cxn>
              </a:cxnLst>
              <a:rect l="0" t="0" r="r" b="b"/>
              <a:pathLst>
                <a:path w="192" h="144">
                  <a:moveTo>
                    <a:pt x="0" y="144"/>
                  </a:moveTo>
                  <a:lnTo>
                    <a:pt x="96" y="0"/>
                  </a:lnTo>
                  <a:lnTo>
                    <a:pt x="192" y="144"/>
                  </a:lnTo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743882" name="Rectangle 10"/>
          <p:cNvSpPr>
            <a:spLocks noChangeArrowheads="1"/>
          </p:cNvSpPr>
          <p:nvPr/>
        </p:nvSpPr>
        <p:spPr bwMode="auto">
          <a:xfrm>
            <a:off x="1981200" y="1752600"/>
            <a:ext cx="914400" cy="990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/>
              <a:t>Inst. Cache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048000" y="1676400"/>
            <a:ext cx="304800" cy="1219200"/>
            <a:chOff x="336" y="1200"/>
            <a:chExt cx="144" cy="720"/>
          </a:xfrm>
        </p:grpSpPr>
        <p:sp>
          <p:nvSpPr>
            <p:cNvPr id="1743884" name="Rectangle 12"/>
            <p:cNvSpPr>
              <a:spLocks noChangeArrowheads="1"/>
            </p:cNvSpPr>
            <p:nvPr/>
          </p:nvSpPr>
          <p:spPr bwMode="auto">
            <a:xfrm>
              <a:off x="336" y="1200"/>
              <a:ext cx="144" cy="72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43885" name="Freeform 13"/>
            <p:cNvSpPr>
              <a:spLocks/>
            </p:cNvSpPr>
            <p:nvPr/>
          </p:nvSpPr>
          <p:spPr bwMode="auto">
            <a:xfrm>
              <a:off x="336" y="1785"/>
              <a:ext cx="144" cy="135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96" y="0"/>
                </a:cxn>
                <a:cxn ang="0">
                  <a:pos x="192" y="144"/>
                </a:cxn>
              </a:cxnLst>
              <a:rect l="0" t="0" r="r" b="b"/>
              <a:pathLst>
                <a:path w="192" h="144">
                  <a:moveTo>
                    <a:pt x="0" y="144"/>
                  </a:moveTo>
                  <a:lnTo>
                    <a:pt x="96" y="0"/>
                  </a:lnTo>
                  <a:lnTo>
                    <a:pt x="192" y="144"/>
                  </a:lnTo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743886" name="Rectangle 14"/>
          <p:cNvSpPr>
            <a:spLocks noChangeArrowheads="1"/>
          </p:cNvSpPr>
          <p:nvPr/>
        </p:nvSpPr>
        <p:spPr bwMode="auto">
          <a:xfrm>
            <a:off x="3505200" y="1752600"/>
            <a:ext cx="1066800" cy="990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/>
              <a:t>Decode</a:t>
            </a: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800600" y="1676400"/>
            <a:ext cx="304800" cy="1219200"/>
            <a:chOff x="336" y="1200"/>
            <a:chExt cx="144" cy="720"/>
          </a:xfrm>
        </p:grpSpPr>
        <p:sp>
          <p:nvSpPr>
            <p:cNvPr id="1743888" name="Rectangle 16"/>
            <p:cNvSpPr>
              <a:spLocks noChangeArrowheads="1"/>
            </p:cNvSpPr>
            <p:nvPr/>
          </p:nvSpPr>
          <p:spPr bwMode="auto">
            <a:xfrm>
              <a:off x="336" y="1200"/>
              <a:ext cx="144" cy="72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1743889" name="Freeform 17"/>
            <p:cNvSpPr>
              <a:spLocks/>
            </p:cNvSpPr>
            <p:nvPr/>
          </p:nvSpPr>
          <p:spPr bwMode="auto">
            <a:xfrm>
              <a:off x="336" y="1785"/>
              <a:ext cx="144" cy="135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96" y="0"/>
                </a:cxn>
                <a:cxn ang="0">
                  <a:pos x="192" y="144"/>
                </a:cxn>
              </a:cxnLst>
              <a:rect l="0" t="0" r="r" b="b"/>
              <a:pathLst>
                <a:path w="192" h="144">
                  <a:moveTo>
                    <a:pt x="0" y="144"/>
                  </a:moveTo>
                  <a:lnTo>
                    <a:pt x="96" y="0"/>
                  </a:lnTo>
                  <a:lnTo>
                    <a:pt x="192" y="144"/>
                  </a:lnTo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743890" name="Freeform 18"/>
          <p:cNvSpPr>
            <a:spLocks/>
          </p:cNvSpPr>
          <p:nvPr/>
        </p:nvSpPr>
        <p:spPr bwMode="auto">
          <a:xfrm>
            <a:off x="5257800" y="1752600"/>
            <a:ext cx="381000" cy="1066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8"/>
              </a:cxn>
              <a:cxn ang="0">
                <a:pos x="48" y="336"/>
              </a:cxn>
              <a:cxn ang="0">
                <a:pos x="0" y="384"/>
              </a:cxn>
              <a:cxn ang="0">
                <a:pos x="0" y="672"/>
              </a:cxn>
              <a:cxn ang="0">
                <a:pos x="240" y="480"/>
              </a:cxn>
              <a:cxn ang="0">
                <a:pos x="240" y="144"/>
              </a:cxn>
              <a:cxn ang="0">
                <a:pos x="0" y="0"/>
              </a:cxn>
            </a:cxnLst>
            <a:rect l="0" t="0" r="r" b="b"/>
            <a:pathLst>
              <a:path w="240" h="672">
                <a:moveTo>
                  <a:pt x="0" y="0"/>
                </a:moveTo>
                <a:lnTo>
                  <a:pt x="0" y="288"/>
                </a:lnTo>
                <a:lnTo>
                  <a:pt x="48" y="336"/>
                </a:lnTo>
                <a:lnTo>
                  <a:pt x="0" y="384"/>
                </a:lnTo>
                <a:lnTo>
                  <a:pt x="0" y="672"/>
                </a:lnTo>
                <a:lnTo>
                  <a:pt x="240" y="480"/>
                </a:lnTo>
                <a:lnTo>
                  <a:pt x="240" y="14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91200" y="1676400"/>
            <a:ext cx="304800" cy="1219200"/>
            <a:chOff x="336" y="1200"/>
            <a:chExt cx="144" cy="720"/>
          </a:xfrm>
        </p:grpSpPr>
        <p:sp>
          <p:nvSpPr>
            <p:cNvPr id="1743892" name="Rectangle 20"/>
            <p:cNvSpPr>
              <a:spLocks noChangeArrowheads="1"/>
            </p:cNvSpPr>
            <p:nvPr/>
          </p:nvSpPr>
          <p:spPr bwMode="auto">
            <a:xfrm>
              <a:off x="336" y="1200"/>
              <a:ext cx="144" cy="72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M</a:t>
              </a:r>
            </a:p>
          </p:txBody>
        </p:sp>
        <p:sp>
          <p:nvSpPr>
            <p:cNvPr id="1743893" name="Freeform 21"/>
            <p:cNvSpPr>
              <a:spLocks/>
            </p:cNvSpPr>
            <p:nvPr/>
          </p:nvSpPr>
          <p:spPr bwMode="auto">
            <a:xfrm>
              <a:off x="336" y="1785"/>
              <a:ext cx="144" cy="135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96" y="0"/>
                </a:cxn>
                <a:cxn ang="0">
                  <a:pos x="192" y="144"/>
                </a:cxn>
              </a:cxnLst>
              <a:rect l="0" t="0" r="r" b="b"/>
              <a:pathLst>
                <a:path w="192" h="144">
                  <a:moveTo>
                    <a:pt x="0" y="144"/>
                  </a:moveTo>
                  <a:lnTo>
                    <a:pt x="96" y="0"/>
                  </a:lnTo>
                  <a:lnTo>
                    <a:pt x="192" y="144"/>
                  </a:lnTo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743895" name="Rectangle 23"/>
          <p:cNvSpPr>
            <a:spLocks noChangeArrowheads="1"/>
          </p:cNvSpPr>
          <p:nvPr/>
        </p:nvSpPr>
        <p:spPr bwMode="auto">
          <a:xfrm>
            <a:off x="7162800" y="1752600"/>
            <a:ext cx="914400" cy="990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/>
              <a:t>Data Cache</a:t>
            </a:r>
          </a:p>
        </p:txBody>
      </p: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8229600" y="1676400"/>
            <a:ext cx="304800" cy="1219200"/>
            <a:chOff x="336" y="1200"/>
            <a:chExt cx="144" cy="720"/>
          </a:xfrm>
        </p:grpSpPr>
        <p:sp>
          <p:nvSpPr>
            <p:cNvPr id="1743897" name="Rectangle 25"/>
            <p:cNvSpPr>
              <a:spLocks noChangeArrowheads="1"/>
            </p:cNvSpPr>
            <p:nvPr/>
          </p:nvSpPr>
          <p:spPr bwMode="auto">
            <a:xfrm>
              <a:off x="336" y="1200"/>
              <a:ext cx="144" cy="72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W</a:t>
              </a:r>
            </a:p>
          </p:txBody>
        </p:sp>
        <p:sp>
          <p:nvSpPr>
            <p:cNvPr id="1743898" name="Freeform 26"/>
            <p:cNvSpPr>
              <a:spLocks/>
            </p:cNvSpPr>
            <p:nvPr/>
          </p:nvSpPr>
          <p:spPr bwMode="auto">
            <a:xfrm>
              <a:off x="336" y="1785"/>
              <a:ext cx="144" cy="135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96" y="0"/>
                </a:cxn>
                <a:cxn ang="0">
                  <a:pos x="192" y="144"/>
                </a:cxn>
              </a:cxnLst>
              <a:rect l="0" t="0" r="r" b="b"/>
              <a:pathLst>
                <a:path w="192" h="144">
                  <a:moveTo>
                    <a:pt x="0" y="144"/>
                  </a:moveTo>
                  <a:lnTo>
                    <a:pt x="96" y="0"/>
                  </a:lnTo>
                  <a:lnTo>
                    <a:pt x="192" y="144"/>
                  </a:lnTo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743899" name="Line 27"/>
          <p:cNvSpPr>
            <a:spLocks noChangeShapeType="1"/>
          </p:cNvSpPr>
          <p:nvPr/>
        </p:nvSpPr>
        <p:spPr bwMode="auto">
          <a:xfrm>
            <a:off x="5105400" y="198120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900" name="Line 28"/>
          <p:cNvSpPr>
            <a:spLocks noChangeShapeType="1"/>
          </p:cNvSpPr>
          <p:nvPr/>
        </p:nvSpPr>
        <p:spPr bwMode="auto">
          <a:xfrm>
            <a:off x="5105400" y="259080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901" name="Text Box 29"/>
          <p:cNvSpPr txBox="1">
            <a:spLocks noChangeArrowheads="1"/>
          </p:cNvSpPr>
          <p:nvPr/>
        </p:nvSpPr>
        <p:spPr bwMode="auto">
          <a:xfrm>
            <a:off x="5310188" y="2133600"/>
            <a:ext cx="350837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+</a:t>
            </a:r>
          </a:p>
        </p:txBody>
      </p:sp>
      <p:sp>
        <p:nvSpPr>
          <p:cNvPr id="1743906" name="Line 34"/>
          <p:cNvSpPr>
            <a:spLocks noChangeShapeType="1"/>
          </p:cNvSpPr>
          <p:nvPr/>
        </p:nvSpPr>
        <p:spPr bwMode="auto">
          <a:xfrm>
            <a:off x="990600" y="2286000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908" name="Rectangle 36"/>
          <p:cNvSpPr>
            <a:spLocks noChangeArrowheads="1"/>
          </p:cNvSpPr>
          <p:nvPr/>
        </p:nvSpPr>
        <p:spPr bwMode="auto">
          <a:xfrm>
            <a:off x="3429000" y="4191000"/>
            <a:ext cx="3276600" cy="381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/>
              <a:t>Main Memory (DRAM)</a:t>
            </a:r>
          </a:p>
        </p:txBody>
      </p:sp>
      <p:sp>
        <p:nvSpPr>
          <p:cNvPr id="1743909" name="Rectangle 37"/>
          <p:cNvSpPr>
            <a:spLocks noChangeArrowheads="1"/>
          </p:cNvSpPr>
          <p:nvPr/>
        </p:nvSpPr>
        <p:spPr bwMode="auto">
          <a:xfrm>
            <a:off x="3733800" y="3124200"/>
            <a:ext cx="2667000" cy="609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/>
              <a:t>Memory Controller</a:t>
            </a:r>
          </a:p>
        </p:txBody>
      </p:sp>
      <p:sp>
        <p:nvSpPr>
          <p:cNvPr id="1743911" name="Freeform 39"/>
          <p:cNvSpPr>
            <a:spLocks/>
          </p:cNvSpPr>
          <p:nvPr/>
        </p:nvSpPr>
        <p:spPr bwMode="auto">
          <a:xfrm>
            <a:off x="6400800" y="2743200"/>
            <a:ext cx="1295400" cy="609600"/>
          </a:xfrm>
          <a:custGeom>
            <a:avLst/>
            <a:gdLst/>
            <a:ahLst/>
            <a:cxnLst>
              <a:cxn ang="0">
                <a:pos x="816" y="0"/>
              </a:cxn>
              <a:cxn ang="0">
                <a:pos x="816" y="384"/>
              </a:cxn>
              <a:cxn ang="0">
                <a:pos x="0" y="384"/>
              </a:cxn>
            </a:cxnLst>
            <a:rect l="0" t="0" r="r" b="b"/>
            <a:pathLst>
              <a:path w="816" h="384">
                <a:moveTo>
                  <a:pt x="816" y="0"/>
                </a:moveTo>
                <a:lnTo>
                  <a:pt x="816" y="384"/>
                </a:lnTo>
                <a:lnTo>
                  <a:pt x="0" y="384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912" name="Freeform 40"/>
          <p:cNvSpPr>
            <a:spLocks/>
          </p:cNvSpPr>
          <p:nvPr/>
        </p:nvSpPr>
        <p:spPr bwMode="auto">
          <a:xfrm flipH="1">
            <a:off x="2438400" y="2743200"/>
            <a:ext cx="1295400" cy="609600"/>
          </a:xfrm>
          <a:custGeom>
            <a:avLst/>
            <a:gdLst/>
            <a:ahLst/>
            <a:cxnLst>
              <a:cxn ang="0">
                <a:pos x="816" y="0"/>
              </a:cxn>
              <a:cxn ang="0">
                <a:pos x="816" y="384"/>
              </a:cxn>
              <a:cxn ang="0">
                <a:pos x="0" y="384"/>
              </a:cxn>
            </a:cxnLst>
            <a:rect l="0" t="0" r="r" b="b"/>
            <a:pathLst>
              <a:path w="816" h="384">
                <a:moveTo>
                  <a:pt x="816" y="0"/>
                </a:moveTo>
                <a:lnTo>
                  <a:pt x="816" y="384"/>
                </a:lnTo>
                <a:lnTo>
                  <a:pt x="0" y="384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913" name="Line 41"/>
          <p:cNvSpPr>
            <a:spLocks noChangeShapeType="1"/>
          </p:cNvSpPr>
          <p:nvPr/>
        </p:nvSpPr>
        <p:spPr bwMode="auto">
          <a:xfrm>
            <a:off x="5105400" y="3733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914" name="Text Box 42"/>
          <p:cNvSpPr txBox="1">
            <a:spLocks noChangeArrowheads="1"/>
          </p:cNvSpPr>
          <p:nvPr/>
        </p:nvSpPr>
        <p:spPr bwMode="auto">
          <a:xfrm>
            <a:off x="1018305" y="1600200"/>
            <a:ext cx="1116013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dirty="0"/>
              <a:t>Physical Address</a:t>
            </a:r>
          </a:p>
        </p:txBody>
      </p:sp>
      <p:sp>
        <p:nvSpPr>
          <p:cNvPr id="1743915" name="Text Box 43"/>
          <p:cNvSpPr txBox="1">
            <a:spLocks noChangeArrowheads="1"/>
          </p:cNvSpPr>
          <p:nvPr/>
        </p:nvSpPr>
        <p:spPr bwMode="auto">
          <a:xfrm>
            <a:off x="6135250" y="1644650"/>
            <a:ext cx="1116013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dirty="0"/>
              <a:t>Physical Address</a:t>
            </a:r>
          </a:p>
        </p:txBody>
      </p:sp>
      <p:sp>
        <p:nvSpPr>
          <p:cNvPr id="1743916" name="Text Box 44"/>
          <p:cNvSpPr txBox="1">
            <a:spLocks noChangeArrowheads="1"/>
          </p:cNvSpPr>
          <p:nvPr/>
        </p:nvSpPr>
        <p:spPr bwMode="auto">
          <a:xfrm>
            <a:off x="7113587" y="3276600"/>
            <a:ext cx="1116013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dirty="0"/>
              <a:t>Physical Address</a:t>
            </a:r>
          </a:p>
        </p:txBody>
      </p:sp>
      <p:sp>
        <p:nvSpPr>
          <p:cNvPr id="1743917" name="Text Box 45"/>
          <p:cNvSpPr txBox="1">
            <a:spLocks noChangeArrowheads="1"/>
          </p:cNvSpPr>
          <p:nvPr/>
        </p:nvSpPr>
        <p:spPr bwMode="auto">
          <a:xfrm>
            <a:off x="1828800" y="3276600"/>
            <a:ext cx="1116013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dirty="0"/>
              <a:t>Physical Address</a:t>
            </a:r>
          </a:p>
        </p:txBody>
      </p:sp>
      <p:sp>
        <p:nvSpPr>
          <p:cNvPr id="1743918" name="Text Box 46"/>
          <p:cNvSpPr txBox="1">
            <a:spLocks noChangeArrowheads="1"/>
          </p:cNvSpPr>
          <p:nvPr/>
        </p:nvSpPr>
        <p:spPr bwMode="auto">
          <a:xfrm>
            <a:off x="5105400" y="3733800"/>
            <a:ext cx="24384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dirty="0"/>
              <a:t>Physical Address</a:t>
            </a:r>
          </a:p>
        </p:txBody>
      </p:sp>
    </p:spTree>
    <p:extLst>
      <p:ext uri="{BB962C8B-B14F-4D97-AF65-F5344CB8AC3E}">
        <p14:creationId xmlns:p14="http://schemas.microsoft.com/office/powerpoint/2010/main" val="254570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7467600" y="5628384"/>
            <a:ext cx="838200" cy="584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z="2000">
              <a:latin typeface="Verdana" charset="0"/>
              <a:ea typeface="굴림" charset="-127"/>
              <a:cs typeface="굴림" charset="-127"/>
            </a:endParaRPr>
          </a:p>
        </p:txBody>
      </p:sp>
      <p:sp>
        <p:nvSpPr>
          <p:cNvPr id="164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1273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ko-KR" dirty="0">
                <a:ea typeface="굴림" charset="-127"/>
                <a:cs typeface="굴림" charset="-127"/>
              </a:rPr>
              <a:t>Dynamic Address Translation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5961-5CA6-CE41-B1FD-151766DC89AE}" type="slidenum">
              <a:rPr lang="en-US"/>
              <a:pPr/>
              <a:t>35</a:t>
            </a:fld>
            <a:endParaRPr lang="en-US" b="0">
              <a:solidFill>
                <a:srgbClr val="FBBA03"/>
              </a:solidFill>
            </a:endParaRPr>
          </a:p>
        </p:txBody>
      </p:sp>
      <p:sp>
        <p:nvSpPr>
          <p:cNvPr id="1648643" name="Rectangle 3"/>
          <p:cNvSpPr>
            <a:spLocks noChangeArrowheads="1"/>
          </p:cNvSpPr>
          <p:nvPr/>
        </p:nvSpPr>
        <p:spPr bwMode="auto">
          <a:xfrm>
            <a:off x="304800" y="959285"/>
            <a:ext cx="7162800" cy="526041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2400" dirty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Motivation</a:t>
            </a:r>
          </a:p>
          <a:p>
            <a:pPr lvl="1" algn="l">
              <a:spcBef>
                <a:spcPct val="0"/>
              </a:spcBef>
            </a:pPr>
            <a:r>
              <a:rPr lang="en-US" altLang="ko-KR" sz="2000" dirty="0" smtClean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Multiprogramming, multitasking:  Desire to execute more than one process at a time (more than one process can reside in main memory at the same time).</a:t>
            </a:r>
          </a:p>
          <a:p>
            <a:pPr algn="l">
              <a:spcBef>
                <a:spcPct val="0"/>
              </a:spcBef>
            </a:pPr>
            <a:r>
              <a:rPr lang="en-US" altLang="ko-KR" sz="2400" dirty="0" smtClean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Location-independent programs</a:t>
            </a:r>
          </a:p>
          <a:p>
            <a:pPr lvl="1" algn="l">
              <a:spcBef>
                <a:spcPct val="0"/>
              </a:spcBef>
            </a:pPr>
            <a:r>
              <a:rPr lang="en-US" altLang="ko-KR" sz="2000" dirty="0" smtClean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Programming </a:t>
            </a:r>
            <a:r>
              <a:rPr lang="en-US" altLang="ko-KR" sz="2000" dirty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and storage management ease	</a:t>
            </a:r>
          </a:p>
          <a:p>
            <a:pPr algn="l">
              <a:spcBef>
                <a:spcPct val="0"/>
              </a:spcBef>
            </a:pPr>
            <a:r>
              <a:rPr lang="en-US" altLang="ko-KR" sz="2000" dirty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	</a:t>
            </a:r>
            <a:r>
              <a:rPr lang="en-US" altLang="ko-KR" sz="2000" dirty="0" smtClean="0">
                <a:solidFill>
                  <a:srgbClr val="000000"/>
                </a:solidFill>
                <a:latin typeface="Symbol" charset="2"/>
                <a:ea typeface="굴림" charset="-127"/>
                <a:cs typeface="굴림" charset="-127"/>
              </a:rPr>
              <a:t>=&gt;</a:t>
            </a:r>
            <a:r>
              <a:rPr lang="en-US" altLang="ko-KR" sz="2000" dirty="0" smtClean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 </a:t>
            </a:r>
            <a:r>
              <a:rPr lang="en-US" altLang="ko-KR" sz="2000" i="1" dirty="0" smtClean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base register – add offset to each address</a:t>
            </a:r>
            <a:endParaRPr lang="en-US" altLang="ko-KR" sz="2000" dirty="0" smtClean="0">
              <a:solidFill>
                <a:srgbClr val="000000"/>
              </a:solidFill>
              <a:latin typeface="Verdana" charset="0"/>
              <a:ea typeface="굴림" charset="-127"/>
              <a:cs typeface="굴림" charset="-127"/>
            </a:endParaRPr>
          </a:p>
          <a:p>
            <a:pPr algn="l">
              <a:spcBef>
                <a:spcPct val="0"/>
              </a:spcBef>
            </a:pPr>
            <a:r>
              <a:rPr lang="en-US" altLang="ko-KR" sz="2400" dirty="0" smtClean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Protection</a:t>
            </a:r>
            <a:endParaRPr lang="en-US" altLang="ko-KR" sz="2400" dirty="0">
              <a:solidFill>
                <a:srgbClr val="000000"/>
              </a:solidFill>
              <a:latin typeface="Verdana" charset="0"/>
              <a:ea typeface="굴림" charset="-127"/>
              <a:cs typeface="굴림" charset="-127"/>
            </a:endParaRPr>
          </a:p>
          <a:p>
            <a:pPr lvl="1" algn="l">
              <a:spcBef>
                <a:spcPct val="0"/>
              </a:spcBef>
            </a:pPr>
            <a:r>
              <a:rPr lang="en-US" altLang="ko-KR" sz="2000" dirty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Independent programs should not affect</a:t>
            </a:r>
          </a:p>
          <a:p>
            <a:pPr lvl="1" algn="l">
              <a:spcBef>
                <a:spcPct val="0"/>
              </a:spcBef>
            </a:pPr>
            <a:r>
              <a:rPr lang="en-US" altLang="ko-KR" sz="2000" dirty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each other inadvertently</a:t>
            </a:r>
          </a:p>
          <a:p>
            <a:pPr algn="l">
              <a:spcBef>
                <a:spcPct val="0"/>
              </a:spcBef>
            </a:pPr>
            <a:r>
              <a:rPr lang="en-US" altLang="ko-KR" sz="2000" dirty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	</a:t>
            </a:r>
            <a:r>
              <a:rPr lang="en-US" altLang="ko-KR" sz="2000" dirty="0" smtClean="0">
                <a:solidFill>
                  <a:srgbClr val="000000"/>
                </a:solidFill>
                <a:latin typeface="Symbol" charset="2"/>
                <a:ea typeface="굴림" charset="-127"/>
                <a:cs typeface="굴림" charset="-127"/>
              </a:rPr>
              <a:t>=&gt;</a:t>
            </a:r>
            <a:r>
              <a:rPr lang="en-US" altLang="ko-KR" sz="2000" dirty="0" smtClean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 </a:t>
            </a:r>
            <a:r>
              <a:rPr lang="en-US" altLang="ko-KR" sz="2000" i="1" dirty="0" smtClean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bound register – check range of access</a:t>
            </a:r>
          </a:p>
          <a:p>
            <a:pPr algn="l">
              <a:spcBef>
                <a:spcPct val="0"/>
              </a:spcBef>
            </a:pPr>
            <a:endParaRPr lang="en-US" altLang="ko-KR" sz="2400" dirty="0" smtClean="0">
              <a:solidFill>
                <a:srgbClr val="000000"/>
              </a:solidFill>
              <a:latin typeface="Verdana" charset="0"/>
              <a:ea typeface="굴림" charset="-127"/>
              <a:cs typeface="굴림" charset="-127"/>
            </a:endParaRPr>
          </a:p>
          <a:p>
            <a:pPr algn="l">
              <a:spcBef>
                <a:spcPct val="0"/>
              </a:spcBef>
            </a:pPr>
            <a:r>
              <a:rPr lang="en-US" altLang="ko-KR" sz="2000" dirty="0" smtClean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(Note: Multiprogramming drives requirement for resident </a:t>
            </a:r>
            <a:r>
              <a:rPr lang="en-US" altLang="ko-KR" sz="2000" i="1" dirty="0" smtClean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supervisor (OS) </a:t>
            </a:r>
            <a:r>
              <a:rPr lang="en-US" altLang="ko-KR" sz="2000" dirty="0" smtClean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software to manage context switches between multiple programs)</a:t>
            </a:r>
            <a:endParaRPr lang="en-US" altLang="ko-KR" sz="2000" dirty="0">
              <a:solidFill>
                <a:srgbClr val="000000"/>
              </a:solidFill>
              <a:latin typeface="Verdana" charset="0"/>
              <a:ea typeface="굴림" charset="-127"/>
              <a:cs typeface="굴림" charset="-127"/>
            </a:endParaRPr>
          </a:p>
        </p:txBody>
      </p:sp>
      <p:sp>
        <p:nvSpPr>
          <p:cNvPr id="1648644" name="Rectangle 4"/>
          <p:cNvSpPr>
            <a:spLocks noChangeArrowheads="1"/>
          </p:cNvSpPr>
          <p:nvPr/>
        </p:nvSpPr>
        <p:spPr bwMode="auto">
          <a:xfrm>
            <a:off x="7461251" y="4325307"/>
            <a:ext cx="838200" cy="584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z="2000">
              <a:latin typeface="Verdana" charset="0"/>
              <a:ea typeface="굴림" charset="-127"/>
              <a:cs typeface="굴림" charset="-127"/>
            </a:endParaRPr>
          </a:p>
        </p:txBody>
      </p:sp>
      <p:sp>
        <p:nvSpPr>
          <p:cNvPr id="1648645" name="Rectangle 5"/>
          <p:cNvSpPr>
            <a:spLocks noChangeArrowheads="1"/>
          </p:cNvSpPr>
          <p:nvPr/>
        </p:nvSpPr>
        <p:spPr bwMode="auto">
          <a:xfrm>
            <a:off x="7461251" y="2164720"/>
            <a:ext cx="838200" cy="893762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48646" name="Group 6"/>
          <p:cNvGrpSpPr>
            <a:grpSpLocks/>
          </p:cNvGrpSpPr>
          <p:nvPr/>
        </p:nvGrpSpPr>
        <p:grpSpPr bwMode="auto">
          <a:xfrm>
            <a:off x="7461251" y="1763082"/>
            <a:ext cx="838200" cy="4454525"/>
            <a:chOff x="4704" y="1344"/>
            <a:chExt cx="528" cy="2806"/>
          </a:xfrm>
        </p:grpSpPr>
        <p:sp>
          <p:nvSpPr>
            <p:cNvPr id="1648647" name="Rectangle 7"/>
            <p:cNvSpPr>
              <a:spLocks noChangeArrowheads="1"/>
            </p:cNvSpPr>
            <p:nvPr/>
          </p:nvSpPr>
          <p:spPr bwMode="auto">
            <a:xfrm>
              <a:off x="4704" y="1344"/>
              <a:ext cx="528" cy="280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8648" name="Line 8"/>
            <p:cNvSpPr>
              <a:spLocks noChangeShapeType="1"/>
            </p:cNvSpPr>
            <p:nvPr/>
          </p:nvSpPr>
          <p:spPr bwMode="auto">
            <a:xfrm>
              <a:off x="4711" y="1609"/>
              <a:ext cx="52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8649" name="Line 9"/>
            <p:cNvSpPr>
              <a:spLocks noChangeShapeType="1"/>
            </p:cNvSpPr>
            <p:nvPr/>
          </p:nvSpPr>
          <p:spPr bwMode="auto">
            <a:xfrm>
              <a:off x="4711" y="2160"/>
              <a:ext cx="52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8650" name="Line 10"/>
            <p:cNvSpPr>
              <a:spLocks noChangeShapeType="1"/>
            </p:cNvSpPr>
            <p:nvPr/>
          </p:nvSpPr>
          <p:spPr bwMode="auto">
            <a:xfrm>
              <a:off x="4711" y="2954"/>
              <a:ext cx="52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8651" name="Line 11"/>
            <p:cNvSpPr>
              <a:spLocks noChangeShapeType="1"/>
            </p:cNvSpPr>
            <p:nvPr/>
          </p:nvSpPr>
          <p:spPr bwMode="auto">
            <a:xfrm>
              <a:off x="4711" y="3324"/>
              <a:ext cx="52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48652" name="Rectangle 12"/>
          <p:cNvSpPr>
            <a:spLocks noChangeArrowheads="1"/>
          </p:cNvSpPr>
          <p:nvPr/>
        </p:nvSpPr>
        <p:spPr bwMode="auto">
          <a:xfrm>
            <a:off x="7481889" y="2421895"/>
            <a:ext cx="847725" cy="3635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800">
                <a:latin typeface="Verdana" charset="0"/>
                <a:ea typeface="굴림" charset="-127"/>
                <a:cs typeface="굴림" charset="-127"/>
              </a:rPr>
              <a:t>prog1</a:t>
            </a:r>
          </a:p>
        </p:txBody>
      </p:sp>
      <p:sp>
        <p:nvSpPr>
          <p:cNvPr id="1648653" name="Rectangle 13"/>
          <p:cNvSpPr>
            <a:spLocks noChangeArrowheads="1"/>
          </p:cNvSpPr>
          <p:nvPr/>
        </p:nvSpPr>
        <p:spPr bwMode="auto">
          <a:xfrm>
            <a:off x="7469189" y="4423732"/>
            <a:ext cx="847725" cy="3635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800" dirty="0">
                <a:latin typeface="Verdana" charset="0"/>
                <a:ea typeface="굴림" charset="-127"/>
                <a:cs typeface="굴림" charset="-127"/>
              </a:rPr>
              <a:t>prog2</a:t>
            </a:r>
          </a:p>
        </p:txBody>
      </p:sp>
      <p:sp>
        <p:nvSpPr>
          <p:cNvPr id="1648654" name="Text Box 14"/>
          <p:cNvSpPr txBox="1">
            <a:spLocks noChangeArrowheads="1"/>
          </p:cNvSpPr>
          <p:nvPr/>
        </p:nvSpPr>
        <p:spPr bwMode="auto">
          <a:xfrm rot="-5400000">
            <a:off x="7161213" y="3856995"/>
            <a:ext cx="2746375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2400" dirty="0">
                <a:latin typeface="Verdana" charset="0"/>
                <a:ea typeface="굴림" charset="-127"/>
                <a:cs typeface="굴림" charset="-127"/>
              </a:rPr>
              <a:t>Physical Memory</a:t>
            </a: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7620000" y="5684208"/>
            <a:ext cx="522229" cy="36676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800" dirty="0" smtClean="0">
                <a:latin typeface="Verdana" charset="0"/>
                <a:ea typeface="굴림" charset="-127"/>
                <a:cs typeface="굴림" charset="-127"/>
              </a:rPr>
              <a:t>OS</a:t>
            </a:r>
            <a:endParaRPr lang="en-US" altLang="ko-KR" sz="1800" dirty="0">
              <a:latin typeface="Verdana" charset="0"/>
              <a:ea typeface="굴림" charset="-127"/>
              <a:cs typeface="굴림" charset="-127"/>
            </a:endParaRPr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>
            <a:off x="7461766" y="5636033"/>
            <a:ext cx="8270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10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302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0488" tIns="44450" rIns="90488" bIns="44450"/>
          <a:lstStyle/>
          <a:p>
            <a:r>
              <a:rPr lang="en-US" altLang="ko-KR" dirty="0">
                <a:ea typeface="굴림" charset="-127"/>
                <a:cs typeface="굴림" charset="-127"/>
              </a:rPr>
              <a:t>Simple Base and Bound Translation</a:t>
            </a:r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6DB4-BDF0-6648-9566-36DDF6884643}" type="slidenum">
              <a:rPr lang="en-US">
                <a:solidFill>
                  <a:srgbClr val="000000"/>
                </a:solidFill>
              </a:rPr>
              <a:pPr/>
              <a:t>36</a:t>
            </a:fld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591298" name="Rectangle 2"/>
          <p:cNvSpPr>
            <a:spLocks noChangeArrowheads="1"/>
          </p:cNvSpPr>
          <p:nvPr/>
        </p:nvSpPr>
        <p:spPr bwMode="auto">
          <a:xfrm>
            <a:off x="7294562" y="1654311"/>
            <a:ext cx="1133475" cy="3213100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1299" name="Freeform 3"/>
          <p:cNvSpPr>
            <a:spLocks/>
          </p:cNvSpPr>
          <p:nvPr/>
        </p:nvSpPr>
        <p:spPr bwMode="auto">
          <a:xfrm>
            <a:off x="3636962" y="2187711"/>
            <a:ext cx="914400" cy="76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52" y="0"/>
              </a:cxn>
            </a:cxnLst>
            <a:rect l="0" t="0" r="r" b="b"/>
            <a:pathLst>
              <a:path w="653" h="1">
                <a:moveTo>
                  <a:pt x="0" y="0"/>
                </a:moveTo>
                <a:lnTo>
                  <a:pt x="652" y="0"/>
                </a:lnTo>
              </a:path>
            </a:pathLst>
          </a:custGeom>
          <a:noFill/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1300" name="Freeform 4"/>
          <p:cNvSpPr>
            <a:spLocks/>
          </p:cNvSpPr>
          <p:nvPr/>
        </p:nvSpPr>
        <p:spPr bwMode="auto">
          <a:xfrm>
            <a:off x="3713162" y="3635511"/>
            <a:ext cx="914400" cy="685800"/>
          </a:xfrm>
          <a:custGeom>
            <a:avLst/>
            <a:gdLst/>
            <a:ahLst/>
            <a:cxnLst>
              <a:cxn ang="0">
                <a:pos x="0" y="432"/>
              </a:cxn>
              <a:cxn ang="0">
                <a:pos x="432" y="432"/>
              </a:cxn>
              <a:cxn ang="0">
                <a:pos x="816" y="0"/>
              </a:cxn>
            </a:cxnLst>
            <a:rect l="0" t="0" r="r" b="b"/>
            <a:pathLst>
              <a:path w="816" h="432">
                <a:moveTo>
                  <a:pt x="0" y="432"/>
                </a:moveTo>
                <a:lnTo>
                  <a:pt x="432" y="432"/>
                </a:lnTo>
                <a:lnTo>
                  <a:pt x="816" y="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1301" name="Freeform 5"/>
          <p:cNvSpPr>
            <a:spLocks/>
          </p:cNvSpPr>
          <p:nvPr/>
        </p:nvSpPr>
        <p:spPr bwMode="auto">
          <a:xfrm>
            <a:off x="3560762" y="4626111"/>
            <a:ext cx="3733800" cy="228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4"/>
              </a:cxn>
              <a:cxn ang="0">
                <a:pos x="2352" y="144"/>
              </a:cxn>
            </a:cxnLst>
            <a:rect l="0" t="0" r="r" b="b"/>
            <a:pathLst>
              <a:path w="2352" h="144">
                <a:moveTo>
                  <a:pt x="0" y="0"/>
                </a:moveTo>
                <a:lnTo>
                  <a:pt x="0" y="144"/>
                </a:lnTo>
                <a:lnTo>
                  <a:pt x="2352" y="144"/>
                </a:lnTo>
              </a:path>
            </a:pathLst>
          </a:cu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360362" y="3178311"/>
            <a:ext cx="937807" cy="35073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73025" tIns="36512" rIns="73025" bIns="36512">
            <a:prstTxWarp prst="textNoShape">
              <a:avLst/>
            </a:prstTxWarp>
            <a:spAutoFit/>
          </a:bodyPr>
          <a:lstStyle/>
          <a:p>
            <a:pPr algn="l" defTabSz="585788"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Load X</a:t>
            </a:r>
          </a:p>
        </p:txBody>
      </p:sp>
      <p:sp>
        <p:nvSpPr>
          <p:cNvPr id="1591304" name="Rectangle 8"/>
          <p:cNvSpPr>
            <a:spLocks noChangeArrowheads="1"/>
          </p:cNvSpPr>
          <p:nvPr/>
        </p:nvSpPr>
        <p:spPr bwMode="auto">
          <a:xfrm>
            <a:off x="249759" y="4843518"/>
            <a:ext cx="2052581" cy="62773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73025" tIns="36512" rIns="73025" bIns="36512">
            <a:prstTxWarp prst="textNoShape">
              <a:avLst/>
            </a:prstTxWarp>
            <a:spAutoFit/>
          </a:bodyPr>
          <a:lstStyle/>
          <a:p>
            <a:pPr defTabSz="585788">
              <a:spcBef>
                <a:spcPct val="0"/>
              </a:spcBef>
            </a:pPr>
            <a:r>
              <a:rPr lang="en-US" altLang="ko-KR" sz="1800" dirty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Program</a:t>
            </a:r>
          </a:p>
          <a:p>
            <a:pPr defTabSz="585788">
              <a:spcBef>
                <a:spcPct val="0"/>
              </a:spcBef>
            </a:pPr>
            <a:r>
              <a:rPr lang="en-US" altLang="ko-KR" sz="1800" dirty="0" smtClean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Address Space</a:t>
            </a:r>
            <a:endParaRPr lang="en-US" altLang="ko-KR" sz="1800" dirty="0">
              <a:solidFill>
                <a:srgbClr val="000000"/>
              </a:solidFill>
              <a:latin typeface="Verdana" charset="0"/>
              <a:ea typeface="굴림" charset="-127"/>
              <a:cs typeface="굴림" charset="-127"/>
            </a:endParaRPr>
          </a:p>
        </p:txBody>
      </p:sp>
      <p:sp>
        <p:nvSpPr>
          <p:cNvPr id="1591305" name="Rectangle 9"/>
          <p:cNvSpPr>
            <a:spLocks noChangeArrowheads="1"/>
          </p:cNvSpPr>
          <p:nvPr/>
        </p:nvSpPr>
        <p:spPr bwMode="auto">
          <a:xfrm>
            <a:off x="2178050" y="1857511"/>
            <a:ext cx="1590675" cy="5318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1306" name="Rectangle 10"/>
          <p:cNvSpPr>
            <a:spLocks noChangeArrowheads="1"/>
          </p:cNvSpPr>
          <p:nvPr/>
        </p:nvSpPr>
        <p:spPr bwMode="auto">
          <a:xfrm>
            <a:off x="2292350" y="1908311"/>
            <a:ext cx="958850" cy="5603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1307" name="Rectangle 11"/>
          <p:cNvSpPr>
            <a:spLocks noChangeArrowheads="1"/>
          </p:cNvSpPr>
          <p:nvPr/>
        </p:nvSpPr>
        <p:spPr bwMode="auto">
          <a:xfrm>
            <a:off x="2447925" y="1794011"/>
            <a:ext cx="1089025" cy="622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73025" tIns="36512" rIns="73025" bIns="36512">
            <a:prstTxWarp prst="textNoShape">
              <a:avLst/>
            </a:prstTxWarp>
            <a:spAutoFit/>
          </a:bodyPr>
          <a:lstStyle/>
          <a:p>
            <a:pPr defTabSz="585788"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Bound</a:t>
            </a:r>
          </a:p>
          <a:p>
            <a:pPr defTabSz="585788"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Register</a:t>
            </a:r>
          </a:p>
        </p:txBody>
      </p:sp>
      <p:sp>
        <p:nvSpPr>
          <p:cNvPr id="1591308" name="Rectangle 12"/>
          <p:cNvSpPr>
            <a:spLocks noChangeArrowheads="1"/>
          </p:cNvSpPr>
          <p:nvPr/>
        </p:nvSpPr>
        <p:spPr bwMode="auto">
          <a:xfrm>
            <a:off x="284162" y="1654311"/>
            <a:ext cx="1143000" cy="3200400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1310" name="Freeform 14"/>
          <p:cNvSpPr>
            <a:spLocks/>
          </p:cNvSpPr>
          <p:nvPr/>
        </p:nvSpPr>
        <p:spPr bwMode="auto">
          <a:xfrm>
            <a:off x="5027612" y="2148024"/>
            <a:ext cx="317500" cy="76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43" y="0"/>
              </a:cxn>
            </a:cxnLst>
            <a:rect l="0" t="0" r="r" b="b"/>
            <a:pathLst>
              <a:path w="344" h="1">
                <a:moveTo>
                  <a:pt x="0" y="0"/>
                </a:moveTo>
                <a:lnTo>
                  <a:pt x="343" y="0"/>
                </a:lnTo>
              </a:path>
            </a:pathLst>
          </a:custGeom>
          <a:noFill/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1311" name="Rectangle 15"/>
          <p:cNvSpPr>
            <a:spLocks noChangeArrowheads="1"/>
          </p:cNvSpPr>
          <p:nvPr/>
        </p:nvSpPr>
        <p:spPr bwMode="auto">
          <a:xfrm>
            <a:off x="5313362" y="1806711"/>
            <a:ext cx="1265238" cy="622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73025" tIns="36512" rIns="73025" bIns="36512">
            <a:prstTxWarp prst="textNoShape">
              <a:avLst/>
            </a:prstTxWarp>
            <a:spAutoFit/>
          </a:bodyPr>
          <a:lstStyle/>
          <a:p>
            <a:pPr algn="l" defTabSz="585788"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Bounds</a:t>
            </a:r>
          </a:p>
          <a:p>
            <a:pPr algn="l" defTabSz="585788"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Violation?</a:t>
            </a:r>
          </a:p>
        </p:txBody>
      </p:sp>
      <p:sp>
        <p:nvSpPr>
          <p:cNvPr id="1591312" name="Rectangle 16"/>
          <p:cNvSpPr>
            <a:spLocks noChangeArrowheads="1"/>
          </p:cNvSpPr>
          <p:nvPr/>
        </p:nvSpPr>
        <p:spPr bwMode="auto">
          <a:xfrm rot="16200000">
            <a:off x="7643526" y="3001356"/>
            <a:ext cx="2088137" cy="35073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73025" tIns="36512" rIns="73025" bIns="36512">
            <a:prstTxWarp prst="textNoShape">
              <a:avLst/>
            </a:prstTxWarp>
            <a:spAutoFit/>
          </a:bodyPr>
          <a:lstStyle/>
          <a:p>
            <a:pPr algn="l" defTabSz="585788">
              <a:spcBef>
                <a:spcPct val="0"/>
              </a:spcBef>
            </a:pPr>
            <a:r>
              <a:rPr lang="en-US" altLang="ko-KR" sz="1800" dirty="0" smtClean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Physical Memory</a:t>
            </a:r>
            <a:endParaRPr lang="en-US" altLang="ko-KR" sz="1800" dirty="0">
              <a:solidFill>
                <a:srgbClr val="000000"/>
              </a:solidFill>
              <a:latin typeface="Verdana" charset="0"/>
              <a:ea typeface="굴림" charset="-127"/>
              <a:cs typeface="굴림" charset="-127"/>
            </a:endParaRPr>
          </a:p>
        </p:txBody>
      </p:sp>
      <p:sp>
        <p:nvSpPr>
          <p:cNvPr id="1591313" name="Line 17"/>
          <p:cNvSpPr>
            <a:spLocks noChangeShapeType="1"/>
          </p:cNvSpPr>
          <p:nvPr/>
        </p:nvSpPr>
        <p:spPr bwMode="auto">
          <a:xfrm>
            <a:off x="7294562" y="1241561"/>
            <a:ext cx="0" cy="4222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1314" name="Line 18"/>
          <p:cNvSpPr>
            <a:spLocks noChangeShapeType="1"/>
          </p:cNvSpPr>
          <p:nvPr/>
        </p:nvSpPr>
        <p:spPr bwMode="auto">
          <a:xfrm>
            <a:off x="8437562" y="1184411"/>
            <a:ext cx="0" cy="4051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1315" name="Line 19"/>
          <p:cNvSpPr>
            <a:spLocks noChangeShapeType="1"/>
          </p:cNvSpPr>
          <p:nvPr/>
        </p:nvSpPr>
        <p:spPr bwMode="auto">
          <a:xfrm>
            <a:off x="7307262" y="1654311"/>
            <a:ext cx="1117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1316" name="Line 20"/>
          <p:cNvSpPr>
            <a:spLocks noChangeShapeType="1"/>
          </p:cNvSpPr>
          <p:nvPr/>
        </p:nvSpPr>
        <p:spPr bwMode="auto">
          <a:xfrm>
            <a:off x="7292975" y="4868999"/>
            <a:ext cx="1117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1317" name="Rectangle 21"/>
          <p:cNvSpPr>
            <a:spLocks noChangeArrowheads="1"/>
          </p:cNvSpPr>
          <p:nvPr/>
        </p:nvSpPr>
        <p:spPr bwMode="auto">
          <a:xfrm>
            <a:off x="7277100" y="2829061"/>
            <a:ext cx="1183393" cy="64376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current</a:t>
            </a:r>
          </a:p>
          <a:p>
            <a:pPr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segment</a:t>
            </a:r>
          </a:p>
        </p:txBody>
      </p:sp>
      <p:sp>
        <p:nvSpPr>
          <p:cNvPr id="1591318" name="Rectangle 22"/>
          <p:cNvSpPr>
            <a:spLocks noChangeArrowheads="1"/>
          </p:cNvSpPr>
          <p:nvPr/>
        </p:nvSpPr>
        <p:spPr bwMode="auto">
          <a:xfrm>
            <a:off x="2168525" y="4106999"/>
            <a:ext cx="1590675" cy="531812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1319" name="Rectangle 23"/>
          <p:cNvSpPr>
            <a:spLocks noChangeArrowheads="1"/>
          </p:cNvSpPr>
          <p:nvPr/>
        </p:nvSpPr>
        <p:spPr bwMode="auto">
          <a:xfrm>
            <a:off x="2282825" y="4157799"/>
            <a:ext cx="958850" cy="5603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1320" name="Rectangle 24"/>
          <p:cNvSpPr>
            <a:spLocks noChangeArrowheads="1"/>
          </p:cNvSpPr>
          <p:nvPr/>
        </p:nvSpPr>
        <p:spPr bwMode="auto">
          <a:xfrm>
            <a:off x="2371725" y="4036887"/>
            <a:ext cx="1089025" cy="622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73025" tIns="36512" rIns="73025" bIns="36512">
            <a:prstTxWarp prst="textNoShape">
              <a:avLst/>
            </a:prstTxWarp>
            <a:spAutoFit/>
          </a:bodyPr>
          <a:lstStyle/>
          <a:p>
            <a:pPr defTabSz="585788">
              <a:spcBef>
                <a:spcPct val="0"/>
              </a:spcBef>
            </a:pPr>
            <a:r>
              <a:rPr lang="en-US" altLang="ko-KR" sz="1800" dirty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Base</a:t>
            </a:r>
          </a:p>
          <a:p>
            <a:pPr defTabSz="585788">
              <a:spcBef>
                <a:spcPct val="0"/>
              </a:spcBef>
            </a:pPr>
            <a:r>
              <a:rPr lang="en-US" altLang="ko-KR" sz="1800" dirty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Register</a:t>
            </a:r>
          </a:p>
        </p:txBody>
      </p:sp>
      <p:sp>
        <p:nvSpPr>
          <p:cNvPr id="1591321" name="Oval 25"/>
          <p:cNvSpPr>
            <a:spLocks noChangeArrowheads="1"/>
          </p:cNvSpPr>
          <p:nvPr/>
        </p:nvSpPr>
        <p:spPr bwMode="auto">
          <a:xfrm>
            <a:off x="4551362" y="3254511"/>
            <a:ext cx="463550" cy="46196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altLang="ko-KR" sz="2400" dirty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+</a:t>
            </a:r>
          </a:p>
        </p:txBody>
      </p:sp>
      <p:sp>
        <p:nvSpPr>
          <p:cNvPr id="1591322" name="Rectangle 26"/>
          <p:cNvSpPr>
            <a:spLocks noChangeArrowheads="1"/>
          </p:cNvSpPr>
          <p:nvPr/>
        </p:nvSpPr>
        <p:spPr bwMode="auto">
          <a:xfrm>
            <a:off x="2182812" y="3146561"/>
            <a:ext cx="1590675" cy="5318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1323" name="Rectangle 27"/>
          <p:cNvSpPr>
            <a:spLocks noChangeArrowheads="1"/>
          </p:cNvSpPr>
          <p:nvPr/>
        </p:nvSpPr>
        <p:spPr bwMode="auto">
          <a:xfrm>
            <a:off x="2311400" y="3197361"/>
            <a:ext cx="958850" cy="5603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1324" name="Freeform 28"/>
          <p:cNvSpPr>
            <a:spLocks/>
          </p:cNvSpPr>
          <p:nvPr/>
        </p:nvSpPr>
        <p:spPr bwMode="auto">
          <a:xfrm flipV="1">
            <a:off x="5008562" y="3406911"/>
            <a:ext cx="2298700" cy="746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55" y="0"/>
              </a:cxn>
            </a:cxnLst>
            <a:rect l="0" t="0" r="r" b="b"/>
            <a:pathLst>
              <a:path w="1256" h="1">
                <a:moveTo>
                  <a:pt x="0" y="0"/>
                </a:moveTo>
                <a:lnTo>
                  <a:pt x="1255" y="0"/>
                </a:lnTo>
              </a:path>
            </a:pathLst>
          </a:custGeom>
          <a:noFill/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1325" name="Rectangle 29"/>
          <p:cNvSpPr>
            <a:spLocks noChangeArrowheads="1"/>
          </p:cNvSpPr>
          <p:nvPr/>
        </p:nvSpPr>
        <p:spPr bwMode="auto">
          <a:xfrm>
            <a:off x="5008562" y="2797311"/>
            <a:ext cx="1065213" cy="622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73025" tIns="36512" rIns="73025" bIns="36512">
            <a:prstTxWarp prst="textNoShape">
              <a:avLst/>
            </a:prstTxWarp>
            <a:spAutoFit/>
          </a:bodyPr>
          <a:lstStyle/>
          <a:p>
            <a:pPr algn="l" defTabSz="585788"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Physical</a:t>
            </a:r>
          </a:p>
          <a:p>
            <a:pPr algn="l" defTabSz="585788"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Address</a:t>
            </a:r>
          </a:p>
        </p:txBody>
      </p:sp>
      <p:sp>
        <p:nvSpPr>
          <p:cNvPr id="1591326" name="Line 30"/>
          <p:cNvSpPr>
            <a:spLocks noChangeShapeType="1"/>
          </p:cNvSpPr>
          <p:nvPr/>
        </p:nvSpPr>
        <p:spPr bwMode="auto">
          <a:xfrm>
            <a:off x="1423987" y="3397386"/>
            <a:ext cx="7667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1327" name="Freeform 31"/>
          <p:cNvSpPr>
            <a:spLocks/>
          </p:cNvSpPr>
          <p:nvPr/>
        </p:nvSpPr>
        <p:spPr bwMode="auto">
          <a:xfrm>
            <a:off x="3786187" y="3330711"/>
            <a:ext cx="841375" cy="96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52" y="0"/>
              </a:cxn>
            </a:cxnLst>
            <a:rect l="0" t="0" r="r" b="b"/>
            <a:pathLst>
              <a:path w="653" h="1">
                <a:moveTo>
                  <a:pt x="0" y="0"/>
                </a:moveTo>
                <a:lnTo>
                  <a:pt x="652" y="0"/>
                </a:lnTo>
              </a:path>
            </a:pathLst>
          </a:custGeom>
          <a:noFill/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1328" name="Rectangle 32"/>
          <p:cNvSpPr>
            <a:spLocks noChangeArrowheads="1"/>
          </p:cNvSpPr>
          <p:nvPr/>
        </p:nvSpPr>
        <p:spPr bwMode="auto">
          <a:xfrm>
            <a:off x="2459298" y="3102111"/>
            <a:ext cx="1069453" cy="62773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73025" tIns="36512" rIns="73025" bIns="36512">
            <a:prstTxWarp prst="textNoShape">
              <a:avLst/>
            </a:prstTxWarp>
            <a:spAutoFit/>
          </a:bodyPr>
          <a:lstStyle/>
          <a:p>
            <a:pPr defTabSz="585788">
              <a:spcBef>
                <a:spcPct val="0"/>
              </a:spcBef>
            </a:pPr>
            <a:r>
              <a:rPr lang="en-US" altLang="ko-KR" sz="1800" dirty="0" smtClean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Logical</a:t>
            </a:r>
          </a:p>
          <a:p>
            <a:pPr defTabSz="585788">
              <a:spcBef>
                <a:spcPct val="0"/>
              </a:spcBef>
            </a:pPr>
            <a:r>
              <a:rPr lang="en-US" altLang="ko-KR" sz="1800" dirty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Address</a:t>
            </a:r>
          </a:p>
        </p:txBody>
      </p:sp>
      <p:sp>
        <p:nvSpPr>
          <p:cNvPr id="1591329" name="Freeform 33"/>
          <p:cNvSpPr>
            <a:spLocks/>
          </p:cNvSpPr>
          <p:nvPr/>
        </p:nvSpPr>
        <p:spPr bwMode="auto">
          <a:xfrm flipH="1">
            <a:off x="4170362" y="2340111"/>
            <a:ext cx="457200" cy="990600"/>
          </a:xfrm>
          <a:custGeom>
            <a:avLst/>
            <a:gdLst/>
            <a:ahLst/>
            <a:cxnLst>
              <a:cxn ang="0">
                <a:pos x="192" y="672"/>
              </a:cxn>
              <a:cxn ang="0">
                <a:pos x="192" y="336"/>
              </a:cxn>
              <a:cxn ang="0">
                <a:pos x="0" y="0"/>
              </a:cxn>
            </a:cxnLst>
            <a:rect l="0" t="0" r="r" b="b"/>
            <a:pathLst>
              <a:path w="192" h="672">
                <a:moveTo>
                  <a:pt x="192" y="672"/>
                </a:moveTo>
                <a:lnTo>
                  <a:pt x="192" y="336"/>
                </a:lnTo>
                <a:lnTo>
                  <a:pt x="0" y="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1330" name="Text Box 34"/>
          <p:cNvSpPr txBox="1">
            <a:spLocks noChangeArrowheads="1"/>
          </p:cNvSpPr>
          <p:nvPr/>
        </p:nvSpPr>
        <p:spPr bwMode="auto">
          <a:xfrm>
            <a:off x="284162" y="5449887"/>
            <a:ext cx="8686800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2400" dirty="0" smtClean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Base </a:t>
            </a:r>
            <a:r>
              <a:rPr lang="en-US" altLang="ko-KR" sz="2400" dirty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and bounds registers are visible/accessible only when processor is running in </a:t>
            </a:r>
            <a:r>
              <a:rPr lang="en-US" altLang="ko-KR" sz="2400" i="1" dirty="0" smtClean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supervisor mode</a:t>
            </a:r>
            <a:endParaRPr lang="en-US" altLang="ko-KR" sz="2400" dirty="0">
              <a:solidFill>
                <a:srgbClr val="000000"/>
              </a:solidFill>
              <a:latin typeface="Verdana" charset="0"/>
              <a:ea typeface="굴림" charset="-127"/>
              <a:cs typeface="굴림" charset="-127"/>
            </a:endParaRPr>
          </a:p>
        </p:txBody>
      </p:sp>
      <p:sp>
        <p:nvSpPr>
          <p:cNvPr id="1591331" name="Line 35"/>
          <p:cNvSpPr>
            <a:spLocks noChangeShapeType="1"/>
          </p:cNvSpPr>
          <p:nvPr/>
        </p:nvSpPr>
        <p:spPr bwMode="auto">
          <a:xfrm flipV="1">
            <a:off x="6989762" y="1654311"/>
            <a:ext cx="0" cy="3124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1332" name="Text Box 36"/>
          <p:cNvSpPr txBox="1">
            <a:spLocks noChangeArrowheads="1"/>
          </p:cNvSpPr>
          <p:nvPr/>
        </p:nvSpPr>
        <p:spPr bwMode="auto">
          <a:xfrm>
            <a:off x="4170362" y="4529535"/>
            <a:ext cx="29718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Base Physical Address</a:t>
            </a:r>
          </a:p>
        </p:txBody>
      </p:sp>
      <p:sp>
        <p:nvSpPr>
          <p:cNvPr id="1591333" name="Freeform 37"/>
          <p:cNvSpPr>
            <a:spLocks/>
          </p:cNvSpPr>
          <p:nvPr/>
        </p:nvSpPr>
        <p:spPr bwMode="auto">
          <a:xfrm>
            <a:off x="4094162" y="1730511"/>
            <a:ext cx="2895600" cy="1219200"/>
          </a:xfrm>
          <a:custGeom>
            <a:avLst/>
            <a:gdLst/>
            <a:ahLst/>
            <a:cxnLst>
              <a:cxn ang="0">
                <a:pos x="0" y="288"/>
              </a:cxn>
              <a:cxn ang="0">
                <a:pos x="0" y="0"/>
              </a:cxn>
              <a:cxn ang="0">
                <a:pos x="1584" y="0"/>
              </a:cxn>
              <a:cxn ang="0">
                <a:pos x="1584" y="768"/>
              </a:cxn>
              <a:cxn ang="0">
                <a:pos x="1728" y="768"/>
              </a:cxn>
            </a:cxnLst>
            <a:rect l="0" t="0" r="r" b="b"/>
            <a:pathLst>
              <a:path w="1728" h="768">
                <a:moveTo>
                  <a:pt x="0" y="288"/>
                </a:moveTo>
                <a:lnTo>
                  <a:pt x="0" y="0"/>
                </a:lnTo>
                <a:lnTo>
                  <a:pt x="1584" y="0"/>
                </a:lnTo>
                <a:lnTo>
                  <a:pt x="1584" y="768"/>
                </a:lnTo>
                <a:lnTo>
                  <a:pt x="1728" y="768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1334" name="Text Box 38"/>
          <p:cNvSpPr txBox="1">
            <a:spLocks noChangeArrowheads="1"/>
          </p:cNvSpPr>
          <p:nvPr/>
        </p:nvSpPr>
        <p:spPr bwMode="auto">
          <a:xfrm>
            <a:off x="4170362" y="1381261"/>
            <a:ext cx="22098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800" dirty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Segment Length</a:t>
            </a:r>
          </a:p>
        </p:txBody>
      </p:sp>
      <p:sp>
        <p:nvSpPr>
          <p:cNvPr id="42" name="Oval 25"/>
          <p:cNvSpPr>
            <a:spLocks noChangeArrowheads="1"/>
          </p:cNvSpPr>
          <p:nvPr/>
        </p:nvSpPr>
        <p:spPr bwMode="auto">
          <a:xfrm>
            <a:off x="4572000" y="1919424"/>
            <a:ext cx="463550" cy="46196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Verdana"/>
              </a:rPr>
              <a:t>≤</a:t>
            </a:r>
          </a:p>
        </p:txBody>
      </p:sp>
    </p:spTree>
    <p:extLst>
      <p:ext uri="{BB962C8B-B14F-4D97-AF65-F5344CB8AC3E}">
        <p14:creationId xmlns:p14="http://schemas.microsoft.com/office/powerpoint/2010/main" val="2794907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97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03909"/>
            <a:ext cx="8229600" cy="865910"/>
          </a:xfrm>
        </p:spPr>
        <p:txBody>
          <a:bodyPr>
            <a:normAutofit/>
          </a:bodyPr>
          <a:lstStyle/>
          <a:p>
            <a:r>
              <a:rPr lang="en-US" dirty="0"/>
              <a:t>Base and Bound Machine</a:t>
            </a:r>
          </a:p>
        </p:txBody>
      </p:sp>
      <p:sp>
        <p:nvSpPr>
          <p:cNvPr id="1748024" name="Rectangle 56"/>
          <p:cNvSpPr>
            <a:spLocks noGrp="1" noChangeArrowheads="1"/>
          </p:cNvSpPr>
          <p:nvPr>
            <p:ph idx="1"/>
          </p:nvPr>
        </p:nvSpPr>
        <p:spPr>
          <a:xfrm>
            <a:off x="246661" y="5868101"/>
            <a:ext cx="7950764" cy="79462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FontTx/>
              <a:buNone/>
            </a:pPr>
            <a:r>
              <a:rPr lang="en-US" sz="2000" i="1" dirty="0"/>
              <a:t>[ Can fold addition of </a:t>
            </a:r>
            <a:r>
              <a:rPr lang="en-US" sz="2000" i="1" dirty="0" smtClean="0"/>
              <a:t>base register </a:t>
            </a:r>
            <a:r>
              <a:rPr lang="en-US" sz="2000" i="1" dirty="0"/>
              <a:t>into </a:t>
            </a:r>
            <a:r>
              <a:rPr lang="en-US" sz="2000" i="1" dirty="0" smtClean="0"/>
              <a:t>(</a:t>
            </a:r>
            <a:r>
              <a:rPr lang="en-US" sz="2000" i="1" dirty="0" err="1" smtClean="0"/>
              <a:t>register+immediate</a:t>
            </a:r>
            <a:r>
              <a:rPr lang="en-US" sz="2000" i="1" dirty="0" smtClean="0"/>
              <a:t>) address calculation </a:t>
            </a:r>
            <a:r>
              <a:rPr lang="en-US" sz="2000" i="1" dirty="0"/>
              <a:t>using a carry-save adder (</a:t>
            </a:r>
            <a:r>
              <a:rPr lang="en-US" sz="2000" i="1" dirty="0" smtClean="0"/>
              <a:t>sums </a:t>
            </a:r>
            <a:r>
              <a:rPr lang="en-US" sz="2000" i="1" dirty="0"/>
              <a:t>three numbers with only a few gate delays more than adding two numbers) ]</a:t>
            </a:r>
          </a:p>
        </p:txBody>
      </p:sp>
      <p:sp>
        <p:nvSpPr>
          <p:cNvPr id="7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7733-AE3A-F74A-BEAD-1A4338685DB6}" type="slidenum">
              <a:rPr lang="en-US"/>
              <a:pPr/>
              <a:t>37</a:t>
            </a:fld>
            <a:endParaRPr lang="en-US" b="0">
              <a:solidFill>
                <a:srgbClr val="FBBA03"/>
              </a:solidFill>
            </a:endParaRPr>
          </a:p>
        </p:txBody>
      </p:sp>
      <p:sp>
        <p:nvSpPr>
          <p:cNvPr id="1747970" name="Line 2"/>
          <p:cNvSpPr>
            <a:spLocks noChangeShapeType="1"/>
          </p:cNvSpPr>
          <p:nvPr/>
        </p:nvSpPr>
        <p:spPr bwMode="auto">
          <a:xfrm>
            <a:off x="5638800" y="2892470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7973" name="Line 5"/>
          <p:cNvSpPr>
            <a:spLocks noChangeShapeType="1"/>
          </p:cNvSpPr>
          <p:nvPr/>
        </p:nvSpPr>
        <p:spPr bwMode="auto">
          <a:xfrm>
            <a:off x="8077200" y="289247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7974" name="Line 6"/>
          <p:cNvSpPr>
            <a:spLocks noChangeShapeType="1"/>
          </p:cNvSpPr>
          <p:nvPr/>
        </p:nvSpPr>
        <p:spPr bwMode="auto">
          <a:xfrm>
            <a:off x="2895600" y="2892470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85800" y="2282870"/>
            <a:ext cx="304800" cy="1219200"/>
            <a:chOff x="336" y="1200"/>
            <a:chExt cx="144" cy="720"/>
          </a:xfrm>
        </p:grpSpPr>
        <p:sp>
          <p:nvSpPr>
            <p:cNvPr id="1747976" name="Rectangle 8"/>
            <p:cNvSpPr>
              <a:spLocks noChangeArrowheads="1"/>
            </p:cNvSpPr>
            <p:nvPr/>
          </p:nvSpPr>
          <p:spPr bwMode="auto">
            <a:xfrm>
              <a:off x="336" y="1200"/>
              <a:ext cx="144" cy="72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 dirty="0"/>
                <a:t>PC</a:t>
              </a:r>
            </a:p>
          </p:txBody>
        </p:sp>
        <p:sp>
          <p:nvSpPr>
            <p:cNvPr id="1747977" name="Freeform 9"/>
            <p:cNvSpPr>
              <a:spLocks/>
            </p:cNvSpPr>
            <p:nvPr/>
          </p:nvSpPr>
          <p:spPr bwMode="auto">
            <a:xfrm>
              <a:off x="336" y="1785"/>
              <a:ext cx="144" cy="135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96" y="0"/>
                </a:cxn>
                <a:cxn ang="0">
                  <a:pos x="192" y="144"/>
                </a:cxn>
              </a:cxnLst>
              <a:rect l="0" t="0" r="r" b="b"/>
              <a:pathLst>
                <a:path w="192" h="144">
                  <a:moveTo>
                    <a:pt x="0" y="144"/>
                  </a:moveTo>
                  <a:lnTo>
                    <a:pt x="96" y="0"/>
                  </a:lnTo>
                  <a:lnTo>
                    <a:pt x="192" y="144"/>
                  </a:lnTo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47978" name="Rectangle 10"/>
          <p:cNvSpPr>
            <a:spLocks noChangeArrowheads="1"/>
          </p:cNvSpPr>
          <p:nvPr/>
        </p:nvSpPr>
        <p:spPr bwMode="auto">
          <a:xfrm>
            <a:off x="1981200" y="2511470"/>
            <a:ext cx="914400" cy="685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/>
              <a:t>Inst. Cache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048000" y="2282870"/>
            <a:ext cx="304800" cy="1219200"/>
            <a:chOff x="336" y="1200"/>
            <a:chExt cx="144" cy="720"/>
          </a:xfrm>
        </p:grpSpPr>
        <p:sp>
          <p:nvSpPr>
            <p:cNvPr id="1747980" name="Rectangle 12"/>
            <p:cNvSpPr>
              <a:spLocks noChangeArrowheads="1"/>
            </p:cNvSpPr>
            <p:nvPr/>
          </p:nvSpPr>
          <p:spPr bwMode="auto">
            <a:xfrm>
              <a:off x="336" y="1200"/>
              <a:ext cx="144" cy="72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600"/>
                <a:t>D</a:t>
              </a:r>
            </a:p>
          </p:txBody>
        </p:sp>
        <p:sp>
          <p:nvSpPr>
            <p:cNvPr id="1747981" name="Freeform 13"/>
            <p:cNvSpPr>
              <a:spLocks/>
            </p:cNvSpPr>
            <p:nvPr/>
          </p:nvSpPr>
          <p:spPr bwMode="auto">
            <a:xfrm>
              <a:off x="336" y="1785"/>
              <a:ext cx="144" cy="135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96" y="0"/>
                </a:cxn>
                <a:cxn ang="0">
                  <a:pos x="192" y="144"/>
                </a:cxn>
              </a:cxnLst>
              <a:rect l="0" t="0" r="r" b="b"/>
              <a:pathLst>
                <a:path w="192" h="144">
                  <a:moveTo>
                    <a:pt x="0" y="144"/>
                  </a:moveTo>
                  <a:lnTo>
                    <a:pt x="96" y="0"/>
                  </a:lnTo>
                  <a:lnTo>
                    <a:pt x="192" y="144"/>
                  </a:lnTo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47982" name="Rectangle 14"/>
          <p:cNvSpPr>
            <a:spLocks noChangeArrowheads="1"/>
          </p:cNvSpPr>
          <p:nvPr/>
        </p:nvSpPr>
        <p:spPr bwMode="auto">
          <a:xfrm>
            <a:off x="3505200" y="2359070"/>
            <a:ext cx="1066800" cy="990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/>
              <a:t>Decode</a:t>
            </a: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800600" y="2282870"/>
            <a:ext cx="304800" cy="1219200"/>
            <a:chOff x="336" y="1200"/>
            <a:chExt cx="144" cy="720"/>
          </a:xfrm>
        </p:grpSpPr>
        <p:sp>
          <p:nvSpPr>
            <p:cNvPr id="1747984" name="Rectangle 16"/>
            <p:cNvSpPr>
              <a:spLocks noChangeArrowheads="1"/>
            </p:cNvSpPr>
            <p:nvPr/>
          </p:nvSpPr>
          <p:spPr bwMode="auto">
            <a:xfrm>
              <a:off x="336" y="1200"/>
              <a:ext cx="144" cy="72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600"/>
                <a:t>E</a:t>
              </a:r>
            </a:p>
          </p:txBody>
        </p:sp>
        <p:sp>
          <p:nvSpPr>
            <p:cNvPr id="1747985" name="Freeform 17"/>
            <p:cNvSpPr>
              <a:spLocks/>
            </p:cNvSpPr>
            <p:nvPr/>
          </p:nvSpPr>
          <p:spPr bwMode="auto">
            <a:xfrm>
              <a:off x="336" y="1785"/>
              <a:ext cx="144" cy="135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96" y="0"/>
                </a:cxn>
                <a:cxn ang="0">
                  <a:pos x="192" y="144"/>
                </a:cxn>
              </a:cxnLst>
              <a:rect l="0" t="0" r="r" b="b"/>
              <a:pathLst>
                <a:path w="192" h="144">
                  <a:moveTo>
                    <a:pt x="0" y="144"/>
                  </a:moveTo>
                  <a:lnTo>
                    <a:pt x="96" y="0"/>
                  </a:lnTo>
                  <a:lnTo>
                    <a:pt x="192" y="144"/>
                  </a:lnTo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47986" name="Freeform 18"/>
          <p:cNvSpPr>
            <a:spLocks/>
          </p:cNvSpPr>
          <p:nvPr/>
        </p:nvSpPr>
        <p:spPr bwMode="auto">
          <a:xfrm>
            <a:off x="5257800" y="2359070"/>
            <a:ext cx="381000" cy="1066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8"/>
              </a:cxn>
              <a:cxn ang="0">
                <a:pos x="48" y="336"/>
              </a:cxn>
              <a:cxn ang="0">
                <a:pos x="0" y="384"/>
              </a:cxn>
              <a:cxn ang="0">
                <a:pos x="0" y="672"/>
              </a:cxn>
              <a:cxn ang="0">
                <a:pos x="240" y="480"/>
              </a:cxn>
              <a:cxn ang="0">
                <a:pos x="240" y="144"/>
              </a:cxn>
              <a:cxn ang="0">
                <a:pos x="0" y="0"/>
              </a:cxn>
            </a:cxnLst>
            <a:rect l="0" t="0" r="r" b="b"/>
            <a:pathLst>
              <a:path w="240" h="672">
                <a:moveTo>
                  <a:pt x="0" y="0"/>
                </a:moveTo>
                <a:lnTo>
                  <a:pt x="0" y="288"/>
                </a:lnTo>
                <a:lnTo>
                  <a:pt x="48" y="336"/>
                </a:lnTo>
                <a:lnTo>
                  <a:pt x="0" y="384"/>
                </a:lnTo>
                <a:lnTo>
                  <a:pt x="0" y="672"/>
                </a:lnTo>
                <a:lnTo>
                  <a:pt x="240" y="480"/>
                </a:lnTo>
                <a:lnTo>
                  <a:pt x="240" y="14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91200" y="2282870"/>
            <a:ext cx="304800" cy="1219200"/>
            <a:chOff x="336" y="1200"/>
            <a:chExt cx="144" cy="720"/>
          </a:xfrm>
        </p:grpSpPr>
        <p:sp>
          <p:nvSpPr>
            <p:cNvPr id="1747988" name="Rectangle 20"/>
            <p:cNvSpPr>
              <a:spLocks noChangeArrowheads="1"/>
            </p:cNvSpPr>
            <p:nvPr/>
          </p:nvSpPr>
          <p:spPr bwMode="auto">
            <a:xfrm>
              <a:off x="336" y="1200"/>
              <a:ext cx="144" cy="72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600"/>
                <a:t>M</a:t>
              </a:r>
            </a:p>
          </p:txBody>
        </p:sp>
        <p:sp>
          <p:nvSpPr>
            <p:cNvPr id="1747989" name="Freeform 21"/>
            <p:cNvSpPr>
              <a:spLocks/>
            </p:cNvSpPr>
            <p:nvPr/>
          </p:nvSpPr>
          <p:spPr bwMode="auto">
            <a:xfrm>
              <a:off x="336" y="1785"/>
              <a:ext cx="144" cy="135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96" y="0"/>
                </a:cxn>
                <a:cxn ang="0">
                  <a:pos x="192" y="144"/>
                </a:cxn>
              </a:cxnLst>
              <a:rect l="0" t="0" r="r" b="b"/>
              <a:pathLst>
                <a:path w="192" h="144">
                  <a:moveTo>
                    <a:pt x="0" y="144"/>
                  </a:moveTo>
                  <a:lnTo>
                    <a:pt x="96" y="0"/>
                  </a:lnTo>
                  <a:lnTo>
                    <a:pt x="192" y="144"/>
                  </a:lnTo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47990" name="Rectangle 22"/>
          <p:cNvSpPr>
            <a:spLocks noChangeArrowheads="1"/>
          </p:cNvSpPr>
          <p:nvPr/>
        </p:nvSpPr>
        <p:spPr bwMode="auto">
          <a:xfrm>
            <a:off x="7162800" y="2435270"/>
            <a:ext cx="914400" cy="685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/>
              <a:t>Data Cache</a:t>
            </a:r>
          </a:p>
        </p:txBody>
      </p: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8229600" y="2282870"/>
            <a:ext cx="304800" cy="1219200"/>
            <a:chOff x="336" y="1200"/>
            <a:chExt cx="144" cy="720"/>
          </a:xfrm>
        </p:grpSpPr>
        <p:sp>
          <p:nvSpPr>
            <p:cNvPr id="1747992" name="Rectangle 24"/>
            <p:cNvSpPr>
              <a:spLocks noChangeArrowheads="1"/>
            </p:cNvSpPr>
            <p:nvPr/>
          </p:nvSpPr>
          <p:spPr bwMode="auto">
            <a:xfrm>
              <a:off x="336" y="1200"/>
              <a:ext cx="144" cy="72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 dirty="0"/>
                <a:t>W</a:t>
              </a:r>
            </a:p>
          </p:txBody>
        </p:sp>
        <p:sp>
          <p:nvSpPr>
            <p:cNvPr id="1747993" name="Freeform 25"/>
            <p:cNvSpPr>
              <a:spLocks/>
            </p:cNvSpPr>
            <p:nvPr/>
          </p:nvSpPr>
          <p:spPr bwMode="auto">
            <a:xfrm>
              <a:off x="336" y="1785"/>
              <a:ext cx="144" cy="135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96" y="0"/>
                </a:cxn>
                <a:cxn ang="0">
                  <a:pos x="192" y="144"/>
                </a:cxn>
              </a:cxnLst>
              <a:rect l="0" t="0" r="r" b="b"/>
              <a:pathLst>
                <a:path w="192" h="144">
                  <a:moveTo>
                    <a:pt x="0" y="144"/>
                  </a:moveTo>
                  <a:lnTo>
                    <a:pt x="96" y="0"/>
                  </a:lnTo>
                  <a:lnTo>
                    <a:pt x="192" y="144"/>
                  </a:lnTo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47994" name="Line 26"/>
          <p:cNvSpPr>
            <a:spLocks noChangeShapeType="1"/>
          </p:cNvSpPr>
          <p:nvPr/>
        </p:nvSpPr>
        <p:spPr bwMode="auto">
          <a:xfrm>
            <a:off x="5105400" y="258767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7995" name="Line 27"/>
          <p:cNvSpPr>
            <a:spLocks noChangeShapeType="1"/>
          </p:cNvSpPr>
          <p:nvPr/>
        </p:nvSpPr>
        <p:spPr bwMode="auto">
          <a:xfrm>
            <a:off x="5105400" y="319727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7996" name="Text Box 28"/>
          <p:cNvSpPr txBox="1">
            <a:spLocks noChangeArrowheads="1"/>
          </p:cNvSpPr>
          <p:nvPr/>
        </p:nvSpPr>
        <p:spPr bwMode="auto">
          <a:xfrm>
            <a:off x="5310188" y="2740070"/>
            <a:ext cx="350837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+</a:t>
            </a:r>
          </a:p>
        </p:txBody>
      </p:sp>
      <p:sp>
        <p:nvSpPr>
          <p:cNvPr id="1747997" name="Line 29"/>
          <p:cNvSpPr>
            <a:spLocks noChangeShapeType="1"/>
          </p:cNvSpPr>
          <p:nvPr/>
        </p:nvSpPr>
        <p:spPr bwMode="auto">
          <a:xfrm>
            <a:off x="990600" y="2892470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7998" name="Rectangle 30"/>
          <p:cNvSpPr>
            <a:spLocks noChangeArrowheads="1"/>
          </p:cNvSpPr>
          <p:nvPr/>
        </p:nvSpPr>
        <p:spPr bwMode="auto">
          <a:xfrm>
            <a:off x="3429000" y="5483270"/>
            <a:ext cx="3276600" cy="381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/>
              <a:t>Main Memory (DRAM)</a:t>
            </a:r>
          </a:p>
        </p:txBody>
      </p:sp>
      <p:sp>
        <p:nvSpPr>
          <p:cNvPr id="1747999" name="Rectangle 31"/>
          <p:cNvSpPr>
            <a:spLocks noChangeArrowheads="1"/>
          </p:cNvSpPr>
          <p:nvPr/>
        </p:nvSpPr>
        <p:spPr bwMode="auto">
          <a:xfrm>
            <a:off x="3733800" y="4416470"/>
            <a:ext cx="2667000" cy="609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/>
              <a:t>Memory Controller</a:t>
            </a:r>
          </a:p>
        </p:txBody>
      </p:sp>
      <p:sp>
        <p:nvSpPr>
          <p:cNvPr id="1748000" name="Freeform 32"/>
          <p:cNvSpPr>
            <a:spLocks/>
          </p:cNvSpPr>
          <p:nvPr/>
        </p:nvSpPr>
        <p:spPr bwMode="auto">
          <a:xfrm>
            <a:off x="6400800" y="3121070"/>
            <a:ext cx="1295400" cy="1600200"/>
          </a:xfrm>
          <a:custGeom>
            <a:avLst/>
            <a:gdLst/>
            <a:ahLst/>
            <a:cxnLst>
              <a:cxn ang="0">
                <a:pos x="816" y="0"/>
              </a:cxn>
              <a:cxn ang="0">
                <a:pos x="816" y="384"/>
              </a:cxn>
              <a:cxn ang="0">
                <a:pos x="0" y="384"/>
              </a:cxn>
            </a:cxnLst>
            <a:rect l="0" t="0" r="r" b="b"/>
            <a:pathLst>
              <a:path w="816" h="384">
                <a:moveTo>
                  <a:pt x="816" y="0"/>
                </a:moveTo>
                <a:lnTo>
                  <a:pt x="816" y="384"/>
                </a:lnTo>
                <a:lnTo>
                  <a:pt x="0" y="384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8001" name="Freeform 33"/>
          <p:cNvSpPr>
            <a:spLocks/>
          </p:cNvSpPr>
          <p:nvPr/>
        </p:nvSpPr>
        <p:spPr bwMode="auto">
          <a:xfrm flipH="1">
            <a:off x="2438400" y="3197270"/>
            <a:ext cx="1295400" cy="1524000"/>
          </a:xfrm>
          <a:custGeom>
            <a:avLst/>
            <a:gdLst/>
            <a:ahLst/>
            <a:cxnLst>
              <a:cxn ang="0">
                <a:pos x="816" y="0"/>
              </a:cxn>
              <a:cxn ang="0">
                <a:pos x="816" y="384"/>
              </a:cxn>
              <a:cxn ang="0">
                <a:pos x="0" y="384"/>
              </a:cxn>
            </a:cxnLst>
            <a:rect l="0" t="0" r="r" b="b"/>
            <a:pathLst>
              <a:path w="816" h="384">
                <a:moveTo>
                  <a:pt x="816" y="0"/>
                </a:moveTo>
                <a:lnTo>
                  <a:pt x="816" y="384"/>
                </a:lnTo>
                <a:lnTo>
                  <a:pt x="0" y="384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8002" name="Line 34"/>
          <p:cNvSpPr>
            <a:spLocks noChangeShapeType="1"/>
          </p:cNvSpPr>
          <p:nvPr/>
        </p:nvSpPr>
        <p:spPr bwMode="auto">
          <a:xfrm>
            <a:off x="5105400" y="502607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8004" name="Text Box 36"/>
          <p:cNvSpPr txBox="1">
            <a:spLocks noChangeArrowheads="1"/>
          </p:cNvSpPr>
          <p:nvPr/>
        </p:nvSpPr>
        <p:spPr bwMode="auto">
          <a:xfrm>
            <a:off x="6553200" y="3121070"/>
            <a:ext cx="1116013" cy="5810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600"/>
              <a:t>Physical Address</a:t>
            </a:r>
          </a:p>
        </p:txBody>
      </p:sp>
      <p:sp>
        <p:nvSpPr>
          <p:cNvPr id="1748005" name="Text Box 37"/>
          <p:cNvSpPr txBox="1">
            <a:spLocks noChangeArrowheads="1"/>
          </p:cNvSpPr>
          <p:nvPr/>
        </p:nvSpPr>
        <p:spPr bwMode="auto">
          <a:xfrm>
            <a:off x="6629400" y="4111670"/>
            <a:ext cx="1116013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/>
              <a:t>Physical Address</a:t>
            </a:r>
          </a:p>
        </p:txBody>
      </p:sp>
      <p:sp>
        <p:nvSpPr>
          <p:cNvPr id="1748006" name="Text Box 38"/>
          <p:cNvSpPr txBox="1">
            <a:spLocks noChangeArrowheads="1"/>
          </p:cNvSpPr>
          <p:nvPr/>
        </p:nvSpPr>
        <p:spPr bwMode="auto">
          <a:xfrm>
            <a:off x="2541587" y="4111670"/>
            <a:ext cx="1116013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dirty="0"/>
              <a:t>Physical Address</a:t>
            </a:r>
          </a:p>
        </p:txBody>
      </p:sp>
      <p:sp>
        <p:nvSpPr>
          <p:cNvPr id="1748007" name="Text Box 39"/>
          <p:cNvSpPr txBox="1">
            <a:spLocks noChangeArrowheads="1"/>
          </p:cNvSpPr>
          <p:nvPr/>
        </p:nvSpPr>
        <p:spPr bwMode="auto">
          <a:xfrm>
            <a:off x="5105400" y="5071313"/>
            <a:ext cx="24384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dirty="0"/>
              <a:t>Physical Address</a:t>
            </a:r>
          </a:p>
        </p:txBody>
      </p:sp>
      <p:sp>
        <p:nvSpPr>
          <p:cNvPr id="1748009" name="Rectangle 41"/>
          <p:cNvSpPr>
            <a:spLocks noChangeArrowheads="1"/>
          </p:cNvSpPr>
          <p:nvPr/>
        </p:nvSpPr>
        <p:spPr bwMode="auto">
          <a:xfrm>
            <a:off x="609600" y="5164183"/>
            <a:ext cx="958850" cy="5603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8008" name="Rectangle 40"/>
          <p:cNvSpPr>
            <a:spLocks noChangeArrowheads="1"/>
          </p:cNvSpPr>
          <p:nvPr/>
        </p:nvSpPr>
        <p:spPr bwMode="auto">
          <a:xfrm>
            <a:off x="5158640" y="1220842"/>
            <a:ext cx="1187156" cy="457201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8010" name="Rectangle 42"/>
          <p:cNvSpPr>
            <a:spLocks noChangeArrowheads="1"/>
          </p:cNvSpPr>
          <p:nvPr/>
        </p:nvSpPr>
        <p:spPr bwMode="auto">
          <a:xfrm>
            <a:off x="5105399" y="1216079"/>
            <a:ext cx="1218874" cy="49847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73025" tIns="36512" rIns="73025" bIns="36512">
            <a:prstTxWarp prst="textNoShape">
              <a:avLst/>
            </a:prstTxWarp>
            <a:spAutoFit/>
          </a:bodyPr>
          <a:lstStyle/>
          <a:p>
            <a:pPr defTabSz="585788">
              <a:lnSpc>
                <a:spcPct val="85000"/>
              </a:lnSpc>
            </a:pPr>
            <a:r>
              <a:rPr lang="en-US" altLang="ko-KR" sz="1600" dirty="0">
                <a:ea typeface="굴림" charset="-127"/>
                <a:cs typeface="굴림" charset="-127"/>
              </a:rPr>
              <a:t>Data </a:t>
            </a:r>
            <a:r>
              <a:rPr lang="en-US" altLang="ko-KR" sz="1600" dirty="0" smtClean="0">
                <a:ea typeface="굴림" charset="-127"/>
                <a:cs typeface="굴림" charset="-127"/>
              </a:rPr>
              <a:t>Bound Register</a:t>
            </a:r>
            <a:endParaRPr lang="en-US" altLang="ko-KR" sz="1600" dirty="0">
              <a:ea typeface="굴림" charset="-127"/>
              <a:cs typeface="굴림" charset="-127"/>
            </a:endParaRPr>
          </a:p>
        </p:txBody>
      </p:sp>
      <p:sp>
        <p:nvSpPr>
          <p:cNvPr id="1748011" name="Rectangle 43"/>
          <p:cNvSpPr>
            <a:spLocks noChangeArrowheads="1"/>
          </p:cNvSpPr>
          <p:nvPr/>
        </p:nvSpPr>
        <p:spPr bwMode="auto">
          <a:xfrm>
            <a:off x="609600" y="6224633"/>
            <a:ext cx="958850" cy="5603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5410199" y="3730670"/>
            <a:ext cx="1294939" cy="498475"/>
            <a:chOff x="2016" y="816"/>
            <a:chExt cx="1058" cy="314"/>
          </a:xfrm>
        </p:grpSpPr>
        <p:sp>
          <p:nvSpPr>
            <p:cNvPr id="1748014" name="Rectangle 46"/>
            <p:cNvSpPr>
              <a:spLocks noChangeArrowheads="1"/>
            </p:cNvSpPr>
            <p:nvPr/>
          </p:nvSpPr>
          <p:spPr bwMode="auto">
            <a:xfrm>
              <a:off x="2016" y="816"/>
              <a:ext cx="1048" cy="288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8015" name="Rectangle 47"/>
            <p:cNvSpPr>
              <a:spLocks noChangeArrowheads="1"/>
            </p:cNvSpPr>
            <p:nvPr/>
          </p:nvSpPr>
          <p:spPr bwMode="auto">
            <a:xfrm>
              <a:off x="2016" y="816"/>
              <a:ext cx="1058" cy="3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square" lIns="73025" tIns="36512" rIns="73025" bIns="36512">
              <a:prstTxWarp prst="textNoShape">
                <a:avLst/>
              </a:prstTxWarp>
              <a:spAutoFit/>
            </a:bodyPr>
            <a:lstStyle/>
            <a:p>
              <a:pPr defTabSz="585788">
                <a:lnSpc>
                  <a:spcPct val="85000"/>
                </a:lnSpc>
              </a:pPr>
              <a:r>
                <a:rPr lang="en-US" altLang="ko-KR" sz="1600" dirty="0">
                  <a:ea typeface="굴림" charset="-127"/>
                  <a:cs typeface="굴림" charset="-127"/>
                </a:rPr>
                <a:t>Data </a:t>
              </a:r>
              <a:r>
                <a:rPr lang="en-US" altLang="ko-KR" sz="1600" dirty="0" smtClean="0">
                  <a:ea typeface="굴림" charset="-127"/>
                  <a:cs typeface="굴림" charset="-127"/>
                </a:rPr>
                <a:t>Base Register</a:t>
              </a:r>
              <a:endParaRPr lang="en-US" altLang="ko-KR" sz="1600" dirty="0">
                <a:ea typeface="굴림" charset="-127"/>
                <a:cs typeface="굴림" charset="-127"/>
              </a:endParaRPr>
            </a:p>
          </p:txBody>
        </p:sp>
      </p:grpSp>
      <p:sp>
        <p:nvSpPr>
          <p:cNvPr id="1748016" name="Oval 48"/>
          <p:cNvSpPr>
            <a:spLocks noChangeArrowheads="1"/>
          </p:cNvSpPr>
          <p:nvPr/>
        </p:nvSpPr>
        <p:spPr bwMode="auto">
          <a:xfrm>
            <a:off x="6629400" y="1520870"/>
            <a:ext cx="463550" cy="46196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Verdana"/>
              </a:rPr>
              <a:t>≤</a:t>
            </a:r>
          </a:p>
        </p:txBody>
      </p:sp>
      <p:sp>
        <p:nvSpPr>
          <p:cNvPr id="1748018" name="Oval 50"/>
          <p:cNvSpPr>
            <a:spLocks noChangeArrowheads="1"/>
          </p:cNvSpPr>
          <p:nvPr/>
        </p:nvSpPr>
        <p:spPr bwMode="auto">
          <a:xfrm>
            <a:off x="6400800" y="2663870"/>
            <a:ext cx="463550" cy="46196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altLang="ko-KR" sz="2400">
                <a:ea typeface="굴림" charset="-127"/>
                <a:cs typeface="굴림" charset="-127"/>
              </a:rPr>
              <a:t>+</a:t>
            </a:r>
          </a:p>
        </p:txBody>
      </p:sp>
      <p:sp>
        <p:nvSpPr>
          <p:cNvPr id="1748019" name="Line 51"/>
          <p:cNvSpPr>
            <a:spLocks noChangeShapeType="1"/>
          </p:cNvSpPr>
          <p:nvPr/>
        </p:nvSpPr>
        <p:spPr bwMode="auto">
          <a:xfrm rot="5400000" flipH="1" flipV="1">
            <a:off x="6172200" y="3349670"/>
            <a:ext cx="6096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8022" name="Rectangle 54"/>
          <p:cNvSpPr>
            <a:spLocks noChangeArrowheads="1"/>
          </p:cNvSpPr>
          <p:nvPr/>
        </p:nvSpPr>
        <p:spPr bwMode="auto">
          <a:xfrm>
            <a:off x="3768725" y="5984920"/>
            <a:ext cx="18415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ko-KR" altLang="en-US" sz="2400">
              <a:ea typeface="굴림" charset="-127"/>
              <a:cs typeface="굴림" charset="-127"/>
            </a:endParaRPr>
          </a:p>
        </p:txBody>
      </p:sp>
      <p:sp>
        <p:nvSpPr>
          <p:cNvPr id="1748028" name="Line 60"/>
          <p:cNvSpPr>
            <a:spLocks noChangeShapeType="1"/>
          </p:cNvSpPr>
          <p:nvPr/>
        </p:nvSpPr>
        <p:spPr bwMode="auto">
          <a:xfrm flipV="1">
            <a:off x="6248400" y="1978070"/>
            <a:ext cx="5334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8029" name="Line 61"/>
          <p:cNvSpPr>
            <a:spLocks noChangeShapeType="1"/>
          </p:cNvSpPr>
          <p:nvPr/>
        </p:nvSpPr>
        <p:spPr bwMode="auto">
          <a:xfrm>
            <a:off x="6324600" y="1520870"/>
            <a:ext cx="3048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8030" name="Text Box 62"/>
          <p:cNvSpPr txBox="1">
            <a:spLocks noChangeArrowheads="1"/>
          </p:cNvSpPr>
          <p:nvPr/>
        </p:nvSpPr>
        <p:spPr bwMode="auto">
          <a:xfrm>
            <a:off x="5486400" y="1749470"/>
            <a:ext cx="1116013" cy="5810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600"/>
              <a:t>Logical Address</a:t>
            </a:r>
          </a:p>
        </p:txBody>
      </p:sp>
      <p:sp>
        <p:nvSpPr>
          <p:cNvPr id="1748032" name="Line 64"/>
          <p:cNvSpPr>
            <a:spLocks noChangeShapeType="1"/>
          </p:cNvSpPr>
          <p:nvPr/>
        </p:nvSpPr>
        <p:spPr bwMode="auto">
          <a:xfrm>
            <a:off x="7086600" y="174947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8033" name="Rectangle 65"/>
          <p:cNvSpPr>
            <a:spLocks noChangeArrowheads="1"/>
          </p:cNvSpPr>
          <p:nvPr/>
        </p:nvSpPr>
        <p:spPr bwMode="auto">
          <a:xfrm>
            <a:off x="7117532" y="1368470"/>
            <a:ext cx="1797868" cy="31995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73025" tIns="36512" rIns="73025" bIns="36512">
            <a:prstTxWarp prst="textNoShape">
              <a:avLst/>
            </a:prstTxWarp>
            <a:spAutoFit/>
          </a:bodyPr>
          <a:lstStyle/>
          <a:p>
            <a:pPr defTabSz="585788"/>
            <a:r>
              <a:rPr lang="en-US" altLang="ko-KR" sz="1600" dirty="0" smtClean="0">
                <a:ea typeface="굴림" charset="-127"/>
                <a:cs typeface="굴림" charset="-127"/>
              </a:rPr>
              <a:t>Bounds Violation</a:t>
            </a:r>
            <a:r>
              <a:rPr lang="en-US" altLang="ko-KR" sz="1600" dirty="0">
                <a:ea typeface="굴림" charset="-127"/>
                <a:cs typeface="굴림" charset="-127"/>
              </a:rPr>
              <a:t>?</a:t>
            </a:r>
          </a:p>
        </p:txBody>
      </p:sp>
      <p:sp>
        <p:nvSpPr>
          <p:cNvPr id="1748034" name="Text Box 66"/>
          <p:cNvSpPr txBox="1">
            <a:spLocks noChangeArrowheads="1"/>
          </p:cNvSpPr>
          <p:nvPr/>
        </p:nvSpPr>
        <p:spPr bwMode="auto">
          <a:xfrm>
            <a:off x="1295400" y="3121070"/>
            <a:ext cx="1116013" cy="5810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600"/>
              <a:t>Physical Address</a:t>
            </a:r>
          </a:p>
        </p:txBody>
      </p:sp>
      <p:sp>
        <p:nvSpPr>
          <p:cNvPr id="1748036" name="Rectangle 68"/>
          <p:cNvSpPr>
            <a:spLocks noChangeArrowheads="1"/>
          </p:cNvSpPr>
          <p:nvPr/>
        </p:nvSpPr>
        <p:spPr bwMode="auto">
          <a:xfrm>
            <a:off x="106623" y="1220833"/>
            <a:ext cx="1275311" cy="4572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8037" name="Rectangle 69"/>
          <p:cNvSpPr>
            <a:spLocks noChangeArrowheads="1"/>
          </p:cNvSpPr>
          <p:nvPr/>
        </p:nvSpPr>
        <p:spPr bwMode="auto">
          <a:xfrm>
            <a:off x="152865" y="1216070"/>
            <a:ext cx="1320336" cy="498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73025" tIns="36512" rIns="73025" bIns="36512">
            <a:prstTxWarp prst="textNoShape">
              <a:avLst/>
            </a:prstTxWarp>
            <a:spAutoFit/>
          </a:bodyPr>
          <a:lstStyle/>
          <a:p>
            <a:pPr defTabSz="585788">
              <a:lnSpc>
                <a:spcPct val="85000"/>
              </a:lnSpc>
            </a:pPr>
            <a:r>
              <a:rPr lang="en-US" altLang="ko-KR" sz="1600" dirty="0" err="1">
                <a:ea typeface="굴림" charset="-127"/>
                <a:cs typeface="굴림" charset="-127"/>
              </a:rPr>
              <a:t>Prog</a:t>
            </a:r>
            <a:r>
              <a:rPr lang="en-US" altLang="ko-KR" sz="1600" dirty="0">
                <a:ea typeface="굴림" charset="-127"/>
                <a:cs typeface="굴림" charset="-127"/>
              </a:rPr>
              <a:t>. </a:t>
            </a:r>
            <a:r>
              <a:rPr lang="en-US" altLang="ko-KR" sz="1600" dirty="0" smtClean="0">
                <a:ea typeface="굴림" charset="-127"/>
                <a:cs typeface="굴림" charset="-127"/>
              </a:rPr>
              <a:t>Bound Register</a:t>
            </a:r>
            <a:endParaRPr lang="en-US" altLang="ko-KR" sz="1600" dirty="0">
              <a:ea typeface="굴림" charset="-127"/>
              <a:cs typeface="굴림" charset="-127"/>
            </a:endParaRPr>
          </a:p>
        </p:txBody>
      </p:sp>
      <p:sp>
        <p:nvSpPr>
          <p:cNvPr id="1748039" name="Rectangle 71"/>
          <p:cNvSpPr>
            <a:spLocks noChangeArrowheads="1"/>
          </p:cNvSpPr>
          <p:nvPr/>
        </p:nvSpPr>
        <p:spPr bwMode="auto">
          <a:xfrm>
            <a:off x="248716" y="3730670"/>
            <a:ext cx="1424795" cy="4572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48040" name="Rectangle 72"/>
          <p:cNvSpPr>
            <a:spLocks noChangeArrowheads="1"/>
          </p:cNvSpPr>
          <p:nvPr/>
        </p:nvSpPr>
        <p:spPr bwMode="auto">
          <a:xfrm>
            <a:off x="228323" y="3730670"/>
            <a:ext cx="1447907" cy="498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73025" tIns="36512" rIns="73025" bIns="36512">
            <a:prstTxWarp prst="textNoShape">
              <a:avLst/>
            </a:prstTxWarp>
            <a:spAutoFit/>
          </a:bodyPr>
          <a:lstStyle/>
          <a:p>
            <a:pPr defTabSz="585788">
              <a:lnSpc>
                <a:spcPct val="85000"/>
              </a:lnSpc>
            </a:pPr>
            <a:r>
              <a:rPr lang="en-US" altLang="ko-KR" sz="1600" dirty="0">
                <a:ea typeface="굴림" charset="-127"/>
                <a:cs typeface="굴림" charset="-127"/>
              </a:rPr>
              <a:t>Program </a:t>
            </a:r>
            <a:r>
              <a:rPr lang="en-US" altLang="ko-KR" sz="1600" dirty="0" smtClean="0">
                <a:ea typeface="굴림" charset="-127"/>
                <a:cs typeface="굴림" charset="-127"/>
              </a:rPr>
              <a:t>Base Register</a:t>
            </a:r>
            <a:endParaRPr lang="en-US" altLang="ko-KR" sz="1600" dirty="0">
              <a:ea typeface="굴림" charset="-127"/>
              <a:cs typeface="굴림" charset="-127"/>
            </a:endParaRPr>
          </a:p>
        </p:txBody>
      </p:sp>
      <p:sp>
        <p:nvSpPr>
          <p:cNvPr id="1748041" name="Oval 73"/>
          <p:cNvSpPr>
            <a:spLocks noChangeArrowheads="1"/>
          </p:cNvSpPr>
          <p:nvPr/>
        </p:nvSpPr>
        <p:spPr bwMode="auto">
          <a:xfrm>
            <a:off x="1676400" y="1520870"/>
            <a:ext cx="463550" cy="46196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dirty="0" smtClean="0">
                <a:latin typeface="Verdana"/>
              </a:rPr>
              <a:t>≤</a:t>
            </a:r>
            <a:endParaRPr lang="en-US" sz="2400" dirty="0">
              <a:latin typeface="Verdana"/>
            </a:endParaRPr>
          </a:p>
        </p:txBody>
      </p:sp>
      <p:sp>
        <p:nvSpPr>
          <p:cNvPr id="1748042" name="Oval 74"/>
          <p:cNvSpPr>
            <a:spLocks noChangeArrowheads="1"/>
          </p:cNvSpPr>
          <p:nvPr/>
        </p:nvSpPr>
        <p:spPr bwMode="auto">
          <a:xfrm>
            <a:off x="1222375" y="2663870"/>
            <a:ext cx="463550" cy="46196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altLang="ko-KR" sz="2400" dirty="0">
                <a:ea typeface="굴림" charset="-127"/>
                <a:cs typeface="굴림" charset="-127"/>
              </a:rPr>
              <a:t>+</a:t>
            </a:r>
          </a:p>
        </p:txBody>
      </p:sp>
      <p:sp>
        <p:nvSpPr>
          <p:cNvPr id="1748043" name="Line 75"/>
          <p:cNvSpPr>
            <a:spLocks noChangeShapeType="1"/>
          </p:cNvSpPr>
          <p:nvPr/>
        </p:nvSpPr>
        <p:spPr bwMode="auto">
          <a:xfrm rot="5400000" flipH="1" flipV="1">
            <a:off x="993775" y="3349670"/>
            <a:ext cx="6096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8044" name="Line 76"/>
          <p:cNvSpPr>
            <a:spLocks noChangeShapeType="1"/>
          </p:cNvSpPr>
          <p:nvPr/>
        </p:nvSpPr>
        <p:spPr bwMode="auto">
          <a:xfrm flipV="1">
            <a:off x="1069975" y="1901870"/>
            <a:ext cx="682625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8045" name="Line 77"/>
          <p:cNvSpPr>
            <a:spLocks noChangeShapeType="1"/>
          </p:cNvSpPr>
          <p:nvPr/>
        </p:nvSpPr>
        <p:spPr bwMode="auto">
          <a:xfrm>
            <a:off x="1371600" y="1520870"/>
            <a:ext cx="3048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8046" name="Text Box 78"/>
          <p:cNvSpPr txBox="1">
            <a:spLocks noChangeArrowheads="1"/>
          </p:cNvSpPr>
          <p:nvPr/>
        </p:nvSpPr>
        <p:spPr bwMode="auto">
          <a:xfrm>
            <a:off x="533400" y="1749470"/>
            <a:ext cx="1116013" cy="5810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600"/>
              <a:t>Logical Address</a:t>
            </a:r>
          </a:p>
        </p:txBody>
      </p:sp>
      <p:sp>
        <p:nvSpPr>
          <p:cNvPr id="1748047" name="Line 79"/>
          <p:cNvSpPr>
            <a:spLocks noChangeShapeType="1"/>
          </p:cNvSpPr>
          <p:nvPr/>
        </p:nvSpPr>
        <p:spPr bwMode="auto">
          <a:xfrm>
            <a:off x="2133600" y="174947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8048" name="Rectangle 80"/>
          <p:cNvSpPr>
            <a:spLocks noChangeArrowheads="1"/>
          </p:cNvSpPr>
          <p:nvPr/>
        </p:nvSpPr>
        <p:spPr bwMode="auto">
          <a:xfrm>
            <a:off x="2133600" y="1368470"/>
            <a:ext cx="1797868" cy="31995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73025" tIns="36512" rIns="73025" bIns="36512">
            <a:prstTxWarp prst="textNoShape">
              <a:avLst/>
            </a:prstTxWarp>
            <a:spAutoFit/>
          </a:bodyPr>
          <a:lstStyle/>
          <a:p>
            <a:pPr defTabSz="585788"/>
            <a:r>
              <a:rPr lang="en-US" altLang="ko-KR" sz="1600" dirty="0" smtClean="0">
                <a:ea typeface="굴림" charset="-127"/>
                <a:cs typeface="굴림" charset="-127"/>
              </a:rPr>
              <a:t>Bounds Violation</a:t>
            </a:r>
            <a:r>
              <a:rPr lang="en-US" altLang="ko-KR" sz="1600" dirty="0">
                <a:ea typeface="굴림" charset="-127"/>
                <a:cs typeface="굴림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797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3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Memory Fragmentation</a:t>
            </a:r>
          </a:p>
        </p:txBody>
      </p:sp>
      <p:sp>
        <p:nvSpPr>
          <p:cNvPr id="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A7D7-0D29-4449-A22C-3A60592C7225}" type="slidenum">
              <a:rPr lang="en-US">
                <a:solidFill>
                  <a:srgbClr val="000000"/>
                </a:solidFill>
              </a:rPr>
              <a:pPr/>
              <a:t>38</a:t>
            </a:fld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595395" name="Rectangle 3"/>
          <p:cNvSpPr>
            <a:spLocks noChangeArrowheads="1"/>
          </p:cNvSpPr>
          <p:nvPr/>
        </p:nvSpPr>
        <p:spPr bwMode="auto">
          <a:xfrm>
            <a:off x="315913" y="4989513"/>
            <a:ext cx="8780199" cy="11977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ko-KR" altLang="en-US" sz="2400" b="1" dirty="0">
                <a:solidFill>
                  <a:srgbClr val="000000"/>
                </a:solidFill>
                <a:ea typeface="굴림" charset="-127"/>
                <a:cs typeface="굴림" charset="-127"/>
              </a:rPr>
              <a:t>  </a:t>
            </a:r>
            <a:r>
              <a:rPr lang="en-US" altLang="ko-KR" sz="2400" dirty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As users come and go, the storage is “fragmented”. </a:t>
            </a:r>
          </a:p>
          <a:p>
            <a:pPr algn="l">
              <a:spcBef>
                <a:spcPct val="0"/>
              </a:spcBef>
            </a:pPr>
            <a:r>
              <a:rPr lang="en-US" altLang="ko-KR" sz="2400" dirty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  Therefore, at some stage programs have to be moved</a:t>
            </a:r>
          </a:p>
          <a:p>
            <a:pPr algn="l">
              <a:spcBef>
                <a:spcPct val="0"/>
              </a:spcBef>
            </a:pPr>
            <a:r>
              <a:rPr lang="en-US" altLang="ko-KR" sz="2400" dirty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  around to compact the storage.</a:t>
            </a:r>
            <a:r>
              <a:rPr lang="en-US" altLang="ko-KR" sz="2400" b="1" dirty="0">
                <a:solidFill>
                  <a:srgbClr val="000000"/>
                </a:solidFill>
                <a:ea typeface="굴림" charset="-127"/>
                <a:cs typeface="굴림" charset="-127"/>
              </a:rPr>
              <a:t> </a:t>
            </a:r>
          </a:p>
        </p:txBody>
      </p:sp>
      <p:sp>
        <p:nvSpPr>
          <p:cNvPr id="1595397" name="Rectangle 5" descr="90%"/>
          <p:cNvSpPr>
            <a:spLocks noChangeArrowheads="1"/>
          </p:cNvSpPr>
          <p:nvPr/>
        </p:nvSpPr>
        <p:spPr bwMode="auto">
          <a:xfrm>
            <a:off x="1092200" y="2216150"/>
            <a:ext cx="1143000" cy="369888"/>
          </a:xfrm>
          <a:prstGeom prst="rect">
            <a:avLst/>
          </a:prstGeom>
          <a:pattFill prst="pct90">
            <a:fgClr>
              <a:schemeClr val="accent1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5398" name="Rectangle 6" descr="Dark downward diagonal"/>
          <p:cNvSpPr>
            <a:spLocks noChangeArrowheads="1"/>
          </p:cNvSpPr>
          <p:nvPr/>
        </p:nvSpPr>
        <p:spPr bwMode="auto">
          <a:xfrm>
            <a:off x="1092200" y="3455025"/>
            <a:ext cx="1143000" cy="585216"/>
          </a:xfrm>
          <a:prstGeom prst="rect">
            <a:avLst/>
          </a:prstGeom>
          <a:pattFill prst="dkDnDiag">
            <a:fgClr>
              <a:schemeClr val="accent1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5399" name="Rectangle 7" descr="Dark upward diagonal"/>
          <p:cNvSpPr>
            <a:spLocks noChangeArrowheads="1"/>
          </p:cNvSpPr>
          <p:nvPr/>
        </p:nvSpPr>
        <p:spPr bwMode="auto">
          <a:xfrm>
            <a:off x="1092200" y="2565400"/>
            <a:ext cx="1143000" cy="457200"/>
          </a:xfrm>
          <a:prstGeom prst="rect">
            <a:avLst/>
          </a:prstGeom>
          <a:pattFill prst="dkUpDiag">
            <a:fgClr>
              <a:schemeClr val="accent1"/>
            </a:fgClr>
            <a:bgClr>
              <a:srgbClr val="FFFFFF"/>
            </a:bgClr>
          </a:pattFill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5400" name="Rectangle 8" descr="20%"/>
          <p:cNvSpPr>
            <a:spLocks noChangeArrowheads="1"/>
          </p:cNvSpPr>
          <p:nvPr/>
        </p:nvSpPr>
        <p:spPr bwMode="auto">
          <a:xfrm>
            <a:off x="1103313" y="2990850"/>
            <a:ext cx="1143000" cy="457200"/>
          </a:xfrm>
          <a:prstGeom prst="rect">
            <a:avLst/>
          </a:prstGeom>
          <a:pattFill prst="pct20">
            <a:fgClr>
              <a:schemeClr val="accent1"/>
            </a:fgClr>
            <a:bgClr>
              <a:srgbClr val="FFFFFF"/>
            </a:bgClr>
          </a:pattFill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5401" name="Rectangle 9" descr="20%"/>
          <p:cNvSpPr>
            <a:spLocks noChangeArrowheads="1"/>
          </p:cNvSpPr>
          <p:nvPr/>
        </p:nvSpPr>
        <p:spPr bwMode="auto">
          <a:xfrm>
            <a:off x="1103313" y="4057650"/>
            <a:ext cx="1143000" cy="457200"/>
          </a:xfrm>
          <a:prstGeom prst="rect">
            <a:avLst/>
          </a:prstGeom>
          <a:pattFill prst="pct20">
            <a:fgClr>
              <a:schemeClr val="accent1"/>
            </a:fgClr>
            <a:bgClr>
              <a:srgbClr val="FFFFFF"/>
            </a:bgClr>
          </a:pattFill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5402" name="Line 10"/>
          <p:cNvSpPr>
            <a:spLocks noChangeShapeType="1"/>
          </p:cNvSpPr>
          <p:nvPr/>
        </p:nvSpPr>
        <p:spPr bwMode="auto">
          <a:xfrm>
            <a:off x="1103313" y="1631950"/>
            <a:ext cx="3175" cy="3251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5403" name="Line 11"/>
          <p:cNvSpPr>
            <a:spLocks noChangeShapeType="1"/>
          </p:cNvSpPr>
          <p:nvPr/>
        </p:nvSpPr>
        <p:spPr bwMode="auto">
          <a:xfrm>
            <a:off x="1116013" y="2228850"/>
            <a:ext cx="1117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5404" name="Rectangle 12"/>
          <p:cNvSpPr>
            <a:spLocks noChangeArrowheads="1"/>
          </p:cNvSpPr>
          <p:nvPr/>
        </p:nvSpPr>
        <p:spPr bwMode="auto">
          <a:xfrm>
            <a:off x="1198563" y="1498600"/>
            <a:ext cx="881063" cy="6445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OS</a:t>
            </a:r>
          </a:p>
          <a:p>
            <a:pPr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Space</a:t>
            </a:r>
          </a:p>
        </p:txBody>
      </p:sp>
      <p:sp>
        <p:nvSpPr>
          <p:cNvPr id="1595405" name="Line 13"/>
          <p:cNvSpPr>
            <a:spLocks noChangeShapeType="1"/>
          </p:cNvSpPr>
          <p:nvPr/>
        </p:nvSpPr>
        <p:spPr bwMode="auto">
          <a:xfrm>
            <a:off x="1116013" y="2533650"/>
            <a:ext cx="1117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5406" name="Line 14" descr="40%"/>
          <p:cNvSpPr>
            <a:spLocks noChangeShapeType="1"/>
          </p:cNvSpPr>
          <p:nvPr/>
        </p:nvSpPr>
        <p:spPr bwMode="auto">
          <a:xfrm>
            <a:off x="1116013" y="2990850"/>
            <a:ext cx="1117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5407" name="Line 15" descr="40%"/>
          <p:cNvSpPr>
            <a:spLocks noChangeShapeType="1"/>
          </p:cNvSpPr>
          <p:nvPr/>
        </p:nvSpPr>
        <p:spPr bwMode="auto">
          <a:xfrm>
            <a:off x="1116013" y="3448050"/>
            <a:ext cx="1117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5408" name="Line 16" descr="40%"/>
          <p:cNvSpPr>
            <a:spLocks noChangeShapeType="1"/>
          </p:cNvSpPr>
          <p:nvPr/>
        </p:nvSpPr>
        <p:spPr bwMode="auto">
          <a:xfrm>
            <a:off x="1116013" y="4057650"/>
            <a:ext cx="1117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5409" name="Line 17" descr="40%"/>
          <p:cNvSpPr>
            <a:spLocks noChangeShapeType="1"/>
          </p:cNvSpPr>
          <p:nvPr/>
        </p:nvSpPr>
        <p:spPr bwMode="auto">
          <a:xfrm>
            <a:off x="1116013" y="4514850"/>
            <a:ext cx="11191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5410" name="Rectangle 18"/>
          <p:cNvSpPr>
            <a:spLocks noChangeArrowheads="1"/>
          </p:cNvSpPr>
          <p:nvPr/>
        </p:nvSpPr>
        <p:spPr bwMode="auto">
          <a:xfrm>
            <a:off x="1320800" y="2184400"/>
            <a:ext cx="63658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16K</a:t>
            </a:r>
          </a:p>
        </p:txBody>
      </p:sp>
      <p:sp>
        <p:nvSpPr>
          <p:cNvPr id="1595411" name="Rectangle 19"/>
          <p:cNvSpPr>
            <a:spLocks noChangeArrowheads="1"/>
          </p:cNvSpPr>
          <p:nvPr/>
        </p:nvSpPr>
        <p:spPr bwMode="auto">
          <a:xfrm>
            <a:off x="1320800" y="2565400"/>
            <a:ext cx="63658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24K</a:t>
            </a:r>
          </a:p>
        </p:txBody>
      </p:sp>
      <p:sp>
        <p:nvSpPr>
          <p:cNvPr id="1595412" name="Rectangle 20"/>
          <p:cNvSpPr>
            <a:spLocks noChangeArrowheads="1"/>
          </p:cNvSpPr>
          <p:nvPr/>
        </p:nvSpPr>
        <p:spPr bwMode="auto">
          <a:xfrm>
            <a:off x="1320800" y="3022600"/>
            <a:ext cx="63658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24K</a:t>
            </a:r>
          </a:p>
        </p:txBody>
      </p:sp>
      <p:sp>
        <p:nvSpPr>
          <p:cNvPr id="1595413" name="Rectangle 21"/>
          <p:cNvSpPr>
            <a:spLocks noChangeArrowheads="1"/>
          </p:cNvSpPr>
          <p:nvPr/>
        </p:nvSpPr>
        <p:spPr bwMode="auto">
          <a:xfrm>
            <a:off x="1320800" y="3556000"/>
            <a:ext cx="63658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32K</a:t>
            </a:r>
          </a:p>
        </p:txBody>
      </p:sp>
      <p:sp>
        <p:nvSpPr>
          <p:cNvPr id="1595414" name="Rectangle 22"/>
          <p:cNvSpPr>
            <a:spLocks noChangeArrowheads="1"/>
          </p:cNvSpPr>
          <p:nvPr/>
        </p:nvSpPr>
        <p:spPr bwMode="auto">
          <a:xfrm>
            <a:off x="1320800" y="4089400"/>
            <a:ext cx="63658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24K</a:t>
            </a:r>
          </a:p>
        </p:txBody>
      </p:sp>
      <p:sp>
        <p:nvSpPr>
          <p:cNvPr id="1595415" name="Rectangle 23"/>
          <p:cNvSpPr>
            <a:spLocks noChangeArrowheads="1"/>
          </p:cNvSpPr>
          <p:nvPr/>
        </p:nvSpPr>
        <p:spPr bwMode="auto">
          <a:xfrm>
            <a:off x="225425" y="2206625"/>
            <a:ext cx="912813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user 1</a:t>
            </a:r>
          </a:p>
        </p:txBody>
      </p:sp>
      <p:sp>
        <p:nvSpPr>
          <p:cNvPr id="1595416" name="Rectangle 24"/>
          <p:cNvSpPr>
            <a:spLocks noChangeArrowheads="1"/>
          </p:cNvSpPr>
          <p:nvPr/>
        </p:nvSpPr>
        <p:spPr bwMode="auto">
          <a:xfrm>
            <a:off x="225425" y="2587625"/>
            <a:ext cx="912813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user 2</a:t>
            </a:r>
          </a:p>
        </p:txBody>
      </p:sp>
      <p:sp>
        <p:nvSpPr>
          <p:cNvPr id="1595417" name="Rectangle 25"/>
          <p:cNvSpPr>
            <a:spLocks noChangeArrowheads="1"/>
          </p:cNvSpPr>
          <p:nvPr/>
        </p:nvSpPr>
        <p:spPr bwMode="auto">
          <a:xfrm>
            <a:off x="242888" y="3578225"/>
            <a:ext cx="912813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user 3</a:t>
            </a:r>
          </a:p>
        </p:txBody>
      </p:sp>
      <p:sp>
        <p:nvSpPr>
          <p:cNvPr id="1595418" name="Line 26"/>
          <p:cNvSpPr>
            <a:spLocks noChangeShapeType="1"/>
          </p:cNvSpPr>
          <p:nvPr/>
        </p:nvSpPr>
        <p:spPr bwMode="auto">
          <a:xfrm>
            <a:off x="2249488" y="1631950"/>
            <a:ext cx="0" cy="3251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595419" name="Group 27"/>
          <p:cNvGrpSpPr>
            <a:grpSpLocks/>
          </p:cNvGrpSpPr>
          <p:nvPr/>
        </p:nvGrpSpPr>
        <p:grpSpPr bwMode="auto">
          <a:xfrm>
            <a:off x="3352800" y="1476375"/>
            <a:ext cx="2020888" cy="3384550"/>
            <a:chOff x="2096" y="1090"/>
            <a:chExt cx="1273" cy="2132"/>
          </a:xfrm>
        </p:grpSpPr>
        <p:sp>
          <p:nvSpPr>
            <p:cNvPr id="1595420" name="Rectangle 28" descr="75%"/>
            <p:cNvSpPr>
              <a:spLocks noChangeArrowheads="1"/>
            </p:cNvSpPr>
            <p:nvPr/>
          </p:nvSpPr>
          <p:spPr bwMode="auto">
            <a:xfrm>
              <a:off x="2640" y="2004"/>
              <a:ext cx="720" cy="233"/>
            </a:xfrm>
            <a:prstGeom prst="rect">
              <a:avLst/>
            </a:prstGeom>
            <a:pattFill prst="pct75">
              <a:fgClr>
                <a:schemeClr val="accent1"/>
              </a:fgClr>
              <a:bgClr>
                <a:srgbClr val="FFFFFF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21" name="Rectangle 29" descr="90%"/>
            <p:cNvSpPr>
              <a:spLocks noChangeArrowheads="1"/>
            </p:cNvSpPr>
            <p:nvPr/>
          </p:nvSpPr>
          <p:spPr bwMode="auto">
            <a:xfrm>
              <a:off x="2640" y="1532"/>
              <a:ext cx="720" cy="233"/>
            </a:xfrm>
            <a:prstGeom prst="rect">
              <a:avLst/>
            </a:prstGeom>
            <a:pattFill prst="pct90">
              <a:fgClr>
                <a:schemeClr val="accent1"/>
              </a:fgClr>
              <a:bgClr>
                <a:srgbClr val="FFFFFF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22" name="Rectangle 30" descr="Dark downward diagonal"/>
            <p:cNvSpPr>
              <a:spLocks noChangeArrowheads="1"/>
            </p:cNvSpPr>
            <p:nvPr/>
          </p:nvSpPr>
          <p:spPr bwMode="auto">
            <a:xfrm>
              <a:off x="2640" y="2356"/>
              <a:ext cx="720" cy="369"/>
            </a:xfrm>
            <a:prstGeom prst="rect">
              <a:avLst/>
            </a:prstGeom>
            <a:pattFill prst="dkDnDiag">
              <a:fgClr>
                <a:schemeClr val="accent1"/>
              </a:fgClr>
              <a:bgClr>
                <a:srgbClr val="FFFFFF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23" name="Rectangle 31" descr="Dark upward diagonal"/>
            <p:cNvSpPr>
              <a:spLocks noChangeArrowheads="1"/>
            </p:cNvSpPr>
            <p:nvPr/>
          </p:nvSpPr>
          <p:spPr bwMode="auto">
            <a:xfrm>
              <a:off x="2640" y="1728"/>
              <a:ext cx="720" cy="288"/>
            </a:xfrm>
            <a:prstGeom prst="rect">
              <a:avLst/>
            </a:prstGeom>
            <a:pattFill prst="dkUpDiag">
              <a:fgClr>
                <a:schemeClr val="accent1"/>
              </a:fgClr>
              <a:bgClr>
                <a:srgbClr val="FFFFFF"/>
              </a:bgClr>
            </a:patt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24" name="Rectangle 32" descr="Dark vertical"/>
            <p:cNvSpPr>
              <a:spLocks noChangeArrowheads="1"/>
            </p:cNvSpPr>
            <p:nvPr/>
          </p:nvSpPr>
          <p:spPr bwMode="auto">
            <a:xfrm>
              <a:off x="2640" y="2688"/>
              <a:ext cx="720" cy="288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rgbClr val="FFFFFF"/>
              </a:bgClr>
            </a:patt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25" name="Rectangle 33" descr="20%"/>
            <p:cNvSpPr>
              <a:spLocks noChangeArrowheads="1"/>
            </p:cNvSpPr>
            <p:nvPr/>
          </p:nvSpPr>
          <p:spPr bwMode="auto">
            <a:xfrm>
              <a:off x="2640" y="2222"/>
              <a:ext cx="720" cy="130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rgbClr val="FFFFFF"/>
              </a:bgClr>
            </a:patt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26" name="Line 34" descr="40%"/>
            <p:cNvSpPr>
              <a:spLocks noChangeShapeType="1"/>
            </p:cNvSpPr>
            <p:nvPr/>
          </p:nvSpPr>
          <p:spPr bwMode="auto">
            <a:xfrm>
              <a:off x="2656" y="2352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27" name="Line 35" descr="40%"/>
            <p:cNvSpPr>
              <a:spLocks noChangeShapeType="1"/>
            </p:cNvSpPr>
            <p:nvPr/>
          </p:nvSpPr>
          <p:spPr bwMode="auto">
            <a:xfrm>
              <a:off x="2656" y="2222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28" name="Line 36"/>
            <p:cNvSpPr>
              <a:spLocks noChangeShapeType="1"/>
            </p:cNvSpPr>
            <p:nvPr/>
          </p:nvSpPr>
          <p:spPr bwMode="auto">
            <a:xfrm>
              <a:off x="2640" y="1174"/>
              <a:ext cx="2" cy="20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29" name="Line 37"/>
            <p:cNvSpPr>
              <a:spLocks noChangeShapeType="1"/>
            </p:cNvSpPr>
            <p:nvPr/>
          </p:nvSpPr>
          <p:spPr bwMode="auto">
            <a:xfrm>
              <a:off x="3369" y="1174"/>
              <a:ext cx="0" cy="20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30" name="Line 38"/>
            <p:cNvSpPr>
              <a:spLocks noChangeShapeType="1"/>
            </p:cNvSpPr>
            <p:nvPr/>
          </p:nvSpPr>
          <p:spPr bwMode="auto">
            <a:xfrm>
              <a:off x="2656" y="1550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31" name="Rectangle 39"/>
            <p:cNvSpPr>
              <a:spLocks noChangeArrowheads="1"/>
            </p:cNvSpPr>
            <p:nvPr/>
          </p:nvSpPr>
          <p:spPr bwMode="auto">
            <a:xfrm>
              <a:off x="2731" y="1090"/>
              <a:ext cx="555" cy="40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ko-KR" sz="180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OS</a:t>
              </a:r>
            </a:p>
            <a:p>
              <a:pPr>
                <a:spcBef>
                  <a:spcPct val="0"/>
                </a:spcBef>
              </a:pPr>
              <a:r>
                <a:rPr lang="en-US" altLang="ko-KR" sz="180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Space</a:t>
              </a:r>
            </a:p>
          </p:txBody>
        </p:sp>
        <p:sp>
          <p:nvSpPr>
            <p:cNvPr id="1595432" name="Line 40"/>
            <p:cNvSpPr>
              <a:spLocks noChangeShapeType="1"/>
            </p:cNvSpPr>
            <p:nvPr/>
          </p:nvSpPr>
          <p:spPr bwMode="auto">
            <a:xfrm>
              <a:off x="2656" y="1742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33" name="Line 41"/>
            <p:cNvSpPr>
              <a:spLocks noChangeShapeType="1"/>
            </p:cNvSpPr>
            <p:nvPr/>
          </p:nvSpPr>
          <p:spPr bwMode="auto">
            <a:xfrm>
              <a:off x="2656" y="2030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34" name="Line 42"/>
            <p:cNvSpPr>
              <a:spLocks noChangeShapeType="1"/>
            </p:cNvSpPr>
            <p:nvPr/>
          </p:nvSpPr>
          <p:spPr bwMode="auto">
            <a:xfrm>
              <a:off x="2656" y="2702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35" name="Line 43"/>
            <p:cNvSpPr>
              <a:spLocks noChangeShapeType="1"/>
            </p:cNvSpPr>
            <p:nvPr/>
          </p:nvSpPr>
          <p:spPr bwMode="auto">
            <a:xfrm>
              <a:off x="2656" y="2990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36" name="Rectangle 44"/>
            <p:cNvSpPr>
              <a:spLocks noChangeArrowheads="1"/>
            </p:cNvSpPr>
            <p:nvPr/>
          </p:nvSpPr>
          <p:spPr bwMode="auto">
            <a:xfrm>
              <a:off x="2808" y="1522"/>
              <a:ext cx="401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16K</a:t>
              </a:r>
            </a:p>
          </p:txBody>
        </p:sp>
        <p:sp>
          <p:nvSpPr>
            <p:cNvPr id="1595437" name="Rectangle 45"/>
            <p:cNvSpPr>
              <a:spLocks noChangeArrowheads="1"/>
            </p:cNvSpPr>
            <p:nvPr/>
          </p:nvSpPr>
          <p:spPr bwMode="auto">
            <a:xfrm>
              <a:off x="2808" y="1762"/>
              <a:ext cx="401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24K</a:t>
              </a:r>
            </a:p>
          </p:txBody>
        </p:sp>
        <p:sp>
          <p:nvSpPr>
            <p:cNvPr id="1595438" name="Rectangle 46"/>
            <p:cNvSpPr>
              <a:spLocks noChangeArrowheads="1"/>
            </p:cNvSpPr>
            <p:nvPr/>
          </p:nvSpPr>
          <p:spPr bwMode="auto">
            <a:xfrm>
              <a:off x="2808" y="2002"/>
              <a:ext cx="401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16K</a:t>
              </a:r>
            </a:p>
          </p:txBody>
        </p:sp>
        <p:sp>
          <p:nvSpPr>
            <p:cNvPr id="1595439" name="Rectangle 47"/>
            <p:cNvSpPr>
              <a:spLocks noChangeArrowheads="1"/>
            </p:cNvSpPr>
            <p:nvPr/>
          </p:nvSpPr>
          <p:spPr bwMode="auto">
            <a:xfrm>
              <a:off x="2808" y="2386"/>
              <a:ext cx="401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dirty="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32K</a:t>
              </a:r>
            </a:p>
          </p:txBody>
        </p:sp>
        <p:sp>
          <p:nvSpPr>
            <p:cNvPr id="1595440" name="Rectangle 48"/>
            <p:cNvSpPr>
              <a:spLocks noChangeArrowheads="1"/>
            </p:cNvSpPr>
            <p:nvPr/>
          </p:nvSpPr>
          <p:spPr bwMode="auto">
            <a:xfrm>
              <a:off x="2808" y="2722"/>
              <a:ext cx="401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24K</a:t>
              </a:r>
            </a:p>
          </p:txBody>
        </p:sp>
        <p:sp>
          <p:nvSpPr>
            <p:cNvPr id="1595441" name="Rectangle 49"/>
            <p:cNvSpPr>
              <a:spLocks noChangeArrowheads="1"/>
            </p:cNvSpPr>
            <p:nvPr/>
          </p:nvSpPr>
          <p:spPr bwMode="auto">
            <a:xfrm>
              <a:off x="2096" y="1536"/>
              <a:ext cx="575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dirty="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user 1</a:t>
              </a:r>
            </a:p>
          </p:txBody>
        </p:sp>
        <p:sp>
          <p:nvSpPr>
            <p:cNvPr id="1595442" name="Rectangle 50"/>
            <p:cNvSpPr>
              <a:spLocks noChangeArrowheads="1"/>
            </p:cNvSpPr>
            <p:nvPr/>
          </p:nvSpPr>
          <p:spPr bwMode="auto">
            <a:xfrm>
              <a:off x="2096" y="1776"/>
              <a:ext cx="575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user 2</a:t>
              </a:r>
            </a:p>
          </p:txBody>
        </p:sp>
        <p:sp>
          <p:nvSpPr>
            <p:cNvPr id="1595443" name="Rectangle 51"/>
            <p:cNvSpPr>
              <a:spLocks noChangeArrowheads="1"/>
            </p:cNvSpPr>
            <p:nvPr/>
          </p:nvSpPr>
          <p:spPr bwMode="auto">
            <a:xfrm>
              <a:off x="2096" y="2400"/>
              <a:ext cx="575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user 3</a:t>
              </a:r>
            </a:p>
          </p:txBody>
        </p:sp>
        <p:sp>
          <p:nvSpPr>
            <p:cNvPr id="1595444" name="Rectangle 52"/>
            <p:cNvSpPr>
              <a:spLocks noChangeArrowheads="1"/>
            </p:cNvSpPr>
            <p:nvPr/>
          </p:nvSpPr>
          <p:spPr bwMode="auto">
            <a:xfrm>
              <a:off x="2096" y="2736"/>
              <a:ext cx="575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dirty="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user 5</a:t>
              </a:r>
            </a:p>
          </p:txBody>
        </p:sp>
        <p:sp>
          <p:nvSpPr>
            <p:cNvPr id="1595445" name="Rectangle 53"/>
            <p:cNvSpPr>
              <a:spLocks noChangeArrowheads="1"/>
            </p:cNvSpPr>
            <p:nvPr/>
          </p:nvSpPr>
          <p:spPr bwMode="auto">
            <a:xfrm>
              <a:off x="2096" y="1968"/>
              <a:ext cx="576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user 4</a:t>
              </a:r>
            </a:p>
          </p:txBody>
        </p:sp>
        <p:sp>
          <p:nvSpPr>
            <p:cNvPr id="1595446" name="Rectangle 54"/>
            <p:cNvSpPr>
              <a:spLocks noChangeArrowheads="1"/>
            </p:cNvSpPr>
            <p:nvPr/>
          </p:nvSpPr>
          <p:spPr bwMode="auto">
            <a:xfrm>
              <a:off x="2856" y="2171"/>
              <a:ext cx="452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8K</a:t>
              </a:r>
            </a:p>
          </p:txBody>
        </p:sp>
      </p:grpSp>
      <p:grpSp>
        <p:nvGrpSpPr>
          <p:cNvPr id="1595447" name="Group 55"/>
          <p:cNvGrpSpPr>
            <a:grpSpLocks/>
          </p:cNvGrpSpPr>
          <p:nvPr/>
        </p:nvGrpSpPr>
        <p:grpSpPr bwMode="auto">
          <a:xfrm>
            <a:off x="2487613" y="1193800"/>
            <a:ext cx="1533525" cy="1066800"/>
            <a:chOff x="1551" y="912"/>
            <a:chExt cx="966" cy="672"/>
          </a:xfrm>
        </p:grpSpPr>
        <p:sp>
          <p:nvSpPr>
            <p:cNvPr id="1595448" name="Rectangle 56"/>
            <p:cNvSpPr>
              <a:spLocks noChangeArrowheads="1"/>
            </p:cNvSpPr>
            <p:nvPr/>
          </p:nvSpPr>
          <p:spPr bwMode="auto">
            <a:xfrm>
              <a:off x="1551" y="912"/>
              <a:ext cx="966" cy="40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ko-KR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Users 4 &amp; 5 </a:t>
              </a:r>
            </a:p>
            <a:p>
              <a:pPr>
                <a:spcBef>
                  <a:spcPct val="0"/>
                </a:spcBef>
              </a:pPr>
              <a:r>
                <a:rPr lang="en-US" altLang="ko-KR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arrive</a:t>
              </a:r>
            </a:p>
          </p:txBody>
        </p:sp>
        <p:sp>
          <p:nvSpPr>
            <p:cNvPr id="1595449" name="AutoShape 57"/>
            <p:cNvSpPr>
              <a:spLocks noChangeArrowheads="1"/>
            </p:cNvSpPr>
            <p:nvPr/>
          </p:nvSpPr>
          <p:spPr bwMode="auto">
            <a:xfrm>
              <a:off x="1728" y="1344"/>
              <a:ext cx="576" cy="240"/>
            </a:xfrm>
            <a:prstGeom prst="rightArrow">
              <a:avLst>
                <a:gd name="adj1" fmla="val 50000"/>
                <a:gd name="adj2" fmla="val 60000"/>
              </a:avLst>
            </a:prstGeom>
            <a:solidFill>
              <a:srgbClr val="FFCC66"/>
            </a:solidFill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595450" name="Group 58"/>
          <p:cNvGrpSpPr>
            <a:grpSpLocks/>
          </p:cNvGrpSpPr>
          <p:nvPr/>
        </p:nvGrpSpPr>
        <p:grpSpPr bwMode="auto">
          <a:xfrm>
            <a:off x="5729286" y="1193800"/>
            <a:ext cx="1533524" cy="1066800"/>
            <a:chOff x="3473" y="912"/>
            <a:chExt cx="966" cy="672"/>
          </a:xfrm>
        </p:grpSpPr>
        <p:sp>
          <p:nvSpPr>
            <p:cNvPr id="1595451" name="Rectangle 59"/>
            <p:cNvSpPr>
              <a:spLocks noChangeArrowheads="1"/>
            </p:cNvSpPr>
            <p:nvPr/>
          </p:nvSpPr>
          <p:spPr bwMode="auto">
            <a:xfrm>
              <a:off x="3473" y="912"/>
              <a:ext cx="966" cy="40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ko-KR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Users 2 &amp; 5</a:t>
              </a:r>
            </a:p>
            <a:p>
              <a:pPr>
                <a:spcBef>
                  <a:spcPct val="0"/>
                </a:spcBef>
              </a:pPr>
              <a:r>
                <a:rPr lang="en-US" altLang="ko-KR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leave</a:t>
              </a:r>
            </a:p>
          </p:txBody>
        </p:sp>
        <p:sp>
          <p:nvSpPr>
            <p:cNvPr id="1595452" name="AutoShape 60"/>
            <p:cNvSpPr>
              <a:spLocks noChangeArrowheads="1"/>
            </p:cNvSpPr>
            <p:nvPr/>
          </p:nvSpPr>
          <p:spPr bwMode="auto">
            <a:xfrm>
              <a:off x="3648" y="1344"/>
              <a:ext cx="576" cy="240"/>
            </a:xfrm>
            <a:prstGeom prst="rightArrow">
              <a:avLst>
                <a:gd name="adj1" fmla="val 50000"/>
                <a:gd name="adj2" fmla="val 60000"/>
              </a:avLst>
            </a:prstGeom>
            <a:solidFill>
              <a:srgbClr val="FFCC66"/>
            </a:solidFill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595453" name="Group 61"/>
          <p:cNvGrpSpPr>
            <a:grpSpLocks/>
          </p:cNvGrpSpPr>
          <p:nvPr/>
        </p:nvGrpSpPr>
        <p:grpSpPr bwMode="auto">
          <a:xfrm>
            <a:off x="6553200" y="1574800"/>
            <a:ext cx="2020888" cy="3200400"/>
            <a:chOff x="4112" y="1152"/>
            <a:chExt cx="1273" cy="2016"/>
          </a:xfrm>
        </p:grpSpPr>
        <p:sp>
          <p:nvSpPr>
            <p:cNvPr id="1595454" name="Rectangle 62" descr="75%"/>
            <p:cNvSpPr>
              <a:spLocks noChangeArrowheads="1"/>
            </p:cNvSpPr>
            <p:nvPr/>
          </p:nvSpPr>
          <p:spPr bwMode="auto">
            <a:xfrm>
              <a:off x="4656" y="2076"/>
              <a:ext cx="720" cy="233"/>
            </a:xfrm>
            <a:prstGeom prst="rect">
              <a:avLst/>
            </a:prstGeom>
            <a:pattFill prst="pct75">
              <a:fgClr>
                <a:schemeClr val="accent1"/>
              </a:fgClr>
              <a:bgClr>
                <a:srgbClr val="FFFFFF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55" name="Rectangle 63" descr="90%"/>
            <p:cNvSpPr>
              <a:spLocks noChangeArrowheads="1"/>
            </p:cNvSpPr>
            <p:nvPr/>
          </p:nvSpPr>
          <p:spPr bwMode="auto">
            <a:xfrm>
              <a:off x="4656" y="1596"/>
              <a:ext cx="720" cy="233"/>
            </a:xfrm>
            <a:prstGeom prst="rect">
              <a:avLst/>
            </a:prstGeom>
            <a:pattFill prst="pct90">
              <a:fgClr>
                <a:schemeClr val="accent1"/>
              </a:fgClr>
              <a:bgClr>
                <a:srgbClr val="FFFFFF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56" name="Rectangle 64" descr="Dark downward diagonal"/>
            <p:cNvSpPr>
              <a:spLocks noChangeArrowheads="1"/>
            </p:cNvSpPr>
            <p:nvPr/>
          </p:nvSpPr>
          <p:spPr bwMode="auto">
            <a:xfrm>
              <a:off x="4656" y="2422"/>
              <a:ext cx="720" cy="346"/>
            </a:xfrm>
            <a:prstGeom prst="rect">
              <a:avLst/>
            </a:prstGeom>
            <a:pattFill prst="dkDnDiag">
              <a:fgClr>
                <a:schemeClr val="accent1"/>
              </a:fgClr>
              <a:bgClr>
                <a:srgbClr val="FFFFFF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57" name="Rectangle 65" descr="20%"/>
            <p:cNvSpPr>
              <a:spLocks noChangeArrowheads="1"/>
            </p:cNvSpPr>
            <p:nvPr/>
          </p:nvSpPr>
          <p:spPr bwMode="auto">
            <a:xfrm>
              <a:off x="4657" y="2770"/>
              <a:ext cx="720" cy="288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rgbClr val="FFFFFF"/>
              </a:bgClr>
            </a:patt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58" name="Rectangle 66" descr="20%"/>
            <p:cNvSpPr>
              <a:spLocks noChangeArrowheads="1"/>
            </p:cNvSpPr>
            <p:nvPr/>
          </p:nvSpPr>
          <p:spPr bwMode="auto">
            <a:xfrm>
              <a:off x="4663" y="2294"/>
              <a:ext cx="720" cy="130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rgbClr val="FFFFFF"/>
              </a:bgClr>
            </a:patt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59" name="Rectangle 67" descr="20%"/>
            <p:cNvSpPr>
              <a:spLocks noChangeArrowheads="1"/>
            </p:cNvSpPr>
            <p:nvPr/>
          </p:nvSpPr>
          <p:spPr bwMode="auto">
            <a:xfrm>
              <a:off x="4663" y="1804"/>
              <a:ext cx="720" cy="288"/>
            </a:xfrm>
            <a:prstGeom prst="rect">
              <a:avLst/>
            </a:prstGeom>
            <a:pattFill prst="pct20">
              <a:fgClr>
                <a:schemeClr val="accent1"/>
              </a:fgClr>
              <a:bgClr>
                <a:srgbClr val="FFFFFF"/>
              </a:bgClr>
            </a:patt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60" name="Rectangle 68"/>
            <p:cNvSpPr>
              <a:spLocks noChangeArrowheads="1"/>
            </p:cNvSpPr>
            <p:nvPr/>
          </p:nvSpPr>
          <p:spPr bwMode="auto">
            <a:xfrm>
              <a:off x="4663" y="2400"/>
              <a:ext cx="720" cy="36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61" name="Line 69"/>
            <p:cNvSpPr>
              <a:spLocks noChangeShapeType="1"/>
            </p:cNvSpPr>
            <p:nvPr/>
          </p:nvSpPr>
          <p:spPr bwMode="auto">
            <a:xfrm>
              <a:off x="4663" y="1236"/>
              <a:ext cx="2" cy="19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62" name="Line 70"/>
            <p:cNvSpPr>
              <a:spLocks noChangeShapeType="1"/>
            </p:cNvSpPr>
            <p:nvPr/>
          </p:nvSpPr>
          <p:spPr bwMode="auto">
            <a:xfrm>
              <a:off x="5385" y="1236"/>
              <a:ext cx="0" cy="19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63" name="Line 71"/>
            <p:cNvSpPr>
              <a:spLocks noChangeShapeType="1"/>
            </p:cNvSpPr>
            <p:nvPr/>
          </p:nvSpPr>
          <p:spPr bwMode="auto">
            <a:xfrm>
              <a:off x="4671" y="1612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64" name="Rectangle 72"/>
            <p:cNvSpPr>
              <a:spLocks noChangeArrowheads="1"/>
            </p:cNvSpPr>
            <p:nvPr/>
          </p:nvSpPr>
          <p:spPr bwMode="auto">
            <a:xfrm>
              <a:off x="4723" y="1152"/>
              <a:ext cx="555" cy="40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ko-KR" sz="180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OS</a:t>
              </a:r>
            </a:p>
            <a:p>
              <a:pPr>
                <a:spcBef>
                  <a:spcPct val="0"/>
                </a:spcBef>
              </a:pPr>
              <a:r>
                <a:rPr lang="en-US" altLang="ko-KR" sz="180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Space</a:t>
              </a:r>
            </a:p>
          </p:txBody>
        </p:sp>
        <p:sp>
          <p:nvSpPr>
            <p:cNvPr id="1595465" name="Line 73" descr="40%"/>
            <p:cNvSpPr>
              <a:spLocks noChangeShapeType="1"/>
            </p:cNvSpPr>
            <p:nvPr/>
          </p:nvSpPr>
          <p:spPr bwMode="auto">
            <a:xfrm>
              <a:off x="4671" y="1804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66" name="Line 74" descr="40%"/>
            <p:cNvSpPr>
              <a:spLocks noChangeShapeType="1"/>
            </p:cNvSpPr>
            <p:nvPr/>
          </p:nvSpPr>
          <p:spPr bwMode="auto">
            <a:xfrm>
              <a:off x="4671" y="2092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67" name="Line 75"/>
            <p:cNvSpPr>
              <a:spLocks noChangeShapeType="1"/>
            </p:cNvSpPr>
            <p:nvPr/>
          </p:nvSpPr>
          <p:spPr bwMode="auto">
            <a:xfrm>
              <a:off x="4671" y="2764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68" name="Line 76"/>
            <p:cNvSpPr>
              <a:spLocks noChangeShapeType="1"/>
            </p:cNvSpPr>
            <p:nvPr/>
          </p:nvSpPr>
          <p:spPr bwMode="auto">
            <a:xfrm>
              <a:off x="4671" y="3052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69" name="Rectangle 77"/>
            <p:cNvSpPr>
              <a:spLocks noChangeArrowheads="1"/>
            </p:cNvSpPr>
            <p:nvPr/>
          </p:nvSpPr>
          <p:spPr bwMode="auto">
            <a:xfrm>
              <a:off x="4848" y="1584"/>
              <a:ext cx="401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dirty="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16K</a:t>
              </a:r>
            </a:p>
          </p:txBody>
        </p:sp>
        <p:sp>
          <p:nvSpPr>
            <p:cNvPr id="1595470" name="Rectangle 78"/>
            <p:cNvSpPr>
              <a:spLocks noChangeArrowheads="1"/>
            </p:cNvSpPr>
            <p:nvPr/>
          </p:nvSpPr>
          <p:spPr bwMode="auto">
            <a:xfrm>
              <a:off x="4848" y="1824"/>
              <a:ext cx="401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24K</a:t>
              </a:r>
            </a:p>
          </p:txBody>
        </p:sp>
        <p:sp>
          <p:nvSpPr>
            <p:cNvPr id="1595471" name="Rectangle 79"/>
            <p:cNvSpPr>
              <a:spLocks noChangeArrowheads="1"/>
            </p:cNvSpPr>
            <p:nvPr/>
          </p:nvSpPr>
          <p:spPr bwMode="auto">
            <a:xfrm>
              <a:off x="4848" y="2064"/>
              <a:ext cx="401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16K</a:t>
              </a:r>
            </a:p>
          </p:txBody>
        </p:sp>
        <p:sp>
          <p:nvSpPr>
            <p:cNvPr id="1595472" name="Rectangle 80"/>
            <p:cNvSpPr>
              <a:spLocks noChangeArrowheads="1"/>
            </p:cNvSpPr>
            <p:nvPr/>
          </p:nvSpPr>
          <p:spPr bwMode="auto">
            <a:xfrm>
              <a:off x="4848" y="2460"/>
              <a:ext cx="401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32K</a:t>
              </a:r>
            </a:p>
          </p:txBody>
        </p:sp>
        <p:sp>
          <p:nvSpPr>
            <p:cNvPr id="1595473" name="Rectangle 81"/>
            <p:cNvSpPr>
              <a:spLocks noChangeArrowheads="1"/>
            </p:cNvSpPr>
            <p:nvPr/>
          </p:nvSpPr>
          <p:spPr bwMode="auto">
            <a:xfrm>
              <a:off x="4848" y="2784"/>
              <a:ext cx="401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24K</a:t>
              </a:r>
            </a:p>
          </p:txBody>
        </p:sp>
        <p:sp>
          <p:nvSpPr>
            <p:cNvPr id="1595474" name="Rectangle 82"/>
            <p:cNvSpPr>
              <a:spLocks noChangeArrowheads="1"/>
            </p:cNvSpPr>
            <p:nvPr/>
          </p:nvSpPr>
          <p:spPr bwMode="auto">
            <a:xfrm>
              <a:off x="4112" y="1598"/>
              <a:ext cx="575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dirty="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user 1</a:t>
              </a:r>
            </a:p>
          </p:txBody>
        </p:sp>
        <p:sp>
          <p:nvSpPr>
            <p:cNvPr id="1595475" name="Line 83" descr="40%"/>
            <p:cNvSpPr>
              <a:spLocks noChangeShapeType="1"/>
            </p:cNvSpPr>
            <p:nvPr/>
          </p:nvSpPr>
          <p:spPr bwMode="auto">
            <a:xfrm>
              <a:off x="4671" y="2284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76" name="Rectangle 84"/>
            <p:cNvSpPr>
              <a:spLocks noChangeArrowheads="1"/>
            </p:cNvSpPr>
            <p:nvPr/>
          </p:nvSpPr>
          <p:spPr bwMode="auto">
            <a:xfrm>
              <a:off x="4112" y="2078"/>
              <a:ext cx="576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user 4</a:t>
              </a:r>
            </a:p>
          </p:txBody>
        </p:sp>
        <p:sp>
          <p:nvSpPr>
            <p:cNvPr id="1595477" name="Line 85" descr="40%"/>
            <p:cNvSpPr>
              <a:spLocks noChangeShapeType="1"/>
            </p:cNvSpPr>
            <p:nvPr/>
          </p:nvSpPr>
          <p:spPr bwMode="auto">
            <a:xfrm>
              <a:off x="4654" y="2418"/>
              <a:ext cx="72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5478" name="Rectangle 86"/>
            <p:cNvSpPr>
              <a:spLocks noChangeArrowheads="1"/>
            </p:cNvSpPr>
            <p:nvPr/>
          </p:nvSpPr>
          <p:spPr bwMode="auto">
            <a:xfrm>
              <a:off x="4821" y="2235"/>
              <a:ext cx="452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ko-KR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8K</a:t>
              </a:r>
            </a:p>
          </p:txBody>
        </p:sp>
        <p:sp>
          <p:nvSpPr>
            <p:cNvPr id="1595479" name="Rectangle 87"/>
            <p:cNvSpPr>
              <a:spLocks noChangeArrowheads="1"/>
            </p:cNvSpPr>
            <p:nvPr/>
          </p:nvSpPr>
          <p:spPr bwMode="auto">
            <a:xfrm>
              <a:off x="4112" y="2448"/>
              <a:ext cx="575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user 3</a:t>
              </a:r>
            </a:p>
          </p:txBody>
        </p:sp>
      </p:grpSp>
      <p:sp>
        <p:nvSpPr>
          <p:cNvPr id="1595480" name="Rectangle 88" descr="20%"/>
          <p:cNvSpPr>
            <a:spLocks noChangeArrowheads="1"/>
          </p:cNvSpPr>
          <p:nvPr/>
        </p:nvSpPr>
        <p:spPr bwMode="auto">
          <a:xfrm>
            <a:off x="7783513" y="1035050"/>
            <a:ext cx="1143000" cy="457200"/>
          </a:xfrm>
          <a:prstGeom prst="rect">
            <a:avLst/>
          </a:prstGeom>
          <a:pattFill prst="pct20">
            <a:fgClr>
              <a:schemeClr val="accent1"/>
            </a:fgClr>
            <a:bgClr>
              <a:srgbClr val="FFFFFF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5481" name="Text Box 89"/>
          <p:cNvSpPr txBox="1">
            <a:spLocks noChangeArrowheads="1"/>
          </p:cNvSpPr>
          <p:nvPr/>
        </p:nvSpPr>
        <p:spPr bwMode="auto">
          <a:xfrm>
            <a:off x="8016875" y="1047750"/>
            <a:ext cx="684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ko-KR" sz="20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free</a:t>
            </a:r>
          </a:p>
        </p:txBody>
      </p:sp>
    </p:spTree>
    <p:extLst>
      <p:ext uri="{BB962C8B-B14F-4D97-AF65-F5344CB8AC3E}">
        <p14:creationId xmlns:p14="http://schemas.microsoft.com/office/powerpoint/2010/main" val="1012851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5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95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539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2453-03A2-454C-A9B7-50DA4B18F7D7}" type="slidenum">
              <a:rPr lang="en-US">
                <a:solidFill>
                  <a:srgbClr val="898989"/>
                </a:solidFill>
              </a:rPr>
              <a:pPr/>
              <a:t>39</a:t>
            </a:fld>
            <a:endParaRPr lang="en-US" b="0" dirty="0">
              <a:solidFill>
                <a:srgbClr val="898989"/>
              </a:solidFill>
            </a:endParaRPr>
          </a:p>
        </p:txBody>
      </p:sp>
      <p:sp>
        <p:nvSpPr>
          <p:cNvPr id="16506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7620000" cy="533400"/>
          </a:xfrm>
          <a:noFill/>
          <a:ln/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0000"/>
                </a:solidFill>
                <a:ea typeface="굴림" charset="-127"/>
                <a:cs typeface="굴림" charset="-127"/>
              </a:rPr>
              <a:t>Processor-generated </a:t>
            </a:r>
            <a:r>
              <a:rPr lang="en-US" altLang="ko-KR" dirty="0">
                <a:solidFill>
                  <a:srgbClr val="000000"/>
                </a:solidFill>
                <a:ea typeface="굴림" charset="-127"/>
                <a:cs typeface="굴림" charset="-127"/>
              </a:rPr>
              <a:t>address</a:t>
            </a:r>
            <a:r>
              <a:rPr lang="en-US" altLang="ko-KR" dirty="0" smtClean="0">
                <a:solidFill>
                  <a:srgbClr val="000000"/>
                </a:solidFill>
                <a:ea typeface="굴림" charset="-127"/>
                <a:cs typeface="굴림" charset="-127"/>
              </a:rPr>
              <a:t> can be split into:</a:t>
            </a:r>
          </a:p>
          <a:p>
            <a:pPr>
              <a:buNone/>
            </a:pPr>
            <a:endParaRPr lang="en-US" altLang="ko-KR" dirty="0" smtClean="0">
              <a:solidFill>
                <a:srgbClr val="000000"/>
              </a:solidFill>
              <a:ea typeface="굴림" charset="-127"/>
              <a:cs typeface="굴림" charset="-127"/>
            </a:endParaRPr>
          </a:p>
        </p:txBody>
      </p:sp>
      <p:sp>
        <p:nvSpPr>
          <p:cNvPr id="1650691" name="Rectangle 3"/>
          <p:cNvSpPr>
            <a:spLocks noGrp="1" noChangeArrowheads="1"/>
          </p:cNvSpPr>
          <p:nvPr>
            <p:ph type="title"/>
          </p:nvPr>
        </p:nvSpPr>
        <p:spPr>
          <a:xfrm>
            <a:off x="598487" y="152400"/>
            <a:ext cx="7292975" cy="736600"/>
          </a:xfrm>
          <a:noFill/>
          <a:ln/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ko-KR" dirty="0">
                <a:ea typeface="굴림" charset="-127"/>
                <a:cs typeface="굴림" charset="-127"/>
              </a:rPr>
              <a:t>Paged Memory Systems</a:t>
            </a:r>
            <a:endParaRPr lang="en-US" altLang="ko-KR" sz="2000" i="1" dirty="0">
              <a:ea typeface="굴림" charset="-127"/>
              <a:cs typeface="굴림" charset="-127"/>
            </a:endParaRPr>
          </a:p>
        </p:txBody>
      </p:sp>
      <p:sp>
        <p:nvSpPr>
          <p:cNvPr id="1650692" name="Rectangle 4"/>
          <p:cNvSpPr>
            <a:spLocks noChangeArrowheads="1"/>
          </p:cNvSpPr>
          <p:nvPr/>
        </p:nvSpPr>
        <p:spPr bwMode="auto">
          <a:xfrm>
            <a:off x="1131887" y="5232400"/>
            <a:ext cx="6915150" cy="83185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2400" i="1" dirty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Page tables make it possible to store the pages of a program non-contiguously.</a:t>
            </a:r>
          </a:p>
        </p:txBody>
      </p:sp>
      <p:grpSp>
        <p:nvGrpSpPr>
          <p:cNvPr id="1650693" name="Group 5"/>
          <p:cNvGrpSpPr>
            <a:grpSpLocks/>
          </p:cNvGrpSpPr>
          <p:nvPr/>
        </p:nvGrpSpPr>
        <p:grpSpPr bwMode="auto">
          <a:xfrm>
            <a:off x="1120775" y="3136900"/>
            <a:ext cx="1117600" cy="1193800"/>
            <a:chOff x="396" y="2208"/>
            <a:chExt cx="704" cy="944"/>
          </a:xfrm>
        </p:grpSpPr>
        <p:sp>
          <p:nvSpPr>
            <p:cNvPr id="1650694" name="Rectangle 6"/>
            <p:cNvSpPr>
              <a:spLocks noChangeArrowheads="1"/>
            </p:cNvSpPr>
            <p:nvPr/>
          </p:nvSpPr>
          <p:spPr bwMode="auto">
            <a:xfrm>
              <a:off x="396" y="2208"/>
              <a:ext cx="704" cy="94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695" name="Line 7"/>
            <p:cNvSpPr>
              <a:spLocks noChangeShapeType="1"/>
            </p:cNvSpPr>
            <p:nvPr/>
          </p:nvSpPr>
          <p:spPr bwMode="auto">
            <a:xfrm>
              <a:off x="396" y="2440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696" name="Line 8"/>
            <p:cNvSpPr>
              <a:spLocks noChangeShapeType="1"/>
            </p:cNvSpPr>
            <p:nvPr/>
          </p:nvSpPr>
          <p:spPr bwMode="auto">
            <a:xfrm>
              <a:off x="396" y="2680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0697" name="Line 9"/>
            <p:cNvSpPr>
              <a:spLocks noChangeShapeType="1"/>
            </p:cNvSpPr>
            <p:nvPr/>
          </p:nvSpPr>
          <p:spPr bwMode="auto">
            <a:xfrm>
              <a:off x="396" y="2920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50698" name="Rectangle 10"/>
          <p:cNvSpPr>
            <a:spLocks noChangeArrowheads="1"/>
          </p:cNvSpPr>
          <p:nvPr/>
        </p:nvSpPr>
        <p:spPr bwMode="auto">
          <a:xfrm>
            <a:off x="3267075" y="3086100"/>
            <a:ext cx="1117600" cy="11938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50699" name="Line 11"/>
          <p:cNvSpPr>
            <a:spLocks noChangeShapeType="1"/>
          </p:cNvSpPr>
          <p:nvPr/>
        </p:nvSpPr>
        <p:spPr bwMode="auto">
          <a:xfrm>
            <a:off x="3267075" y="3378200"/>
            <a:ext cx="1117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50700" name="Line 12"/>
          <p:cNvSpPr>
            <a:spLocks noChangeShapeType="1"/>
          </p:cNvSpPr>
          <p:nvPr/>
        </p:nvSpPr>
        <p:spPr bwMode="auto">
          <a:xfrm>
            <a:off x="3267075" y="3683000"/>
            <a:ext cx="1117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50701" name="Line 13"/>
          <p:cNvSpPr>
            <a:spLocks noChangeShapeType="1"/>
          </p:cNvSpPr>
          <p:nvPr/>
        </p:nvSpPr>
        <p:spPr bwMode="auto">
          <a:xfrm>
            <a:off x="3267075" y="3987800"/>
            <a:ext cx="1117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50702" name="Rectangle 14"/>
          <p:cNvSpPr>
            <a:spLocks noChangeArrowheads="1"/>
          </p:cNvSpPr>
          <p:nvPr/>
        </p:nvSpPr>
        <p:spPr bwMode="auto">
          <a:xfrm>
            <a:off x="2935287" y="3054350"/>
            <a:ext cx="327025" cy="3635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0</a:t>
            </a:r>
          </a:p>
        </p:txBody>
      </p:sp>
      <p:sp>
        <p:nvSpPr>
          <p:cNvPr id="1650703" name="Rectangle 15"/>
          <p:cNvSpPr>
            <a:spLocks noChangeArrowheads="1"/>
          </p:cNvSpPr>
          <p:nvPr/>
        </p:nvSpPr>
        <p:spPr bwMode="auto">
          <a:xfrm>
            <a:off x="2935287" y="3359150"/>
            <a:ext cx="327025" cy="3635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1</a:t>
            </a:r>
          </a:p>
        </p:txBody>
      </p:sp>
      <p:sp>
        <p:nvSpPr>
          <p:cNvPr id="1650704" name="Rectangle 16"/>
          <p:cNvSpPr>
            <a:spLocks noChangeArrowheads="1"/>
          </p:cNvSpPr>
          <p:nvPr/>
        </p:nvSpPr>
        <p:spPr bwMode="auto">
          <a:xfrm>
            <a:off x="2935287" y="3663950"/>
            <a:ext cx="327025" cy="3635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2</a:t>
            </a:r>
          </a:p>
        </p:txBody>
      </p:sp>
      <p:sp>
        <p:nvSpPr>
          <p:cNvPr id="1650705" name="Rectangle 17"/>
          <p:cNvSpPr>
            <a:spLocks noChangeArrowheads="1"/>
          </p:cNvSpPr>
          <p:nvPr/>
        </p:nvSpPr>
        <p:spPr bwMode="auto">
          <a:xfrm>
            <a:off x="2935287" y="3968750"/>
            <a:ext cx="327025" cy="3635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3</a:t>
            </a:r>
          </a:p>
        </p:txBody>
      </p:sp>
      <p:sp>
        <p:nvSpPr>
          <p:cNvPr id="1650706" name="Rectangle 18"/>
          <p:cNvSpPr>
            <a:spLocks noChangeArrowheads="1"/>
          </p:cNvSpPr>
          <p:nvPr/>
        </p:nvSpPr>
        <p:spPr bwMode="auto">
          <a:xfrm>
            <a:off x="1493837" y="3098800"/>
            <a:ext cx="307975" cy="3635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ea typeface="굴림" charset="-127"/>
                <a:cs typeface="굴림" charset="-127"/>
              </a:rPr>
              <a:t>0</a:t>
            </a:r>
          </a:p>
        </p:txBody>
      </p:sp>
      <p:sp>
        <p:nvSpPr>
          <p:cNvPr id="1650707" name="Rectangle 19"/>
          <p:cNvSpPr>
            <a:spLocks noChangeArrowheads="1"/>
          </p:cNvSpPr>
          <p:nvPr/>
        </p:nvSpPr>
        <p:spPr bwMode="auto">
          <a:xfrm>
            <a:off x="1493837" y="3390900"/>
            <a:ext cx="307975" cy="3635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ea typeface="굴림" charset="-127"/>
                <a:cs typeface="굴림" charset="-127"/>
              </a:rPr>
              <a:t>1</a:t>
            </a:r>
          </a:p>
        </p:txBody>
      </p:sp>
      <p:sp>
        <p:nvSpPr>
          <p:cNvPr id="1650708" name="Rectangle 20"/>
          <p:cNvSpPr>
            <a:spLocks noChangeArrowheads="1"/>
          </p:cNvSpPr>
          <p:nvPr/>
        </p:nvSpPr>
        <p:spPr bwMode="auto">
          <a:xfrm>
            <a:off x="1493837" y="3721100"/>
            <a:ext cx="307975" cy="3635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ea typeface="굴림" charset="-127"/>
                <a:cs typeface="굴림" charset="-127"/>
              </a:rPr>
              <a:t>2</a:t>
            </a:r>
          </a:p>
        </p:txBody>
      </p:sp>
      <p:sp>
        <p:nvSpPr>
          <p:cNvPr id="1650709" name="Rectangle 21"/>
          <p:cNvSpPr>
            <a:spLocks noChangeArrowheads="1"/>
          </p:cNvSpPr>
          <p:nvPr/>
        </p:nvSpPr>
        <p:spPr bwMode="auto">
          <a:xfrm>
            <a:off x="1493837" y="4000500"/>
            <a:ext cx="307975" cy="3635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ea typeface="굴림" charset="-127"/>
                <a:cs typeface="굴림" charset="-127"/>
              </a:rPr>
              <a:t>3</a:t>
            </a:r>
          </a:p>
        </p:txBody>
      </p:sp>
      <p:sp>
        <p:nvSpPr>
          <p:cNvPr id="1650710" name="Rectangle 22"/>
          <p:cNvSpPr>
            <a:spLocks noChangeArrowheads="1"/>
          </p:cNvSpPr>
          <p:nvPr/>
        </p:nvSpPr>
        <p:spPr bwMode="auto">
          <a:xfrm>
            <a:off x="750887" y="4413250"/>
            <a:ext cx="1883893" cy="64376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Address Space</a:t>
            </a:r>
          </a:p>
          <a:p>
            <a:pPr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of User-1</a:t>
            </a:r>
          </a:p>
        </p:txBody>
      </p:sp>
      <p:sp>
        <p:nvSpPr>
          <p:cNvPr id="1650711" name="Rectangle 23"/>
          <p:cNvSpPr>
            <a:spLocks noChangeArrowheads="1"/>
          </p:cNvSpPr>
          <p:nvPr/>
        </p:nvSpPr>
        <p:spPr bwMode="auto">
          <a:xfrm>
            <a:off x="3089275" y="4476750"/>
            <a:ext cx="1415916" cy="64376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Page Table </a:t>
            </a:r>
          </a:p>
          <a:p>
            <a:pPr>
              <a:spcBef>
                <a:spcPct val="0"/>
              </a:spcBef>
            </a:pPr>
            <a:r>
              <a:rPr lang="en-US" altLang="ko-KR" sz="18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of User-1</a:t>
            </a:r>
          </a:p>
        </p:txBody>
      </p:sp>
      <p:sp>
        <p:nvSpPr>
          <p:cNvPr id="1650712" name="Line 24"/>
          <p:cNvSpPr>
            <a:spLocks noChangeShapeType="1"/>
          </p:cNvSpPr>
          <p:nvPr/>
        </p:nvSpPr>
        <p:spPr bwMode="auto">
          <a:xfrm>
            <a:off x="4429125" y="3848100"/>
            <a:ext cx="2019300" cy="1079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50713" name="Line 25"/>
          <p:cNvSpPr>
            <a:spLocks noChangeShapeType="1"/>
          </p:cNvSpPr>
          <p:nvPr/>
        </p:nvSpPr>
        <p:spPr bwMode="auto">
          <a:xfrm flipV="1">
            <a:off x="4418012" y="3111500"/>
            <a:ext cx="2055813" cy="43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50714" name="Line 26"/>
          <p:cNvSpPr>
            <a:spLocks noChangeShapeType="1"/>
          </p:cNvSpPr>
          <p:nvPr/>
        </p:nvSpPr>
        <p:spPr bwMode="auto">
          <a:xfrm>
            <a:off x="4418012" y="3225800"/>
            <a:ext cx="2068513" cy="1762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50715" name="Line 27"/>
          <p:cNvSpPr>
            <a:spLocks noChangeShapeType="1"/>
          </p:cNvSpPr>
          <p:nvPr/>
        </p:nvSpPr>
        <p:spPr bwMode="auto">
          <a:xfrm>
            <a:off x="4418012" y="4152900"/>
            <a:ext cx="2055813" cy="1984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650716" name="Group 28"/>
          <p:cNvGrpSpPr>
            <a:grpSpLocks/>
          </p:cNvGrpSpPr>
          <p:nvPr/>
        </p:nvGrpSpPr>
        <p:grpSpPr bwMode="auto">
          <a:xfrm>
            <a:off x="6473825" y="2565400"/>
            <a:ext cx="1143000" cy="2540000"/>
            <a:chOff x="4240" y="1976"/>
            <a:chExt cx="720" cy="1600"/>
          </a:xfrm>
        </p:grpSpPr>
        <p:grpSp>
          <p:nvGrpSpPr>
            <p:cNvPr id="1650717" name="Group 29"/>
            <p:cNvGrpSpPr>
              <a:grpSpLocks/>
            </p:cNvGrpSpPr>
            <p:nvPr/>
          </p:nvGrpSpPr>
          <p:grpSpPr bwMode="auto">
            <a:xfrm>
              <a:off x="4240" y="1976"/>
              <a:ext cx="720" cy="1600"/>
              <a:chOff x="4240" y="1976"/>
              <a:chExt cx="720" cy="1600"/>
            </a:xfrm>
          </p:grpSpPr>
          <p:sp>
            <p:nvSpPr>
              <p:cNvPr id="1650718" name="Line 30"/>
              <p:cNvSpPr>
                <a:spLocks noChangeShapeType="1"/>
              </p:cNvSpPr>
              <p:nvPr/>
            </p:nvSpPr>
            <p:spPr bwMode="auto">
              <a:xfrm>
                <a:off x="4240" y="1976"/>
                <a:ext cx="0" cy="1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719" name="Line 31"/>
              <p:cNvSpPr>
                <a:spLocks noChangeShapeType="1"/>
              </p:cNvSpPr>
              <p:nvPr/>
            </p:nvSpPr>
            <p:spPr bwMode="auto">
              <a:xfrm>
                <a:off x="4960" y="1976"/>
                <a:ext cx="0" cy="1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720" name="Line 32"/>
              <p:cNvSpPr>
                <a:spLocks noChangeShapeType="1"/>
              </p:cNvSpPr>
              <p:nvPr/>
            </p:nvSpPr>
            <p:spPr bwMode="auto">
              <a:xfrm>
                <a:off x="4248" y="2126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721" name="Line 33"/>
              <p:cNvSpPr>
                <a:spLocks noChangeShapeType="1"/>
              </p:cNvSpPr>
              <p:nvPr/>
            </p:nvSpPr>
            <p:spPr bwMode="auto">
              <a:xfrm>
                <a:off x="4248" y="2321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722" name="Line 34"/>
              <p:cNvSpPr>
                <a:spLocks noChangeShapeType="1"/>
              </p:cNvSpPr>
              <p:nvPr/>
            </p:nvSpPr>
            <p:spPr bwMode="auto">
              <a:xfrm>
                <a:off x="4248" y="2516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723" name="Line 35"/>
              <p:cNvSpPr>
                <a:spLocks noChangeShapeType="1"/>
              </p:cNvSpPr>
              <p:nvPr/>
            </p:nvSpPr>
            <p:spPr bwMode="auto">
              <a:xfrm>
                <a:off x="4248" y="2711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724" name="Line 36"/>
              <p:cNvSpPr>
                <a:spLocks noChangeShapeType="1"/>
              </p:cNvSpPr>
              <p:nvPr/>
            </p:nvSpPr>
            <p:spPr bwMode="auto">
              <a:xfrm>
                <a:off x="4248" y="2906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725" name="Line 37"/>
              <p:cNvSpPr>
                <a:spLocks noChangeShapeType="1"/>
              </p:cNvSpPr>
              <p:nvPr/>
            </p:nvSpPr>
            <p:spPr bwMode="auto">
              <a:xfrm>
                <a:off x="4248" y="3101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726" name="Line 38"/>
              <p:cNvSpPr>
                <a:spLocks noChangeShapeType="1"/>
              </p:cNvSpPr>
              <p:nvPr/>
            </p:nvSpPr>
            <p:spPr bwMode="auto">
              <a:xfrm>
                <a:off x="4248" y="3296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0727" name="Line 39"/>
              <p:cNvSpPr>
                <a:spLocks noChangeShapeType="1"/>
              </p:cNvSpPr>
              <p:nvPr/>
            </p:nvSpPr>
            <p:spPr bwMode="auto">
              <a:xfrm>
                <a:off x="4248" y="3491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50728" name="Group 40"/>
            <p:cNvGrpSpPr>
              <a:grpSpLocks/>
            </p:cNvGrpSpPr>
            <p:nvPr/>
          </p:nvGrpSpPr>
          <p:grpSpPr bwMode="auto">
            <a:xfrm>
              <a:off x="4475" y="2103"/>
              <a:ext cx="206" cy="1406"/>
              <a:chOff x="4523" y="2119"/>
              <a:chExt cx="206" cy="1406"/>
            </a:xfrm>
          </p:grpSpPr>
          <p:sp>
            <p:nvSpPr>
              <p:cNvPr id="1650729" name="Rectangle 41"/>
              <p:cNvSpPr>
                <a:spLocks noChangeArrowheads="1"/>
              </p:cNvSpPr>
              <p:nvPr/>
            </p:nvSpPr>
            <p:spPr bwMode="auto">
              <a:xfrm>
                <a:off x="4523" y="2119"/>
                <a:ext cx="206" cy="229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altLang="ko-KR" sz="1800">
                    <a:solidFill>
                      <a:srgbClr val="000000"/>
                    </a:solidFill>
                    <a:latin typeface="Verdana" charset="0"/>
                    <a:ea typeface="굴림" charset="-127"/>
                    <a:cs typeface="굴림" charset="-127"/>
                  </a:rPr>
                  <a:t>1</a:t>
                </a:r>
              </a:p>
            </p:txBody>
          </p:sp>
          <p:sp>
            <p:nvSpPr>
              <p:cNvPr id="1650730" name="Rectangle 42"/>
              <p:cNvSpPr>
                <a:spLocks noChangeArrowheads="1"/>
              </p:cNvSpPr>
              <p:nvPr/>
            </p:nvSpPr>
            <p:spPr bwMode="auto">
              <a:xfrm>
                <a:off x="4523" y="2327"/>
                <a:ext cx="206" cy="229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altLang="ko-KR" sz="1800">
                    <a:solidFill>
                      <a:srgbClr val="000000"/>
                    </a:solidFill>
                    <a:latin typeface="Verdana" charset="0"/>
                    <a:ea typeface="굴림" charset="-127"/>
                    <a:cs typeface="굴림" charset="-127"/>
                  </a:rPr>
                  <a:t>0</a:t>
                </a:r>
              </a:p>
            </p:txBody>
          </p:sp>
          <p:sp>
            <p:nvSpPr>
              <p:cNvPr id="1650731" name="Rectangle 43"/>
              <p:cNvSpPr>
                <a:spLocks noChangeArrowheads="1"/>
              </p:cNvSpPr>
              <p:nvPr/>
            </p:nvSpPr>
            <p:spPr bwMode="auto">
              <a:xfrm>
                <a:off x="4523" y="3296"/>
                <a:ext cx="206" cy="229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altLang="ko-KR" sz="1800">
                    <a:solidFill>
                      <a:srgbClr val="000000"/>
                    </a:solidFill>
                    <a:latin typeface="Verdana" charset="0"/>
                    <a:ea typeface="굴림" charset="-127"/>
                    <a:cs typeface="굴림" charset="-127"/>
                  </a:rPr>
                  <a:t>2</a:t>
                </a:r>
              </a:p>
            </p:txBody>
          </p:sp>
          <p:sp>
            <p:nvSpPr>
              <p:cNvPr id="1650732" name="Rectangle 44"/>
              <p:cNvSpPr>
                <a:spLocks noChangeArrowheads="1"/>
              </p:cNvSpPr>
              <p:nvPr/>
            </p:nvSpPr>
            <p:spPr bwMode="auto">
              <a:xfrm>
                <a:off x="4523" y="2906"/>
                <a:ext cx="206" cy="229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altLang="ko-KR" sz="1800">
                    <a:solidFill>
                      <a:srgbClr val="000000"/>
                    </a:solidFill>
                    <a:latin typeface="Verdana" charset="0"/>
                    <a:ea typeface="굴림" charset="-127"/>
                    <a:cs typeface="굴림" charset="-127"/>
                  </a:rPr>
                  <a:t>3</a:t>
                </a:r>
              </a:p>
            </p:txBody>
          </p:sp>
        </p:grpSp>
      </p:grpSp>
      <p:grpSp>
        <p:nvGrpSpPr>
          <p:cNvPr id="1650733" name="Group 45"/>
          <p:cNvGrpSpPr>
            <a:grpSpLocks/>
          </p:cNvGrpSpPr>
          <p:nvPr/>
        </p:nvGrpSpPr>
        <p:grpSpPr bwMode="auto">
          <a:xfrm>
            <a:off x="3048000" y="1447800"/>
            <a:ext cx="2919413" cy="412750"/>
            <a:chOff x="1654" y="1312"/>
            <a:chExt cx="1839" cy="260"/>
          </a:xfrm>
        </p:grpSpPr>
        <p:sp>
          <p:nvSpPr>
            <p:cNvPr id="1650734" name="Rectangle 46"/>
            <p:cNvSpPr>
              <a:spLocks noChangeArrowheads="1"/>
            </p:cNvSpPr>
            <p:nvPr/>
          </p:nvSpPr>
          <p:spPr bwMode="auto">
            <a:xfrm>
              <a:off x="1654" y="1316"/>
              <a:ext cx="1839" cy="256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sz="1800" dirty="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page number      </a:t>
              </a:r>
              <a:r>
                <a:rPr lang="en-US" altLang="ko-KR" sz="2000" dirty="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offset</a:t>
              </a:r>
              <a:endParaRPr lang="en-US" altLang="ko-KR" sz="1800" dirty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endParaRPr>
            </a:p>
          </p:txBody>
        </p:sp>
        <p:sp>
          <p:nvSpPr>
            <p:cNvPr id="1650735" name="Line 47"/>
            <p:cNvSpPr>
              <a:spLocks noChangeShapeType="1"/>
            </p:cNvSpPr>
            <p:nvPr/>
          </p:nvSpPr>
          <p:spPr bwMode="auto">
            <a:xfrm>
              <a:off x="2856" y="1312"/>
              <a:ext cx="0" cy="2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2" name="Rectangle 23"/>
          <p:cNvSpPr>
            <a:spLocks noChangeArrowheads="1"/>
          </p:cNvSpPr>
          <p:nvPr/>
        </p:nvSpPr>
        <p:spPr bwMode="auto">
          <a:xfrm>
            <a:off x="7661611" y="3352800"/>
            <a:ext cx="1634789" cy="64376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800" dirty="0" smtClean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Physical Memory</a:t>
            </a:r>
            <a:endParaRPr lang="en-US" altLang="ko-KR" sz="1800" dirty="0">
              <a:solidFill>
                <a:srgbClr val="000000"/>
              </a:solidFill>
              <a:latin typeface="Verdana" charset="0"/>
              <a:ea typeface="굴림" charset="-127"/>
              <a:cs typeface="굴림" charset="-127"/>
            </a:endParaRPr>
          </a:p>
        </p:txBody>
      </p:sp>
      <p:sp>
        <p:nvSpPr>
          <p:cNvPr id="54" name="Rectangle 2"/>
          <p:cNvSpPr txBox="1">
            <a:spLocks noChangeArrowheads="1"/>
          </p:cNvSpPr>
          <p:nvPr/>
        </p:nvSpPr>
        <p:spPr>
          <a:xfrm>
            <a:off x="304800" y="1981200"/>
            <a:ext cx="8839200" cy="53340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</a:rPr>
              <a:t>A page table contains the physical address of the base of each page</a:t>
            </a:r>
            <a:endParaRPr lang="en-US" altLang="ko-KR" sz="2400" dirty="0" smtClean="0">
              <a:solidFill>
                <a:srgbClr val="000000"/>
              </a:solidFill>
              <a:ea typeface="굴림" charset="-127"/>
              <a:cs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9876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4777370" y="5499216"/>
            <a:ext cx="2831464" cy="91179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 smtClean="0">
                <a:solidFill>
                  <a:schemeClr val="tx1"/>
                </a:solidFill>
              </a:rPr>
              <a:t>Memory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" name="Picture 29" descr="mem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22302" y="5039490"/>
            <a:ext cx="834283" cy="183784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I/O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28339" y="2073856"/>
            <a:ext cx="3211991" cy="2539891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 smtClean="0">
                <a:solidFill>
                  <a:schemeClr val="tx1"/>
                </a:solidFill>
              </a:rPr>
              <a:t>CPU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5633" y="4914839"/>
            <a:ext cx="3214697" cy="149314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 smtClean="0">
                <a:solidFill>
                  <a:schemeClr val="tx1"/>
                </a:solidFill>
              </a:rPr>
              <a:t>Caches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64327" y="1316548"/>
            <a:ext cx="1861275" cy="74126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MIPS Assembly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0" name="Picture 59" descr="Untitled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8" y="2446684"/>
            <a:ext cx="3089236" cy="2070972"/>
          </a:xfrm>
          <a:prstGeom prst="rect">
            <a:avLst/>
          </a:prstGeom>
        </p:spPr>
      </p:pic>
      <p:sp>
        <p:nvSpPr>
          <p:cNvPr id="15" name="Left Arrow 14"/>
          <p:cNvSpPr/>
          <p:nvPr/>
        </p:nvSpPr>
        <p:spPr>
          <a:xfrm rot="20233637">
            <a:off x="3505255" y="1996746"/>
            <a:ext cx="1192379" cy="513835"/>
          </a:xfrm>
          <a:prstGeom prst="lef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6527674" y="758244"/>
            <a:ext cx="1861275" cy="74126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 Programs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Left Arrow 61"/>
          <p:cNvSpPr/>
          <p:nvPr/>
        </p:nvSpPr>
        <p:spPr>
          <a:xfrm rot="19961752">
            <a:off x="5995188" y="1115316"/>
            <a:ext cx="770616" cy="513835"/>
          </a:xfrm>
          <a:prstGeom prst="lef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 descr="Untitled 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93" y="4984629"/>
            <a:ext cx="2349221" cy="1279175"/>
          </a:xfrm>
          <a:prstGeom prst="rect">
            <a:avLst/>
          </a:prstGeom>
        </p:spPr>
      </p:pic>
      <p:sp>
        <p:nvSpPr>
          <p:cNvPr id="66" name="Up-Down Arrow 65"/>
          <p:cNvSpPr/>
          <p:nvPr/>
        </p:nvSpPr>
        <p:spPr>
          <a:xfrm>
            <a:off x="2074079" y="4508891"/>
            <a:ext cx="279650" cy="500988"/>
          </a:xfrm>
          <a:prstGeom prst="up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olded Corner 66"/>
          <p:cNvSpPr/>
          <p:nvPr/>
        </p:nvSpPr>
        <p:spPr>
          <a:xfrm>
            <a:off x="7142748" y="1363153"/>
            <a:ext cx="1549733" cy="1083531"/>
          </a:xfrm>
          <a:prstGeom prst="foldedCorner">
            <a:avLst>
              <a:gd name="adj" fmla="val 2527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/>
            </a:r>
            <a:b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</a:br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#include &lt;</a:t>
            </a:r>
            <a:r>
              <a:rPr lang="en-US" sz="800" dirty="0" err="1" smtClean="0">
                <a:solidFill>
                  <a:schemeClr val="tx1"/>
                </a:solidFill>
                <a:latin typeface="Courier New"/>
                <a:cs typeface="Courier New"/>
              </a:rPr>
              <a:t>stdlib.h</a:t>
            </a:r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&gt;</a:t>
            </a:r>
          </a:p>
          <a:p>
            <a:endParaRPr lang="en-US" sz="800" dirty="0" smtClean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800" dirty="0" err="1" smtClean="0">
                <a:solidFill>
                  <a:schemeClr val="tx1"/>
                </a:solidFill>
                <a:latin typeface="Courier New"/>
                <a:cs typeface="Courier New"/>
              </a:rPr>
              <a:t>int</a:t>
            </a:r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 fib(</a:t>
            </a:r>
            <a:r>
              <a:rPr lang="en-US" sz="800" dirty="0" err="1" smtClean="0">
                <a:solidFill>
                  <a:schemeClr val="tx1"/>
                </a:solidFill>
                <a:latin typeface="Courier New"/>
                <a:cs typeface="Courier New"/>
              </a:rPr>
              <a:t>int</a:t>
            </a:r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 n) {</a:t>
            </a:r>
          </a:p>
          <a:p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  return</a:t>
            </a:r>
            <a:b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</a:br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    fib(n-1) +</a:t>
            </a:r>
            <a:b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</a:br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    fib(n-2);</a:t>
            </a:r>
          </a:p>
          <a:p>
            <a:r>
              <a:rPr lang="en-US" sz="800" dirty="0">
                <a:solidFill>
                  <a:schemeClr val="tx1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68" name="Folded Corner 67"/>
          <p:cNvSpPr/>
          <p:nvPr/>
        </p:nvSpPr>
        <p:spPr>
          <a:xfrm>
            <a:off x="5011333" y="1900032"/>
            <a:ext cx="1549733" cy="907830"/>
          </a:xfrm>
          <a:prstGeom prst="foldedCorner">
            <a:avLst>
              <a:gd name="adj" fmla="val 30786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 dirty="0" smtClean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.foo</a:t>
            </a:r>
          </a:p>
          <a:p>
            <a:r>
              <a:rPr lang="en-US" sz="800" dirty="0" err="1" smtClean="0">
                <a:solidFill>
                  <a:schemeClr val="tx1"/>
                </a:solidFill>
                <a:latin typeface="Courier New"/>
                <a:cs typeface="Courier New"/>
              </a:rPr>
              <a:t>lw</a:t>
            </a:r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 $t0, 4($r0)</a:t>
            </a:r>
          </a:p>
          <a:p>
            <a:r>
              <a:rPr lang="en-US" sz="800" dirty="0" err="1">
                <a:solidFill>
                  <a:schemeClr val="tx1"/>
                </a:solidFill>
                <a:latin typeface="Courier New"/>
                <a:cs typeface="Courier New"/>
              </a:rPr>
              <a:t>a</a:t>
            </a:r>
            <a:r>
              <a:rPr lang="en-US" sz="800" dirty="0" err="1" smtClean="0">
                <a:solidFill>
                  <a:schemeClr val="tx1"/>
                </a:solidFill>
                <a:latin typeface="Courier New"/>
                <a:cs typeface="Courier New"/>
              </a:rPr>
              <a:t>ddi</a:t>
            </a:r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 $t1, $t0, 3</a:t>
            </a:r>
          </a:p>
          <a:p>
            <a:r>
              <a:rPr lang="en-US" sz="800" dirty="0" err="1" smtClean="0">
                <a:solidFill>
                  <a:schemeClr val="tx1"/>
                </a:solidFill>
                <a:latin typeface="Courier New"/>
                <a:cs typeface="Courier New"/>
              </a:rPr>
              <a:t>beq</a:t>
            </a:r>
            <a: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  <a:t> $t1, $t2, foo</a:t>
            </a:r>
            <a:br>
              <a:rPr lang="en-US" sz="800" dirty="0" smtClean="0">
                <a:solidFill>
                  <a:schemeClr val="tx1"/>
                </a:solidFill>
                <a:latin typeface="Courier New"/>
                <a:cs typeface="Courier New"/>
              </a:rPr>
            </a:br>
            <a:r>
              <a:rPr lang="en-US" sz="800" dirty="0" err="1" smtClean="0">
                <a:solidFill>
                  <a:schemeClr val="tx1"/>
                </a:solidFill>
                <a:latin typeface="Courier New"/>
                <a:cs typeface="Courier New"/>
              </a:rPr>
              <a:t>nop</a:t>
            </a:r>
            <a:endParaRPr lang="en-US" sz="800" dirty="0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69" name="Left-Right Arrow 68"/>
          <p:cNvSpPr/>
          <p:nvPr/>
        </p:nvSpPr>
        <p:spPr>
          <a:xfrm>
            <a:off x="3682284" y="5755535"/>
            <a:ext cx="1200168" cy="396130"/>
          </a:xfrm>
          <a:prstGeom prst="leftRigh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770200" y="2490491"/>
            <a:ext cx="1034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Project 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24878" y="1678714"/>
            <a:ext cx="1034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Project 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69719" y="4894485"/>
            <a:ext cx="2850036" cy="45838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I/O (Input/Output)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Left-Right Arrow 31"/>
          <p:cNvSpPr/>
          <p:nvPr/>
        </p:nvSpPr>
        <p:spPr>
          <a:xfrm>
            <a:off x="3658300" y="4932001"/>
            <a:ext cx="1200168" cy="396130"/>
          </a:xfrm>
          <a:prstGeom prst="leftRigh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638850" y="4070107"/>
            <a:ext cx="861201" cy="45838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Screen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68482" y="4067387"/>
            <a:ext cx="1115956" cy="45838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Keyboard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910461" y="4064667"/>
            <a:ext cx="1191407" cy="45838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Storage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Up-Down Arrow 35"/>
          <p:cNvSpPr/>
          <p:nvPr/>
        </p:nvSpPr>
        <p:spPr>
          <a:xfrm>
            <a:off x="5025092" y="4473159"/>
            <a:ext cx="279650" cy="500988"/>
          </a:xfrm>
          <a:prstGeom prst="up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Up-Down Arrow 36"/>
          <p:cNvSpPr/>
          <p:nvPr/>
        </p:nvSpPr>
        <p:spPr>
          <a:xfrm>
            <a:off x="6095150" y="4473158"/>
            <a:ext cx="279650" cy="500988"/>
          </a:xfrm>
          <a:prstGeom prst="up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Up-Down Arrow 37"/>
          <p:cNvSpPr/>
          <p:nvPr/>
        </p:nvSpPr>
        <p:spPr>
          <a:xfrm>
            <a:off x="7165209" y="4473159"/>
            <a:ext cx="279650" cy="500988"/>
          </a:xfrm>
          <a:prstGeom prst="up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2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0EAA8-CAA0-EF4B-B3C1-ABB37D263657}" type="slidenum">
              <a:rPr lang="en-US">
                <a:solidFill>
                  <a:srgbClr val="898989"/>
                </a:solidFill>
              </a:rPr>
              <a:pPr/>
              <a:t>40</a:t>
            </a:fld>
            <a:endParaRPr lang="en-US" b="0" dirty="0">
              <a:solidFill>
                <a:srgbClr val="898989"/>
              </a:solidFill>
            </a:endParaRPr>
          </a:p>
        </p:txBody>
      </p:sp>
      <p:sp>
        <p:nvSpPr>
          <p:cNvPr id="159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0" y="177800"/>
            <a:ext cx="7292975" cy="736600"/>
          </a:xfrm>
          <a:noFill/>
          <a:ln/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ko-KR" dirty="0">
                <a:ea typeface="굴림" charset="-127"/>
                <a:cs typeface="굴림" charset="-127"/>
              </a:rPr>
              <a:t>Private Address Space per User</a:t>
            </a:r>
          </a:p>
        </p:txBody>
      </p:sp>
      <p:sp>
        <p:nvSpPr>
          <p:cNvPr id="1599491" name="Rectangle 3"/>
          <p:cNvSpPr>
            <a:spLocks noChangeArrowheads="1"/>
          </p:cNvSpPr>
          <p:nvPr/>
        </p:nvSpPr>
        <p:spPr bwMode="auto">
          <a:xfrm>
            <a:off x="304800" y="5524500"/>
            <a:ext cx="6783388" cy="698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  <a:buFontTx/>
              <a:buChar char="•"/>
            </a:pPr>
            <a:r>
              <a:rPr lang="ko-KR" altLang="en-US" sz="20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 </a:t>
            </a:r>
            <a:r>
              <a:rPr lang="en-US" altLang="ko-KR" sz="20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Each user has a page table </a:t>
            </a:r>
          </a:p>
          <a:p>
            <a:pPr algn="l">
              <a:spcBef>
                <a:spcPct val="0"/>
              </a:spcBef>
              <a:buFontTx/>
              <a:buChar char="•"/>
            </a:pPr>
            <a:r>
              <a:rPr lang="en-US" altLang="ko-KR" sz="200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 Page table contains an entry for each user page</a:t>
            </a:r>
          </a:p>
        </p:txBody>
      </p:sp>
      <p:grpSp>
        <p:nvGrpSpPr>
          <p:cNvPr id="1599492" name="Group 4"/>
          <p:cNvGrpSpPr>
            <a:grpSpLocks/>
          </p:cNvGrpSpPr>
          <p:nvPr/>
        </p:nvGrpSpPr>
        <p:grpSpPr bwMode="auto">
          <a:xfrm>
            <a:off x="317500" y="1092200"/>
            <a:ext cx="8532813" cy="5029200"/>
            <a:chOff x="88" y="856"/>
            <a:chExt cx="5375" cy="3168"/>
          </a:xfrm>
        </p:grpSpPr>
        <p:sp>
          <p:nvSpPr>
            <p:cNvPr id="1599493" name="Rectangle 5"/>
            <p:cNvSpPr>
              <a:spLocks noChangeArrowheads="1"/>
            </p:cNvSpPr>
            <p:nvPr/>
          </p:nvSpPr>
          <p:spPr bwMode="auto">
            <a:xfrm>
              <a:off x="672" y="2704"/>
              <a:ext cx="704" cy="216"/>
            </a:xfrm>
            <a:prstGeom prst="rect">
              <a:avLst/>
            </a:prstGeom>
            <a:solidFill>
              <a:schemeClr val="folHlink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494" name="Rectangle 6"/>
            <p:cNvSpPr>
              <a:spLocks noChangeArrowheads="1"/>
            </p:cNvSpPr>
            <p:nvPr/>
          </p:nvSpPr>
          <p:spPr bwMode="auto">
            <a:xfrm>
              <a:off x="672" y="1936"/>
              <a:ext cx="704" cy="216"/>
            </a:xfrm>
            <a:prstGeom prst="rect">
              <a:avLst/>
            </a:prstGeom>
            <a:solidFill>
              <a:schemeClr val="folHlink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495" name="Rectangle 7"/>
            <p:cNvSpPr>
              <a:spLocks noChangeArrowheads="1"/>
            </p:cNvSpPr>
            <p:nvPr/>
          </p:nvSpPr>
          <p:spPr bwMode="auto">
            <a:xfrm>
              <a:off x="672" y="1104"/>
              <a:ext cx="704" cy="216"/>
            </a:xfrm>
            <a:prstGeom prst="rect">
              <a:avLst/>
            </a:prstGeom>
            <a:solidFill>
              <a:schemeClr val="folHlink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496" name="Rectangle 8" descr="90%"/>
            <p:cNvSpPr>
              <a:spLocks noChangeArrowheads="1"/>
            </p:cNvSpPr>
            <p:nvPr/>
          </p:nvSpPr>
          <p:spPr bwMode="auto">
            <a:xfrm>
              <a:off x="672" y="888"/>
              <a:ext cx="704" cy="656"/>
            </a:xfrm>
            <a:prstGeom prst="rect">
              <a:avLst/>
            </a:prstGeom>
            <a:pattFill prst="pct90">
              <a:fgClr>
                <a:schemeClr val="accent1"/>
              </a:fgClr>
              <a:bgClr>
                <a:srgbClr val="FFFFFF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497" name="Line 9"/>
            <p:cNvSpPr>
              <a:spLocks noChangeShapeType="1"/>
            </p:cNvSpPr>
            <p:nvPr/>
          </p:nvSpPr>
          <p:spPr bwMode="auto">
            <a:xfrm>
              <a:off x="672" y="1103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498" name="Line 10"/>
            <p:cNvSpPr>
              <a:spLocks noChangeShapeType="1"/>
            </p:cNvSpPr>
            <p:nvPr/>
          </p:nvSpPr>
          <p:spPr bwMode="auto">
            <a:xfrm>
              <a:off x="672" y="1325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499" name="Rectangle 11"/>
            <p:cNvSpPr>
              <a:spLocks noChangeArrowheads="1"/>
            </p:cNvSpPr>
            <p:nvPr/>
          </p:nvSpPr>
          <p:spPr bwMode="auto">
            <a:xfrm>
              <a:off x="848" y="1112"/>
              <a:ext cx="402" cy="22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sz="180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VA1</a:t>
              </a:r>
            </a:p>
          </p:txBody>
        </p:sp>
        <p:sp>
          <p:nvSpPr>
            <p:cNvPr id="1599500" name="Rectangle 12"/>
            <p:cNvSpPr>
              <a:spLocks noChangeArrowheads="1"/>
            </p:cNvSpPr>
            <p:nvPr/>
          </p:nvSpPr>
          <p:spPr bwMode="auto">
            <a:xfrm>
              <a:off x="88" y="1080"/>
              <a:ext cx="584" cy="22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sz="180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User 1</a:t>
              </a:r>
            </a:p>
          </p:txBody>
        </p:sp>
        <p:sp>
          <p:nvSpPr>
            <p:cNvPr id="1599501" name="Rectangle 13"/>
            <p:cNvSpPr>
              <a:spLocks noChangeArrowheads="1"/>
            </p:cNvSpPr>
            <p:nvPr/>
          </p:nvSpPr>
          <p:spPr bwMode="auto">
            <a:xfrm>
              <a:off x="1911" y="1368"/>
              <a:ext cx="892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sz="1800" dirty="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Page Table </a:t>
              </a:r>
            </a:p>
          </p:txBody>
        </p:sp>
        <p:grpSp>
          <p:nvGrpSpPr>
            <p:cNvPr id="1599502" name="Group 14"/>
            <p:cNvGrpSpPr>
              <a:grpSpLocks/>
            </p:cNvGrpSpPr>
            <p:nvPr/>
          </p:nvGrpSpPr>
          <p:grpSpPr bwMode="auto">
            <a:xfrm>
              <a:off x="1976" y="889"/>
              <a:ext cx="704" cy="519"/>
              <a:chOff x="1976" y="889"/>
              <a:chExt cx="704" cy="519"/>
            </a:xfrm>
          </p:grpSpPr>
          <p:sp>
            <p:nvSpPr>
              <p:cNvPr id="1599503" name="Rectangle 15"/>
              <p:cNvSpPr>
                <a:spLocks noChangeArrowheads="1"/>
              </p:cNvSpPr>
              <p:nvPr/>
            </p:nvSpPr>
            <p:spPr bwMode="auto">
              <a:xfrm>
                <a:off x="1976" y="889"/>
                <a:ext cx="704" cy="51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9504" name="Line 16"/>
              <p:cNvSpPr>
                <a:spLocks noChangeShapeType="1"/>
              </p:cNvSpPr>
              <p:nvPr/>
            </p:nvSpPr>
            <p:spPr bwMode="auto">
              <a:xfrm>
                <a:off x="1976" y="1059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9505" name="Line 17"/>
              <p:cNvSpPr>
                <a:spLocks noChangeShapeType="1"/>
              </p:cNvSpPr>
              <p:nvPr/>
            </p:nvSpPr>
            <p:spPr bwMode="auto">
              <a:xfrm>
                <a:off x="1976" y="1235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99506" name="Rectangle 18" descr="Dark upward diagonal"/>
            <p:cNvSpPr>
              <a:spLocks noChangeArrowheads="1"/>
            </p:cNvSpPr>
            <p:nvPr/>
          </p:nvSpPr>
          <p:spPr bwMode="auto">
            <a:xfrm>
              <a:off x="672" y="1712"/>
              <a:ext cx="704" cy="656"/>
            </a:xfrm>
            <a:prstGeom prst="rect">
              <a:avLst/>
            </a:prstGeom>
            <a:pattFill prst="dkUpDiag">
              <a:fgClr>
                <a:schemeClr val="accent1"/>
              </a:fgClr>
              <a:bgClr>
                <a:srgbClr val="FFFFFF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507" name="Line 19"/>
            <p:cNvSpPr>
              <a:spLocks noChangeShapeType="1"/>
            </p:cNvSpPr>
            <p:nvPr/>
          </p:nvSpPr>
          <p:spPr bwMode="auto">
            <a:xfrm>
              <a:off x="672" y="1927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508" name="Line 20"/>
            <p:cNvSpPr>
              <a:spLocks noChangeShapeType="1"/>
            </p:cNvSpPr>
            <p:nvPr/>
          </p:nvSpPr>
          <p:spPr bwMode="auto">
            <a:xfrm>
              <a:off x="672" y="2149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509" name="Rectangle 21"/>
            <p:cNvSpPr>
              <a:spLocks noChangeArrowheads="1"/>
            </p:cNvSpPr>
            <p:nvPr/>
          </p:nvSpPr>
          <p:spPr bwMode="auto">
            <a:xfrm>
              <a:off x="800" y="1928"/>
              <a:ext cx="402" cy="22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sz="180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VA1</a:t>
              </a:r>
            </a:p>
          </p:txBody>
        </p:sp>
        <p:sp>
          <p:nvSpPr>
            <p:cNvPr id="1599510" name="Rectangle 22"/>
            <p:cNvSpPr>
              <a:spLocks noChangeArrowheads="1"/>
            </p:cNvSpPr>
            <p:nvPr/>
          </p:nvSpPr>
          <p:spPr bwMode="auto">
            <a:xfrm>
              <a:off x="88" y="1896"/>
              <a:ext cx="584" cy="22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sz="180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User 2</a:t>
              </a:r>
            </a:p>
          </p:txBody>
        </p:sp>
        <p:sp>
          <p:nvSpPr>
            <p:cNvPr id="1599511" name="Rectangle 23"/>
            <p:cNvSpPr>
              <a:spLocks noChangeArrowheads="1"/>
            </p:cNvSpPr>
            <p:nvPr/>
          </p:nvSpPr>
          <p:spPr bwMode="auto">
            <a:xfrm>
              <a:off x="1911" y="2288"/>
              <a:ext cx="892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sz="180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Page Table </a:t>
              </a:r>
            </a:p>
          </p:txBody>
        </p:sp>
        <p:grpSp>
          <p:nvGrpSpPr>
            <p:cNvPr id="1599512" name="Group 24"/>
            <p:cNvGrpSpPr>
              <a:grpSpLocks/>
            </p:cNvGrpSpPr>
            <p:nvPr/>
          </p:nvGrpSpPr>
          <p:grpSpPr bwMode="auto">
            <a:xfrm>
              <a:off x="1976" y="1801"/>
              <a:ext cx="704" cy="519"/>
              <a:chOff x="1976" y="1801"/>
              <a:chExt cx="704" cy="519"/>
            </a:xfrm>
          </p:grpSpPr>
          <p:sp>
            <p:nvSpPr>
              <p:cNvPr id="1599513" name="Rectangle 25"/>
              <p:cNvSpPr>
                <a:spLocks noChangeArrowheads="1"/>
              </p:cNvSpPr>
              <p:nvPr/>
            </p:nvSpPr>
            <p:spPr bwMode="auto">
              <a:xfrm>
                <a:off x="1976" y="1801"/>
                <a:ext cx="704" cy="51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9514" name="Line 26"/>
              <p:cNvSpPr>
                <a:spLocks noChangeShapeType="1"/>
              </p:cNvSpPr>
              <p:nvPr/>
            </p:nvSpPr>
            <p:spPr bwMode="auto">
              <a:xfrm>
                <a:off x="1976" y="1971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9515" name="Line 27"/>
              <p:cNvSpPr>
                <a:spLocks noChangeShapeType="1"/>
              </p:cNvSpPr>
              <p:nvPr/>
            </p:nvSpPr>
            <p:spPr bwMode="auto">
              <a:xfrm>
                <a:off x="1976" y="2147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99516" name="Rectangle 28"/>
            <p:cNvSpPr>
              <a:spLocks noChangeArrowheads="1"/>
            </p:cNvSpPr>
            <p:nvPr/>
          </p:nvSpPr>
          <p:spPr bwMode="auto">
            <a:xfrm>
              <a:off x="672" y="2488"/>
              <a:ext cx="704" cy="872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517" name="Line 29"/>
            <p:cNvSpPr>
              <a:spLocks noChangeShapeType="1"/>
            </p:cNvSpPr>
            <p:nvPr/>
          </p:nvSpPr>
          <p:spPr bwMode="auto">
            <a:xfrm>
              <a:off x="672" y="2919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518" name="Line 30"/>
            <p:cNvSpPr>
              <a:spLocks noChangeShapeType="1"/>
            </p:cNvSpPr>
            <p:nvPr/>
          </p:nvSpPr>
          <p:spPr bwMode="auto">
            <a:xfrm>
              <a:off x="672" y="3141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519" name="Rectangle 31"/>
            <p:cNvSpPr>
              <a:spLocks noChangeArrowheads="1"/>
            </p:cNvSpPr>
            <p:nvPr/>
          </p:nvSpPr>
          <p:spPr bwMode="auto">
            <a:xfrm>
              <a:off x="800" y="2696"/>
              <a:ext cx="402" cy="22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sz="180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VA1</a:t>
              </a:r>
            </a:p>
          </p:txBody>
        </p:sp>
        <p:sp>
          <p:nvSpPr>
            <p:cNvPr id="1599520" name="Rectangle 32"/>
            <p:cNvSpPr>
              <a:spLocks noChangeArrowheads="1"/>
            </p:cNvSpPr>
            <p:nvPr/>
          </p:nvSpPr>
          <p:spPr bwMode="auto">
            <a:xfrm>
              <a:off x="88" y="2760"/>
              <a:ext cx="584" cy="22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sz="180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User 3</a:t>
              </a:r>
            </a:p>
          </p:txBody>
        </p:sp>
        <p:sp>
          <p:nvSpPr>
            <p:cNvPr id="1599521" name="Rectangle 33"/>
            <p:cNvSpPr>
              <a:spLocks noChangeArrowheads="1"/>
            </p:cNvSpPr>
            <p:nvPr/>
          </p:nvSpPr>
          <p:spPr bwMode="auto">
            <a:xfrm>
              <a:off x="1903" y="3280"/>
              <a:ext cx="892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sz="180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Page Table</a:t>
              </a:r>
              <a:r>
                <a:rPr lang="en-US" altLang="ko-KR" sz="1800" b="1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 </a:t>
              </a:r>
            </a:p>
          </p:txBody>
        </p:sp>
        <p:sp>
          <p:nvSpPr>
            <p:cNvPr id="1599522" name="Line 34"/>
            <p:cNvSpPr>
              <a:spLocks noChangeShapeType="1"/>
            </p:cNvSpPr>
            <p:nvPr/>
          </p:nvSpPr>
          <p:spPr bwMode="auto">
            <a:xfrm flipV="1">
              <a:off x="1392" y="1120"/>
              <a:ext cx="568" cy="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523" name="Line 35"/>
            <p:cNvSpPr>
              <a:spLocks noChangeShapeType="1"/>
            </p:cNvSpPr>
            <p:nvPr/>
          </p:nvSpPr>
          <p:spPr bwMode="auto">
            <a:xfrm>
              <a:off x="1392" y="2040"/>
              <a:ext cx="56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524" name="Line 36"/>
            <p:cNvSpPr>
              <a:spLocks noChangeShapeType="1"/>
            </p:cNvSpPr>
            <p:nvPr/>
          </p:nvSpPr>
          <p:spPr bwMode="auto">
            <a:xfrm>
              <a:off x="1392" y="2808"/>
              <a:ext cx="55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525" name="Line 37" descr="Dark upward diagonal"/>
            <p:cNvSpPr>
              <a:spLocks noChangeShapeType="1"/>
            </p:cNvSpPr>
            <p:nvPr/>
          </p:nvSpPr>
          <p:spPr bwMode="auto">
            <a:xfrm>
              <a:off x="2688" y="984"/>
              <a:ext cx="1672" cy="119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526" name="Line 38"/>
            <p:cNvSpPr>
              <a:spLocks noChangeShapeType="1"/>
            </p:cNvSpPr>
            <p:nvPr/>
          </p:nvSpPr>
          <p:spPr bwMode="auto">
            <a:xfrm>
              <a:off x="2688" y="1176"/>
              <a:ext cx="1680" cy="12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527" name="Line 39"/>
            <p:cNvSpPr>
              <a:spLocks noChangeShapeType="1"/>
            </p:cNvSpPr>
            <p:nvPr/>
          </p:nvSpPr>
          <p:spPr bwMode="auto">
            <a:xfrm>
              <a:off x="2688" y="1320"/>
              <a:ext cx="1680" cy="182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528" name="Line 40"/>
            <p:cNvSpPr>
              <a:spLocks noChangeShapeType="1"/>
            </p:cNvSpPr>
            <p:nvPr/>
          </p:nvSpPr>
          <p:spPr bwMode="auto">
            <a:xfrm>
              <a:off x="2688" y="1896"/>
              <a:ext cx="1680" cy="67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529" name="Line 41"/>
            <p:cNvSpPr>
              <a:spLocks noChangeShapeType="1"/>
            </p:cNvSpPr>
            <p:nvPr/>
          </p:nvSpPr>
          <p:spPr bwMode="auto">
            <a:xfrm>
              <a:off x="2688" y="2088"/>
              <a:ext cx="1680" cy="163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530" name="Line 42"/>
            <p:cNvSpPr>
              <a:spLocks noChangeShapeType="1"/>
            </p:cNvSpPr>
            <p:nvPr/>
          </p:nvSpPr>
          <p:spPr bwMode="auto">
            <a:xfrm>
              <a:off x="2688" y="2232"/>
              <a:ext cx="1680" cy="1104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531" name="Line 43"/>
            <p:cNvSpPr>
              <a:spLocks noChangeShapeType="1"/>
            </p:cNvSpPr>
            <p:nvPr/>
          </p:nvSpPr>
          <p:spPr bwMode="auto">
            <a:xfrm flipV="1">
              <a:off x="2680" y="1968"/>
              <a:ext cx="1704" cy="656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532" name="Line 44"/>
            <p:cNvSpPr>
              <a:spLocks noChangeShapeType="1"/>
            </p:cNvSpPr>
            <p:nvPr/>
          </p:nvSpPr>
          <p:spPr bwMode="auto">
            <a:xfrm flipV="1">
              <a:off x="2688" y="2952"/>
              <a:ext cx="1680" cy="4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533" name="Line 45"/>
            <p:cNvSpPr>
              <a:spLocks noChangeShapeType="1"/>
            </p:cNvSpPr>
            <p:nvPr/>
          </p:nvSpPr>
          <p:spPr bwMode="auto">
            <a:xfrm>
              <a:off x="2688" y="3192"/>
              <a:ext cx="1680" cy="72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9534" name="Rectangle 46"/>
            <p:cNvSpPr>
              <a:spLocks noChangeArrowheads="1"/>
            </p:cNvSpPr>
            <p:nvPr/>
          </p:nvSpPr>
          <p:spPr bwMode="auto">
            <a:xfrm rot="16200000">
              <a:off x="4616" y="2368"/>
              <a:ext cx="1463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ko-KR" sz="1800" dirty="0" smtClean="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Physical Memory</a:t>
              </a:r>
              <a:endParaRPr lang="en-US" altLang="ko-KR" sz="1800" dirty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endParaRPr>
            </a:p>
          </p:txBody>
        </p:sp>
        <p:sp>
          <p:nvSpPr>
            <p:cNvPr id="1599535" name="Line 47"/>
            <p:cNvSpPr>
              <a:spLocks noChangeShapeType="1"/>
            </p:cNvSpPr>
            <p:nvPr/>
          </p:nvSpPr>
          <p:spPr bwMode="auto">
            <a:xfrm>
              <a:off x="672" y="2695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599536" name="Group 48"/>
            <p:cNvGrpSpPr>
              <a:grpSpLocks/>
            </p:cNvGrpSpPr>
            <p:nvPr/>
          </p:nvGrpSpPr>
          <p:grpSpPr bwMode="auto">
            <a:xfrm>
              <a:off x="1968" y="2536"/>
              <a:ext cx="704" cy="752"/>
              <a:chOff x="1968" y="2512"/>
              <a:chExt cx="704" cy="752"/>
            </a:xfrm>
          </p:grpSpPr>
          <p:sp>
            <p:nvSpPr>
              <p:cNvPr id="1599537" name="Rectangle 49"/>
              <p:cNvSpPr>
                <a:spLocks noChangeArrowheads="1"/>
              </p:cNvSpPr>
              <p:nvPr/>
            </p:nvSpPr>
            <p:spPr bwMode="auto">
              <a:xfrm>
                <a:off x="1968" y="2512"/>
                <a:ext cx="704" cy="75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9538" name="Line 50"/>
              <p:cNvSpPr>
                <a:spLocks noChangeShapeType="1"/>
              </p:cNvSpPr>
              <p:nvPr/>
            </p:nvSpPr>
            <p:spPr bwMode="auto">
              <a:xfrm>
                <a:off x="1968" y="2899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9539" name="Line 51"/>
              <p:cNvSpPr>
                <a:spLocks noChangeShapeType="1"/>
              </p:cNvSpPr>
              <p:nvPr/>
            </p:nvSpPr>
            <p:spPr bwMode="auto">
              <a:xfrm>
                <a:off x="1968" y="3091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9540" name="Line 52"/>
              <p:cNvSpPr>
                <a:spLocks noChangeShapeType="1"/>
              </p:cNvSpPr>
              <p:nvPr/>
            </p:nvSpPr>
            <p:spPr bwMode="auto">
              <a:xfrm>
                <a:off x="1968" y="2707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99541" name="Line 53"/>
            <p:cNvSpPr>
              <a:spLocks noChangeShapeType="1"/>
            </p:cNvSpPr>
            <p:nvPr/>
          </p:nvSpPr>
          <p:spPr bwMode="auto">
            <a:xfrm flipV="1">
              <a:off x="2680" y="2752"/>
              <a:ext cx="1688" cy="64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599542" name="Group 54"/>
            <p:cNvGrpSpPr>
              <a:grpSpLocks/>
            </p:cNvGrpSpPr>
            <p:nvPr/>
          </p:nvGrpSpPr>
          <p:grpSpPr bwMode="auto">
            <a:xfrm>
              <a:off x="4368" y="856"/>
              <a:ext cx="768" cy="3168"/>
              <a:chOff x="4368" y="856"/>
              <a:chExt cx="768" cy="3168"/>
            </a:xfrm>
          </p:grpSpPr>
          <p:sp>
            <p:nvSpPr>
              <p:cNvPr id="1599543" name="Rectangle 55"/>
              <p:cNvSpPr>
                <a:spLocks noChangeArrowheads="1"/>
              </p:cNvSpPr>
              <p:nvPr/>
            </p:nvSpPr>
            <p:spPr bwMode="auto">
              <a:xfrm>
                <a:off x="4368" y="1416"/>
                <a:ext cx="768" cy="192"/>
              </a:xfrm>
              <a:prstGeom prst="rect">
                <a:avLst/>
              </a:prstGeom>
              <a:solidFill>
                <a:srgbClr val="FFCC66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9544" name="Rectangle 56"/>
              <p:cNvSpPr>
                <a:spLocks noChangeArrowheads="1"/>
              </p:cNvSpPr>
              <p:nvPr/>
            </p:nvSpPr>
            <p:spPr bwMode="auto">
              <a:xfrm>
                <a:off x="4368" y="1224"/>
                <a:ext cx="768" cy="192"/>
              </a:xfrm>
              <a:prstGeom prst="rect">
                <a:avLst/>
              </a:prstGeom>
              <a:solidFill>
                <a:srgbClr val="FFCC66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9545" name="Line 57"/>
              <p:cNvSpPr>
                <a:spLocks noChangeShapeType="1"/>
              </p:cNvSpPr>
              <p:nvPr/>
            </p:nvSpPr>
            <p:spPr bwMode="auto">
              <a:xfrm>
                <a:off x="4368" y="856"/>
                <a:ext cx="0" cy="316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9546" name="Oval 58"/>
              <p:cNvSpPr>
                <a:spLocks noChangeArrowheads="1"/>
              </p:cNvSpPr>
              <p:nvPr/>
            </p:nvSpPr>
            <p:spPr bwMode="auto">
              <a:xfrm rot="2700000">
                <a:off x="4763" y="1851"/>
                <a:ext cx="42" cy="47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9547" name="Rectangle 59"/>
              <p:cNvSpPr>
                <a:spLocks noChangeArrowheads="1"/>
              </p:cNvSpPr>
              <p:nvPr/>
            </p:nvSpPr>
            <p:spPr bwMode="auto">
              <a:xfrm>
                <a:off x="4368" y="3720"/>
                <a:ext cx="768" cy="19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9548" name="Rectangle 60" descr="Dark upward diagonal"/>
              <p:cNvSpPr>
                <a:spLocks noChangeArrowheads="1"/>
              </p:cNvSpPr>
              <p:nvPr/>
            </p:nvSpPr>
            <p:spPr bwMode="auto">
              <a:xfrm>
                <a:off x="4368" y="3528"/>
                <a:ext cx="768" cy="192"/>
              </a:xfrm>
              <a:prstGeom prst="rect">
                <a:avLst/>
              </a:prstGeom>
              <a:pattFill prst="dkUpDiag">
                <a:fgClr>
                  <a:schemeClr val="accent1"/>
                </a:fgClr>
                <a:bgClr>
                  <a:srgbClr val="FFFFFF"/>
                </a:bgClr>
              </a:patt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9549" name="Rectangle 61" descr="40%"/>
              <p:cNvSpPr>
                <a:spLocks noChangeArrowheads="1"/>
              </p:cNvSpPr>
              <p:nvPr/>
            </p:nvSpPr>
            <p:spPr bwMode="auto">
              <a:xfrm>
                <a:off x="4368" y="3336"/>
                <a:ext cx="768" cy="192"/>
              </a:xfrm>
              <a:prstGeom prst="rect">
                <a:avLst/>
              </a:prstGeom>
              <a:pattFill prst="pct40">
                <a:fgClr>
                  <a:schemeClr val="accent1"/>
                </a:fgClr>
                <a:bgClr>
                  <a:srgbClr val="FFFFFF"/>
                </a:bgClr>
              </a:patt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altLang="ko-KR" sz="1800">
                    <a:solidFill>
                      <a:srgbClr val="000000"/>
                    </a:solidFill>
                    <a:latin typeface="Verdana" charset="0"/>
                    <a:ea typeface="굴림" charset="-127"/>
                    <a:cs typeface="굴림" charset="-127"/>
                  </a:rPr>
                  <a:t>free</a:t>
                </a:r>
              </a:p>
            </p:txBody>
          </p:sp>
          <p:sp>
            <p:nvSpPr>
              <p:cNvPr id="1599550" name="Rectangle 62" descr="Dark upward diagonal"/>
              <p:cNvSpPr>
                <a:spLocks noChangeArrowheads="1"/>
              </p:cNvSpPr>
              <p:nvPr/>
            </p:nvSpPr>
            <p:spPr bwMode="auto">
              <a:xfrm>
                <a:off x="4368" y="3144"/>
                <a:ext cx="768" cy="192"/>
              </a:xfrm>
              <a:prstGeom prst="rect">
                <a:avLst/>
              </a:prstGeom>
              <a:pattFill prst="dkUpDiag">
                <a:fgClr>
                  <a:schemeClr val="accent1"/>
                </a:fgClr>
                <a:bgClr>
                  <a:srgbClr val="FFFFFF"/>
                </a:bgClr>
              </a:patt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9551" name="Rectangle 63" descr="90%"/>
              <p:cNvSpPr>
                <a:spLocks noChangeArrowheads="1"/>
              </p:cNvSpPr>
              <p:nvPr/>
            </p:nvSpPr>
            <p:spPr bwMode="auto">
              <a:xfrm>
                <a:off x="4368" y="2952"/>
                <a:ext cx="768" cy="192"/>
              </a:xfrm>
              <a:prstGeom prst="rect">
                <a:avLst/>
              </a:prstGeom>
              <a:pattFill prst="pct90">
                <a:fgClr>
                  <a:schemeClr val="accent1"/>
                </a:fgClr>
                <a:bgClr>
                  <a:srgbClr val="FFFFFF"/>
                </a:bgClr>
              </a:patt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9552" name="Rectangle 64"/>
              <p:cNvSpPr>
                <a:spLocks noChangeArrowheads="1"/>
              </p:cNvSpPr>
              <p:nvPr/>
            </p:nvSpPr>
            <p:spPr bwMode="auto">
              <a:xfrm>
                <a:off x="4368" y="2760"/>
                <a:ext cx="768" cy="19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9553" name="Rectangle 65"/>
              <p:cNvSpPr>
                <a:spLocks noChangeArrowheads="1"/>
              </p:cNvSpPr>
              <p:nvPr/>
            </p:nvSpPr>
            <p:spPr bwMode="auto">
              <a:xfrm>
                <a:off x="4368" y="2568"/>
                <a:ext cx="768" cy="19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9554" name="Rectangle 66" descr="Dark upward diagonal"/>
              <p:cNvSpPr>
                <a:spLocks noChangeArrowheads="1"/>
              </p:cNvSpPr>
              <p:nvPr/>
            </p:nvSpPr>
            <p:spPr bwMode="auto">
              <a:xfrm>
                <a:off x="4368" y="2376"/>
                <a:ext cx="768" cy="192"/>
              </a:xfrm>
              <a:prstGeom prst="rect">
                <a:avLst/>
              </a:prstGeom>
              <a:pattFill prst="dkUpDiag">
                <a:fgClr>
                  <a:schemeClr val="accent1"/>
                </a:fgClr>
                <a:bgClr>
                  <a:srgbClr val="FFFFFF"/>
                </a:bgClr>
              </a:patt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9555" name="Rectangle 67" descr="90%"/>
              <p:cNvSpPr>
                <a:spLocks noChangeArrowheads="1"/>
              </p:cNvSpPr>
              <p:nvPr/>
            </p:nvSpPr>
            <p:spPr bwMode="auto">
              <a:xfrm>
                <a:off x="4368" y="2184"/>
                <a:ext cx="768" cy="192"/>
              </a:xfrm>
              <a:prstGeom prst="rect">
                <a:avLst/>
              </a:prstGeom>
              <a:pattFill prst="pct90">
                <a:fgClr>
                  <a:schemeClr val="accent1"/>
                </a:fgClr>
                <a:bgClr>
                  <a:srgbClr val="FFFFFF"/>
                </a:bgClr>
              </a:patt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9556" name="Rectangle 68" descr="90%"/>
              <p:cNvSpPr>
                <a:spLocks noChangeArrowheads="1"/>
              </p:cNvSpPr>
              <p:nvPr/>
            </p:nvSpPr>
            <p:spPr bwMode="auto">
              <a:xfrm>
                <a:off x="4368" y="1992"/>
                <a:ext cx="768" cy="192"/>
              </a:xfrm>
              <a:prstGeom prst="rect">
                <a:avLst/>
              </a:prstGeom>
              <a:pattFill prst="pct90">
                <a:fgClr>
                  <a:schemeClr val="accent1"/>
                </a:fgClr>
                <a:bgClr>
                  <a:srgbClr val="FFFFFF"/>
                </a:bgClr>
              </a:patt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9557" name="Rectangle 69"/>
              <p:cNvSpPr>
                <a:spLocks noChangeArrowheads="1"/>
              </p:cNvSpPr>
              <p:nvPr/>
            </p:nvSpPr>
            <p:spPr bwMode="auto">
              <a:xfrm>
                <a:off x="4368" y="1032"/>
                <a:ext cx="768" cy="192"/>
              </a:xfrm>
              <a:prstGeom prst="rect">
                <a:avLst/>
              </a:prstGeom>
              <a:solidFill>
                <a:srgbClr val="FFCC66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9558" name="Rectangle 70"/>
              <p:cNvSpPr>
                <a:spLocks noChangeArrowheads="1"/>
              </p:cNvSpPr>
              <p:nvPr/>
            </p:nvSpPr>
            <p:spPr bwMode="auto">
              <a:xfrm>
                <a:off x="4483" y="1000"/>
                <a:ext cx="541" cy="40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altLang="ko-KR" sz="1800">
                    <a:solidFill>
                      <a:srgbClr val="000000"/>
                    </a:solidFill>
                    <a:latin typeface="Verdana" charset="0"/>
                    <a:ea typeface="굴림" charset="-127"/>
                    <a:cs typeface="굴림" charset="-127"/>
                  </a:rPr>
                  <a:t>OS</a:t>
                </a:r>
              </a:p>
              <a:p>
                <a:pPr>
                  <a:spcBef>
                    <a:spcPct val="0"/>
                  </a:spcBef>
                </a:pPr>
                <a:r>
                  <a:rPr lang="en-US" altLang="ko-KR" sz="1800">
                    <a:solidFill>
                      <a:srgbClr val="000000"/>
                    </a:solidFill>
                    <a:latin typeface="Verdana" charset="0"/>
                    <a:ea typeface="굴림" charset="-127"/>
                    <a:cs typeface="굴림" charset="-127"/>
                  </a:rPr>
                  <a:t>pages</a:t>
                </a:r>
              </a:p>
            </p:txBody>
          </p:sp>
          <p:sp>
            <p:nvSpPr>
              <p:cNvPr id="1599559" name="Line 71"/>
              <p:cNvSpPr>
                <a:spLocks noChangeShapeType="1"/>
              </p:cNvSpPr>
              <p:nvPr/>
            </p:nvSpPr>
            <p:spPr bwMode="auto">
              <a:xfrm>
                <a:off x="5136" y="856"/>
                <a:ext cx="0" cy="316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9560" name="Rectangle 72"/>
              <p:cNvSpPr>
                <a:spLocks noChangeArrowheads="1"/>
              </p:cNvSpPr>
              <p:nvPr/>
            </p:nvSpPr>
            <p:spPr bwMode="auto">
              <a:xfrm>
                <a:off x="4368" y="1800"/>
                <a:ext cx="768" cy="19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599561" name="Group 73"/>
              <p:cNvGrpSpPr>
                <a:grpSpLocks/>
              </p:cNvGrpSpPr>
              <p:nvPr/>
            </p:nvGrpSpPr>
            <p:grpSpPr bwMode="auto">
              <a:xfrm>
                <a:off x="4624" y="1675"/>
                <a:ext cx="319" cy="42"/>
                <a:chOff x="4760" y="1675"/>
                <a:chExt cx="319" cy="42"/>
              </a:xfrm>
            </p:grpSpPr>
            <p:sp>
              <p:nvSpPr>
                <p:cNvPr id="1599562" name="Oval 74"/>
                <p:cNvSpPr>
                  <a:spLocks noChangeArrowheads="1"/>
                </p:cNvSpPr>
                <p:nvPr/>
              </p:nvSpPr>
              <p:spPr bwMode="auto">
                <a:xfrm rot="2700000">
                  <a:off x="4763" y="1672"/>
                  <a:ext cx="42" cy="47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99563" name="Oval 75"/>
                <p:cNvSpPr>
                  <a:spLocks noChangeArrowheads="1"/>
                </p:cNvSpPr>
                <p:nvPr/>
              </p:nvSpPr>
              <p:spPr bwMode="auto">
                <a:xfrm rot="2700000">
                  <a:off x="4899" y="1672"/>
                  <a:ext cx="42" cy="47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99564" name="Oval 76"/>
                <p:cNvSpPr>
                  <a:spLocks noChangeArrowheads="1"/>
                </p:cNvSpPr>
                <p:nvPr/>
              </p:nvSpPr>
              <p:spPr bwMode="auto">
                <a:xfrm rot="2700000">
                  <a:off x="5035" y="1672"/>
                  <a:ext cx="42" cy="47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79317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A37E-7454-1E43-91F3-29AB02F9CCE3}" type="slidenum">
              <a:rPr lang="en-US"/>
              <a:pPr/>
              <a:t>41</a:t>
            </a:fld>
            <a:endParaRPr lang="en-US" b="0">
              <a:solidFill>
                <a:srgbClr val="FBBA03"/>
              </a:solidFill>
            </a:endParaRPr>
          </a:p>
        </p:txBody>
      </p:sp>
      <p:sp>
        <p:nvSpPr>
          <p:cNvPr id="165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charset="-127"/>
                <a:cs typeface="굴림" charset="-127"/>
              </a:rPr>
              <a:t>Where Should Page Tables Reside?</a:t>
            </a:r>
          </a:p>
        </p:txBody>
      </p:sp>
      <p:sp>
        <p:nvSpPr>
          <p:cNvPr id="165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382000" cy="4894263"/>
          </a:xfrm>
        </p:spPr>
        <p:txBody>
          <a:bodyPr/>
          <a:lstStyle/>
          <a:p>
            <a:pPr marL="342900" indent="-342900"/>
            <a:r>
              <a:rPr lang="en-US" altLang="ko-KR" sz="2800" dirty="0">
                <a:ea typeface="굴림" charset="-127"/>
                <a:cs typeface="굴림" charset="-127"/>
              </a:rPr>
              <a:t>Space required by the page tables (PT) is proportional to the address space, number of users,</a:t>
            </a:r>
            <a:r>
              <a:rPr lang="en-US" altLang="ko-KR" sz="2800" dirty="0" smtClean="0">
                <a:ea typeface="굴림" charset="-127"/>
                <a:cs typeface="굴림" charset="-127"/>
              </a:rPr>
              <a:t> ...</a:t>
            </a:r>
          </a:p>
          <a:p>
            <a:pPr marL="1200150" lvl="2" indent="-342900">
              <a:buFontTx/>
              <a:buNone/>
            </a:pPr>
            <a:r>
              <a:rPr lang="en-US" altLang="ko-KR" sz="2400" i="1" dirty="0" smtClean="0">
                <a:solidFill>
                  <a:srgbClr val="000000"/>
                </a:solidFill>
                <a:latin typeface="Symbol" charset="2"/>
                <a:ea typeface="굴림" charset="-127"/>
                <a:cs typeface="굴림" charset="-127"/>
              </a:rPr>
              <a:t></a:t>
            </a:r>
            <a:r>
              <a:rPr lang="en-US" altLang="ko-KR" sz="2400" i="1" dirty="0" smtClean="0">
                <a:solidFill>
                  <a:srgbClr val="000000"/>
                </a:solidFill>
                <a:ea typeface="굴림" charset="-127"/>
                <a:cs typeface="굴림" charset="-127"/>
              </a:rPr>
              <a:t>Too large to </a:t>
            </a:r>
            <a:r>
              <a:rPr lang="en-US" altLang="ko-KR" sz="2400" i="1" dirty="0">
                <a:solidFill>
                  <a:srgbClr val="000000"/>
                </a:solidFill>
                <a:ea typeface="굴림" charset="-127"/>
                <a:cs typeface="굴림" charset="-127"/>
              </a:rPr>
              <a:t>keep </a:t>
            </a:r>
            <a:r>
              <a:rPr lang="en-US" altLang="ko-KR" sz="2400" i="1" dirty="0" smtClean="0">
                <a:solidFill>
                  <a:srgbClr val="000000"/>
                </a:solidFill>
                <a:ea typeface="굴림" charset="-127"/>
                <a:cs typeface="굴림" charset="-127"/>
              </a:rPr>
              <a:t>in </a:t>
            </a:r>
            <a:r>
              <a:rPr lang="en-US" altLang="ko-KR" sz="2400" i="1" dirty="0" err="1" smtClean="0">
                <a:solidFill>
                  <a:srgbClr val="000000"/>
                </a:solidFill>
                <a:ea typeface="굴림" charset="-127"/>
                <a:cs typeface="굴림" charset="-127"/>
              </a:rPr>
              <a:t>cpu</a:t>
            </a:r>
            <a:r>
              <a:rPr lang="en-US" altLang="ko-KR" sz="2400" i="1" dirty="0" smtClean="0">
                <a:solidFill>
                  <a:srgbClr val="000000"/>
                </a:solidFill>
                <a:ea typeface="굴림" charset="-127"/>
                <a:cs typeface="굴림" charset="-127"/>
              </a:rPr>
              <a:t> </a:t>
            </a:r>
            <a:r>
              <a:rPr lang="en-US" altLang="ko-KR" sz="2400" i="1" dirty="0">
                <a:solidFill>
                  <a:srgbClr val="000000"/>
                </a:solidFill>
                <a:ea typeface="굴림" charset="-127"/>
                <a:cs typeface="굴림" charset="-127"/>
              </a:rPr>
              <a:t>registers</a:t>
            </a:r>
          </a:p>
          <a:p>
            <a:pPr marL="342900" indent="-342900">
              <a:buFontTx/>
              <a:buNone/>
            </a:pPr>
            <a:endParaRPr lang="en-US" altLang="ko-KR" dirty="0">
              <a:solidFill>
                <a:srgbClr val="56127A"/>
              </a:solidFill>
              <a:ea typeface="굴림" charset="-127"/>
              <a:cs typeface="굴림" charset="-127"/>
            </a:endParaRPr>
          </a:p>
          <a:p>
            <a:pPr marL="342900" indent="-342900"/>
            <a:r>
              <a:rPr lang="en-US" altLang="ko-KR" sz="2800" dirty="0">
                <a:ea typeface="굴림" charset="-127"/>
                <a:cs typeface="굴림" charset="-127"/>
              </a:rPr>
              <a:t>Idea: Keep </a:t>
            </a:r>
            <a:r>
              <a:rPr lang="en-US" altLang="ko-KR" sz="2800" dirty="0" err="1">
                <a:ea typeface="굴림" charset="-127"/>
                <a:cs typeface="굴림" charset="-127"/>
              </a:rPr>
              <a:t>PTs</a:t>
            </a:r>
            <a:r>
              <a:rPr lang="en-US" altLang="ko-KR" sz="2800" dirty="0">
                <a:ea typeface="굴림" charset="-127"/>
                <a:cs typeface="굴림" charset="-127"/>
              </a:rPr>
              <a:t> in the main memory</a:t>
            </a:r>
          </a:p>
          <a:p>
            <a:pPr marL="742950" lvl="1" indent="-285750"/>
            <a:r>
              <a:rPr lang="en-US" altLang="ko-KR" sz="2400" dirty="0">
                <a:ea typeface="굴림" charset="-127"/>
                <a:cs typeface="굴림" charset="-127"/>
              </a:rPr>
              <a:t>N</a:t>
            </a:r>
            <a:r>
              <a:rPr lang="en-US" altLang="ko-KR" sz="2400" dirty="0" smtClean="0">
                <a:ea typeface="굴림" charset="-127"/>
                <a:cs typeface="굴림" charset="-127"/>
              </a:rPr>
              <a:t>eeds </a:t>
            </a:r>
            <a:r>
              <a:rPr lang="en-US" altLang="ko-KR" sz="2400" dirty="0">
                <a:ea typeface="굴림" charset="-127"/>
                <a:cs typeface="굴림" charset="-127"/>
              </a:rPr>
              <a:t>one reference to retrieve the page base address and another to access the data word</a:t>
            </a:r>
          </a:p>
          <a:p>
            <a:pPr marL="742950" lvl="1" indent="-285750">
              <a:buFontTx/>
              <a:buNone/>
            </a:pPr>
            <a:r>
              <a:rPr lang="en-US" altLang="ko-KR" sz="2400" dirty="0">
                <a:ea typeface="굴림" charset="-127"/>
                <a:cs typeface="굴림" charset="-127"/>
              </a:rPr>
              <a:t>	</a:t>
            </a:r>
            <a:r>
              <a:rPr lang="en-US" altLang="ko-KR" sz="2400" dirty="0" smtClean="0">
                <a:ea typeface="굴림" charset="-127"/>
                <a:cs typeface="굴림" charset="-127"/>
              </a:rPr>
              <a:t>	</a:t>
            </a:r>
            <a:r>
              <a:rPr lang="en-US" altLang="ko-KR" dirty="0" smtClean="0">
                <a:latin typeface="Symbol" charset="2"/>
                <a:ea typeface="굴림" charset="-127"/>
                <a:cs typeface="굴림" charset="-127"/>
              </a:rPr>
              <a:t>=&gt;</a:t>
            </a:r>
            <a:r>
              <a:rPr lang="en-US" altLang="ko-KR" sz="2400" dirty="0" smtClean="0">
                <a:ea typeface="굴림" charset="-127"/>
                <a:cs typeface="굴림" charset="-127"/>
              </a:rPr>
              <a:t> </a:t>
            </a:r>
            <a:r>
              <a:rPr lang="en-US" altLang="ko-KR" sz="2400" i="1" dirty="0">
                <a:ea typeface="굴림" charset="-127"/>
                <a:cs typeface="굴림" charset="-127"/>
              </a:rPr>
              <a:t>doubles the number of memory references!</a:t>
            </a:r>
            <a:endParaRPr lang="en-US" altLang="ko-KR" sz="2400" dirty="0">
              <a:ea typeface="굴림" charset="-127"/>
              <a:cs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8189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2739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90E94-9524-7646-98F2-B9A4E6AA31B5}" type="slidenum">
              <a:rPr lang="en-US">
                <a:solidFill>
                  <a:srgbClr val="898989"/>
                </a:solidFill>
              </a:rPr>
              <a:pPr/>
              <a:t>42</a:t>
            </a:fld>
            <a:endParaRPr lang="en-US" b="0" dirty="0">
              <a:solidFill>
                <a:srgbClr val="898989"/>
              </a:solidFill>
            </a:endParaRPr>
          </a:p>
        </p:txBody>
      </p:sp>
      <p:sp>
        <p:nvSpPr>
          <p:cNvPr id="1603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039100" cy="901700"/>
          </a:xfrm>
          <a:noFill/>
          <a:ln/>
        </p:spPr>
        <p:txBody>
          <a:bodyPr lIns="90488" tIns="44450" rIns="90488" bIns="44450"/>
          <a:lstStyle/>
          <a:p>
            <a:r>
              <a:rPr lang="en-US" altLang="ko-KR">
                <a:ea typeface="굴림" charset="-127"/>
                <a:cs typeface="굴림" charset="-127"/>
              </a:rPr>
              <a:t>Page Tables in Physical Memory</a:t>
            </a:r>
          </a:p>
        </p:txBody>
      </p:sp>
      <p:grpSp>
        <p:nvGrpSpPr>
          <p:cNvPr id="1603587" name="Group 3"/>
          <p:cNvGrpSpPr>
            <a:grpSpLocks/>
          </p:cNvGrpSpPr>
          <p:nvPr/>
        </p:nvGrpSpPr>
        <p:grpSpPr bwMode="auto">
          <a:xfrm>
            <a:off x="609600" y="914400"/>
            <a:ext cx="7491413" cy="5270500"/>
            <a:chOff x="632" y="848"/>
            <a:chExt cx="4719" cy="3320"/>
          </a:xfrm>
        </p:grpSpPr>
        <p:grpSp>
          <p:nvGrpSpPr>
            <p:cNvPr id="1603588" name="Group 4"/>
            <p:cNvGrpSpPr>
              <a:grpSpLocks/>
            </p:cNvGrpSpPr>
            <p:nvPr/>
          </p:nvGrpSpPr>
          <p:grpSpPr bwMode="auto">
            <a:xfrm>
              <a:off x="632" y="1352"/>
              <a:ext cx="1536" cy="2580"/>
              <a:chOff x="632" y="1352"/>
              <a:chExt cx="1536" cy="2580"/>
            </a:xfrm>
          </p:grpSpPr>
          <p:sp>
            <p:nvSpPr>
              <p:cNvPr id="1603589" name="Rectangle 5"/>
              <p:cNvSpPr>
                <a:spLocks noChangeArrowheads="1"/>
              </p:cNvSpPr>
              <p:nvPr/>
            </p:nvSpPr>
            <p:spPr bwMode="auto">
              <a:xfrm>
                <a:off x="632" y="1568"/>
                <a:ext cx="704" cy="216"/>
              </a:xfrm>
              <a:prstGeom prst="rect">
                <a:avLst/>
              </a:prstGeom>
              <a:solidFill>
                <a:schemeClr val="folHlink"/>
              </a:solidFill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3590" name="Rectangle 6" descr="90%"/>
              <p:cNvSpPr>
                <a:spLocks noChangeArrowheads="1"/>
              </p:cNvSpPr>
              <p:nvPr/>
            </p:nvSpPr>
            <p:spPr bwMode="auto">
              <a:xfrm>
                <a:off x="632" y="1352"/>
                <a:ext cx="704" cy="656"/>
              </a:xfrm>
              <a:prstGeom prst="rect">
                <a:avLst/>
              </a:prstGeom>
              <a:pattFill prst="pct90">
                <a:fgClr>
                  <a:schemeClr val="accent1"/>
                </a:fgClr>
                <a:bgClr>
                  <a:srgbClr val="FFFFFF"/>
                </a:bgClr>
              </a:patt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3591" name="Line 7"/>
              <p:cNvSpPr>
                <a:spLocks noChangeShapeType="1"/>
              </p:cNvSpPr>
              <p:nvPr/>
            </p:nvSpPr>
            <p:spPr bwMode="auto">
              <a:xfrm>
                <a:off x="632" y="1567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3592" name="Line 8"/>
              <p:cNvSpPr>
                <a:spLocks noChangeShapeType="1"/>
              </p:cNvSpPr>
              <p:nvPr/>
            </p:nvSpPr>
            <p:spPr bwMode="auto">
              <a:xfrm>
                <a:off x="632" y="1789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3593" name="Rectangle 9"/>
              <p:cNvSpPr>
                <a:spLocks noChangeArrowheads="1"/>
              </p:cNvSpPr>
              <p:nvPr/>
            </p:nvSpPr>
            <p:spPr bwMode="auto">
              <a:xfrm>
                <a:off x="783" y="1568"/>
                <a:ext cx="402" cy="229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altLang="ko-KR" sz="1800">
                    <a:solidFill>
                      <a:srgbClr val="000000"/>
                    </a:solidFill>
                    <a:latin typeface="Verdana" charset="0"/>
                    <a:ea typeface="굴림" charset="-127"/>
                    <a:cs typeface="굴림" charset="-127"/>
                  </a:rPr>
                  <a:t>VA1</a:t>
                </a:r>
              </a:p>
            </p:txBody>
          </p:sp>
          <p:sp>
            <p:nvSpPr>
              <p:cNvPr id="1603594" name="Rectangle 10"/>
              <p:cNvSpPr>
                <a:spLocks noChangeArrowheads="1"/>
              </p:cNvSpPr>
              <p:nvPr/>
            </p:nvSpPr>
            <p:spPr bwMode="auto">
              <a:xfrm>
                <a:off x="667" y="2016"/>
                <a:ext cx="1501" cy="44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squar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altLang="ko-KR" sz="2000" dirty="0">
                    <a:solidFill>
                      <a:srgbClr val="000000"/>
                    </a:solidFill>
                    <a:latin typeface="Verdana" charset="0"/>
                    <a:ea typeface="굴림" charset="-127"/>
                    <a:cs typeface="굴림" charset="-127"/>
                  </a:rPr>
                  <a:t>User </a:t>
                </a:r>
                <a:r>
                  <a:rPr lang="en-US" altLang="ko-KR" sz="2000" dirty="0" smtClean="0">
                    <a:solidFill>
                      <a:srgbClr val="000000"/>
                    </a:solidFill>
                    <a:latin typeface="Verdana" charset="0"/>
                    <a:ea typeface="굴림" charset="-127"/>
                    <a:cs typeface="굴림" charset="-127"/>
                  </a:rPr>
                  <a:t>1 Virtual Address Space</a:t>
                </a:r>
                <a:endParaRPr lang="en-US" altLang="ko-KR" sz="2000" dirty="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endParaRPr>
              </a:p>
            </p:txBody>
          </p:sp>
          <p:sp>
            <p:nvSpPr>
              <p:cNvPr id="43" name="Rectangle 10"/>
              <p:cNvSpPr>
                <a:spLocks noChangeArrowheads="1"/>
              </p:cNvSpPr>
              <p:nvPr/>
            </p:nvSpPr>
            <p:spPr bwMode="auto">
              <a:xfrm>
                <a:off x="632" y="3488"/>
                <a:ext cx="1501" cy="44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squar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altLang="ko-KR" sz="2000" dirty="0">
                    <a:solidFill>
                      <a:srgbClr val="000000"/>
                    </a:solidFill>
                    <a:latin typeface="Verdana" charset="0"/>
                    <a:ea typeface="굴림" charset="-127"/>
                    <a:cs typeface="굴림" charset="-127"/>
                  </a:rPr>
                  <a:t>User</a:t>
                </a:r>
                <a:r>
                  <a:rPr lang="en-US" altLang="ko-KR" sz="2000" dirty="0" smtClean="0">
                    <a:solidFill>
                      <a:srgbClr val="000000"/>
                    </a:solidFill>
                    <a:latin typeface="Verdana" charset="0"/>
                    <a:ea typeface="굴림" charset="-127"/>
                    <a:cs typeface="굴림" charset="-127"/>
                  </a:rPr>
                  <a:t> 2 Virtual Address Space</a:t>
                </a:r>
                <a:endParaRPr lang="en-US" altLang="ko-KR" sz="2000" dirty="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endParaRPr>
              </a:p>
            </p:txBody>
          </p:sp>
        </p:grpSp>
        <p:sp>
          <p:nvSpPr>
            <p:cNvPr id="1603595" name="Line 11"/>
            <p:cNvSpPr>
              <a:spLocks noChangeShapeType="1"/>
            </p:cNvSpPr>
            <p:nvPr/>
          </p:nvSpPr>
          <p:spPr bwMode="auto">
            <a:xfrm flipV="1">
              <a:off x="1296" y="1240"/>
              <a:ext cx="2648" cy="4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596" name="Line 12"/>
            <p:cNvSpPr>
              <a:spLocks noChangeShapeType="1"/>
            </p:cNvSpPr>
            <p:nvPr/>
          </p:nvSpPr>
          <p:spPr bwMode="auto">
            <a:xfrm>
              <a:off x="3936" y="856"/>
              <a:ext cx="0" cy="33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597" name="Rectangle 13" descr="Dark upward diagonal"/>
            <p:cNvSpPr>
              <a:spLocks noChangeArrowheads="1"/>
            </p:cNvSpPr>
            <p:nvPr/>
          </p:nvSpPr>
          <p:spPr bwMode="auto">
            <a:xfrm>
              <a:off x="3936" y="3928"/>
              <a:ext cx="768" cy="192"/>
            </a:xfrm>
            <a:prstGeom prst="rect">
              <a:avLst/>
            </a:prstGeom>
            <a:pattFill prst="dkUpDiag">
              <a:fgClr>
                <a:schemeClr val="accent1"/>
              </a:fgClr>
              <a:bgClr>
                <a:srgbClr val="FFFFFF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598" name="Rectangle 14" descr="Dark upward diagonal"/>
            <p:cNvSpPr>
              <a:spLocks noChangeArrowheads="1"/>
            </p:cNvSpPr>
            <p:nvPr/>
          </p:nvSpPr>
          <p:spPr bwMode="auto">
            <a:xfrm>
              <a:off x="3936" y="3728"/>
              <a:ext cx="768" cy="192"/>
            </a:xfrm>
            <a:prstGeom prst="rect">
              <a:avLst/>
            </a:prstGeom>
            <a:pattFill prst="dkUpDiag">
              <a:fgClr>
                <a:schemeClr val="accent1"/>
              </a:fgClr>
              <a:bgClr>
                <a:srgbClr val="FFFFFF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599" name="Rectangle 15" descr="90%"/>
            <p:cNvSpPr>
              <a:spLocks noChangeArrowheads="1"/>
            </p:cNvSpPr>
            <p:nvPr/>
          </p:nvSpPr>
          <p:spPr bwMode="auto">
            <a:xfrm>
              <a:off x="3936" y="3536"/>
              <a:ext cx="768" cy="192"/>
            </a:xfrm>
            <a:prstGeom prst="rect">
              <a:avLst/>
            </a:prstGeom>
            <a:pattFill prst="pct90">
              <a:fgClr>
                <a:schemeClr val="accent1"/>
              </a:fgClr>
              <a:bgClr>
                <a:srgbClr val="FFFFFF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600" name="Rectangle 16" descr="Dark upward diagonal"/>
            <p:cNvSpPr>
              <a:spLocks noChangeArrowheads="1"/>
            </p:cNvSpPr>
            <p:nvPr/>
          </p:nvSpPr>
          <p:spPr bwMode="auto">
            <a:xfrm>
              <a:off x="3936" y="3344"/>
              <a:ext cx="768" cy="192"/>
            </a:xfrm>
            <a:prstGeom prst="rect">
              <a:avLst/>
            </a:prstGeom>
            <a:pattFill prst="dkUpDiag">
              <a:fgClr>
                <a:schemeClr val="accent1"/>
              </a:fgClr>
              <a:bgClr>
                <a:srgbClr val="FFFFFF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601" name="Rectangle 17" descr="90%"/>
            <p:cNvSpPr>
              <a:spLocks noChangeArrowheads="1"/>
            </p:cNvSpPr>
            <p:nvPr/>
          </p:nvSpPr>
          <p:spPr bwMode="auto">
            <a:xfrm>
              <a:off x="3936" y="3152"/>
              <a:ext cx="768" cy="192"/>
            </a:xfrm>
            <a:prstGeom prst="rect">
              <a:avLst/>
            </a:prstGeom>
            <a:pattFill prst="pct90">
              <a:fgClr>
                <a:schemeClr val="accent1"/>
              </a:fgClr>
              <a:bgClr>
                <a:srgbClr val="FFFFFF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602" name="Rectangle 18" descr="90%"/>
            <p:cNvSpPr>
              <a:spLocks noChangeArrowheads="1"/>
            </p:cNvSpPr>
            <p:nvPr/>
          </p:nvSpPr>
          <p:spPr bwMode="auto">
            <a:xfrm>
              <a:off x="3936" y="2960"/>
              <a:ext cx="768" cy="192"/>
            </a:xfrm>
            <a:prstGeom prst="rect">
              <a:avLst/>
            </a:prstGeom>
            <a:pattFill prst="pct90">
              <a:fgClr>
                <a:schemeClr val="accent1"/>
              </a:fgClr>
              <a:bgClr>
                <a:srgbClr val="FFFFFF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603" name="Line 19"/>
            <p:cNvSpPr>
              <a:spLocks noChangeShapeType="1"/>
            </p:cNvSpPr>
            <p:nvPr/>
          </p:nvSpPr>
          <p:spPr bwMode="auto">
            <a:xfrm>
              <a:off x="4704" y="848"/>
              <a:ext cx="0" cy="33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604" name="Rectangle 20" descr="90%"/>
            <p:cNvSpPr>
              <a:spLocks noChangeArrowheads="1"/>
            </p:cNvSpPr>
            <p:nvPr/>
          </p:nvSpPr>
          <p:spPr bwMode="auto">
            <a:xfrm>
              <a:off x="3936" y="1336"/>
              <a:ext cx="768" cy="192"/>
            </a:xfrm>
            <a:prstGeom prst="rect">
              <a:avLst/>
            </a:prstGeom>
            <a:pattFill prst="pct90">
              <a:fgClr>
                <a:srgbClr val="FFA74F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605" name="Rectangle 21" descr="90%"/>
            <p:cNvSpPr>
              <a:spLocks noChangeArrowheads="1"/>
            </p:cNvSpPr>
            <p:nvPr/>
          </p:nvSpPr>
          <p:spPr bwMode="auto">
            <a:xfrm>
              <a:off x="3936" y="1144"/>
              <a:ext cx="768" cy="192"/>
            </a:xfrm>
            <a:prstGeom prst="rect">
              <a:avLst/>
            </a:prstGeom>
            <a:pattFill prst="pct90">
              <a:fgClr>
                <a:srgbClr val="FFA74F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606" name="Rectangle 22" descr="90%"/>
            <p:cNvSpPr>
              <a:spLocks noChangeArrowheads="1"/>
            </p:cNvSpPr>
            <p:nvPr/>
          </p:nvSpPr>
          <p:spPr bwMode="auto">
            <a:xfrm>
              <a:off x="3936" y="952"/>
              <a:ext cx="768" cy="192"/>
            </a:xfrm>
            <a:prstGeom prst="rect">
              <a:avLst/>
            </a:prstGeom>
            <a:pattFill prst="pct90">
              <a:fgClr>
                <a:srgbClr val="FFA74F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607" name="Rectangle 23"/>
            <p:cNvSpPr>
              <a:spLocks noChangeArrowheads="1"/>
            </p:cNvSpPr>
            <p:nvPr/>
          </p:nvSpPr>
          <p:spPr bwMode="auto">
            <a:xfrm>
              <a:off x="3944" y="944"/>
              <a:ext cx="566" cy="58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sz="1800" dirty="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PT User 1 </a:t>
              </a:r>
            </a:p>
          </p:txBody>
        </p:sp>
        <p:sp>
          <p:nvSpPr>
            <p:cNvPr id="1603608" name="Rectangle 24"/>
            <p:cNvSpPr>
              <a:spLocks noChangeArrowheads="1"/>
            </p:cNvSpPr>
            <p:nvPr/>
          </p:nvSpPr>
          <p:spPr bwMode="auto">
            <a:xfrm>
              <a:off x="3936" y="1528"/>
              <a:ext cx="768" cy="19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ko-KR" altLang="en-US" sz="2400" b="1">
                <a:solidFill>
                  <a:srgbClr val="000000"/>
                </a:solidFill>
                <a:ea typeface="굴림" charset="-127"/>
                <a:cs typeface="굴림" charset="-127"/>
              </a:endParaRPr>
            </a:p>
          </p:txBody>
        </p:sp>
        <p:sp>
          <p:nvSpPr>
            <p:cNvPr id="1603609" name="Rectangle 25" descr="Dark upward diagonal"/>
            <p:cNvSpPr>
              <a:spLocks noChangeArrowheads="1"/>
            </p:cNvSpPr>
            <p:nvPr/>
          </p:nvSpPr>
          <p:spPr bwMode="auto">
            <a:xfrm>
              <a:off x="3936" y="2104"/>
              <a:ext cx="768" cy="192"/>
            </a:xfrm>
            <a:prstGeom prst="rect">
              <a:avLst/>
            </a:prstGeom>
            <a:pattFill prst="dkUpDiag">
              <a:fgClr>
                <a:srgbClr val="FFA74F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610" name="Rectangle 26" descr="Dark upward diagonal"/>
            <p:cNvSpPr>
              <a:spLocks noChangeArrowheads="1"/>
            </p:cNvSpPr>
            <p:nvPr/>
          </p:nvSpPr>
          <p:spPr bwMode="auto">
            <a:xfrm>
              <a:off x="3936" y="1912"/>
              <a:ext cx="768" cy="192"/>
            </a:xfrm>
            <a:prstGeom prst="rect">
              <a:avLst/>
            </a:prstGeom>
            <a:pattFill prst="dkUpDiag">
              <a:fgClr>
                <a:srgbClr val="FFA74F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611" name="Rectangle 27" descr="Dark upward diagonal"/>
            <p:cNvSpPr>
              <a:spLocks noChangeArrowheads="1"/>
            </p:cNvSpPr>
            <p:nvPr/>
          </p:nvSpPr>
          <p:spPr bwMode="auto">
            <a:xfrm>
              <a:off x="3936" y="1720"/>
              <a:ext cx="768" cy="192"/>
            </a:xfrm>
            <a:prstGeom prst="rect">
              <a:avLst/>
            </a:prstGeom>
            <a:pattFill prst="dkUpDiag">
              <a:fgClr>
                <a:srgbClr val="FFA74F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612" name="Rectangle 28"/>
            <p:cNvSpPr>
              <a:spLocks noChangeArrowheads="1"/>
            </p:cNvSpPr>
            <p:nvPr/>
          </p:nvSpPr>
          <p:spPr bwMode="auto">
            <a:xfrm>
              <a:off x="3944" y="1712"/>
              <a:ext cx="576" cy="58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sz="1800" dirty="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PT User 2 </a:t>
              </a:r>
            </a:p>
          </p:txBody>
        </p:sp>
        <p:sp>
          <p:nvSpPr>
            <p:cNvPr id="1603613" name="Freeform 29"/>
            <p:cNvSpPr>
              <a:spLocks/>
            </p:cNvSpPr>
            <p:nvPr/>
          </p:nvSpPr>
          <p:spPr bwMode="auto">
            <a:xfrm>
              <a:off x="3147" y="1004"/>
              <a:ext cx="914" cy="2225"/>
            </a:xfrm>
            <a:custGeom>
              <a:avLst/>
              <a:gdLst/>
              <a:ahLst/>
              <a:cxnLst>
                <a:cxn ang="0">
                  <a:pos x="914" y="34"/>
                </a:cxn>
                <a:cxn ang="0">
                  <a:pos x="294" y="65"/>
                </a:cxn>
                <a:cxn ang="0">
                  <a:pos x="119" y="240"/>
                </a:cxn>
                <a:cxn ang="0">
                  <a:pos x="0" y="891"/>
                </a:cxn>
                <a:cxn ang="0">
                  <a:pos x="150" y="1467"/>
                </a:cxn>
                <a:cxn ang="0">
                  <a:pos x="301" y="1668"/>
                </a:cxn>
                <a:cxn ang="0">
                  <a:pos x="426" y="1855"/>
                </a:cxn>
                <a:cxn ang="0">
                  <a:pos x="651" y="2106"/>
                </a:cxn>
                <a:cxn ang="0">
                  <a:pos x="733" y="2175"/>
                </a:cxn>
                <a:cxn ang="0">
                  <a:pos x="789" y="2225"/>
                </a:cxn>
              </a:cxnLst>
              <a:rect l="0" t="0" r="r" b="b"/>
              <a:pathLst>
                <a:path w="914" h="2225">
                  <a:moveTo>
                    <a:pt x="914" y="34"/>
                  </a:moveTo>
                  <a:cubicBezTo>
                    <a:pt x="704" y="0"/>
                    <a:pt x="502" y="36"/>
                    <a:pt x="294" y="65"/>
                  </a:cubicBezTo>
                  <a:cubicBezTo>
                    <a:pt x="236" y="123"/>
                    <a:pt x="157" y="167"/>
                    <a:pt x="119" y="240"/>
                  </a:cubicBezTo>
                  <a:cubicBezTo>
                    <a:pt x="6" y="456"/>
                    <a:pt x="15" y="660"/>
                    <a:pt x="0" y="891"/>
                  </a:cubicBezTo>
                  <a:cubicBezTo>
                    <a:pt x="37" y="1096"/>
                    <a:pt x="47" y="1283"/>
                    <a:pt x="150" y="1467"/>
                  </a:cubicBezTo>
                  <a:cubicBezTo>
                    <a:pt x="191" y="1540"/>
                    <a:pt x="252" y="1600"/>
                    <a:pt x="301" y="1668"/>
                  </a:cubicBezTo>
                  <a:cubicBezTo>
                    <a:pt x="344" y="1729"/>
                    <a:pt x="381" y="1795"/>
                    <a:pt x="426" y="1855"/>
                  </a:cubicBezTo>
                  <a:cubicBezTo>
                    <a:pt x="635" y="2133"/>
                    <a:pt x="523" y="2001"/>
                    <a:pt x="651" y="2106"/>
                  </a:cubicBezTo>
                  <a:cubicBezTo>
                    <a:pt x="679" y="2129"/>
                    <a:pt x="706" y="2151"/>
                    <a:pt x="733" y="2175"/>
                  </a:cubicBezTo>
                  <a:cubicBezTo>
                    <a:pt x="752" y="2192"/>
                    <a:pt x="789" y="2225"/>
                    <a:pt x="789" y="2225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614" name="Freeform 30"/>
            <p:cNvSpPr>
              <a:spLocks/>
            </p:cNvSpPr>
            <p:nvPr/>
          </p:nvSpPr>
          <p:spPr bwMode="auto">
            <a:xfrm>
              <a:off x="3600" y="1419"/>
              <a:ext cx="384" cy="1597"/>
            </a:xfrm>
            <a:custGeom>
              <a:avLst/>
              <a:gdLst/>
              <a:ahLst/>
              <a:cxnLst>
                <a:cxn ang="0">
                  <a:pos x="474" y="0"/>
                </a:cxn>
                <a:cxn ang="0">
                  <a:pos x="242" y="276"/>
                </a:cxn>
                <a:cxn ang="0">
                  <a:pos x="30" y="940"/>
                </a:cxn>
                <a:cxn ang="0">
                  <a:pos x="55" y="1353"/>
                </a:cxn>
                <a:cxn ang="0">
                  <a:pos x="161" y="1553"/>
                </a:cxn>
                <a:cxn ang="0">
                  <a:pos x="336" y="1616"/>
                </a:cxn>
                <a:cxn ang="0">
                  <a:pos x="393" y="1641"/>
                </a:cxn>
              </a:cxnLst>
              <a:rect l="0" t="0" r="r" b="b"/>
              <a:pathLst>
                <a:path w="474" h="1641">
                  <a:moveTo>
                    <a:pt x="474" y="0"/>
                  </a:moveTo>
                  <a:cubicBezTo>
                    <a:pt x="397" y="92"/>
                    <a:pt x="308" y="175"/>
                    <a:pt x="242" y="276"/>
                  </a:cubicBezTo>
                  <a:cubicBezTo>
                    <a:pt x="82" y="521"/>
                    <a:pt x="88" y="650"/>
                    <a:pt x="30" y="940"/>
                  </a:cubicBezTo>
                  <a:cubicBezTo>
                    <a:pt x="16" y="1182"/>
                    <a:pt x="0" y="1131"/>
                    <a:pt x="55" y="1353"/>
                  </a:cubicBezTo>
                  <a:cubicBezTo>
                    <a:pt x="70" y="1411"/>
                    <a:pt x="98" y="1518"/>
                    <a:pt x="161" y="1553"/>
                  </a:cubicBezTo>
                  <a:cubicBezTo>
                    <a:pt x="210" y="1580"/>
                    <a:pt x="280" y="1605"/>
                    <a:pt x="336" y="1616"/>
                  </a:cubicBezTo>
                  <a:cubicBezTo>
                    <a:pt x="355" y="1625"/>
                    <a:pt x="374" y="1632"/>
                    <a:pt x="393" y="1641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615" name="Line 31"/>
            <p:cNvSpPr>
              <a:spLocks noChangeShapeType="1"/>
            </p:cNvSpPr>
            <p:nvPr/>
          </p:nvSpPr>
          <p:spPr bwMode="auto">
            <a:xfrm flipV="1">
              <a:off x="1312" y="2016"/>
              <a:ext cx="2616" cy="11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616" name="Freeform 32"/>
            <p:cNvSpPr>
              <a:spLocks/>
            </p:cNvSpPr>
            <p:nvPr/>
          </p:nvSpPr>
          <p:spPr bwMode="auto">
            <a:xfrm>
              <a:off x="4631" y="2021"/>
              <a:ext cx="657" cy="20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14" y="1064"/>
                </a:cxn>
                <a:cxn ang="0">
                  <a:pos x="588" y="1640"/>
                </a:cxn>
                <a:cxn ang="0">
                  <a:pos x="463" y="1828"/>
                </a:cxn>
                <a:cxn ang="0">
                  <a:pos x="275" y="1990"/>
                </a:cxn>
                <a:cxn ang="0">
                  <a:pos x="207" y="2053"/>
                </a:cxn>
                <a:cxn ang="0">
                  <a:pos x="113" y="2116"/>
                </a:cxn>
                <a:cxn ang="0">
                  <a:pos x="75" y="2141"/>
                </a:cxn>
              </a:cxnLst>
              <a:rect l="0" t="0" r="r" b="b"/>
              <a:pathLst>
                <a:path w="657" h="2141">
                  <a:moveTo>
                    <a:pt x="0" y="0"/>
                  </a:moveTo>
                  <a:cubicBezTo>
                    <a:pt x="430" y="296"/>
                    <a:pt x="491" y="592"/>
                    <a:pt x="614" y="1064"/>
                  </a:cubicBezTo>
                  <a:cubicBezTo>
                    <a:pt x="633" y="1260"/>
                    <a:pt x="657" y="1450"/>
                    <a:pt x="588" y="1640"/>
                  </a:cubicBezTo>
                  <a:cubicBezTo>
                    <a:pt x="569" y="1692"/>
                    <a:pt x="494" y="1790"/>
                    <a:pt x="463" y="1828"/>
                  </a:cubicBezTo>
                  <a:cubicBezTo>
                    <a:pt x="410" y="1891"/>
                    <a:pt x="340" y="1941"/>
                    <a:pt x="275" y="1990"/>
                  </a:cubicBezTo>
                  <a:cubicBezTo>
                    <a:pt x="250" y="2009"/>
                    <a:pt x="232" y="2034"/>
                    <a:pt x="207" y="2053"/>
                  </a:cubicBezTo>
                  <a:cubicBezTo>
                    <a:pt x="177" y="2076"/>
                    <a:pt x="143" y="2093"/>
                    <a:pt x="113" y="2116"/>
                  </a:cubicBezTo>
                  <a:cubicBezTo>
                    <a:pt x="101" y="2125"/>
                    <a:pt x="75" y="2141"/>
                    <a:pt x="75" y="2141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617" name="Freeform 33"/>
            <p:cNvSpPr>
              <a:spLocks/>
            </p:cNvSpPr>
            <p:nvPr/>
          </p:nvSpPr>
          <p:spPr bwMode="auto">
            <a:xfrm>
              <a:off x="4631" y="1801"/>
              <a:ext cx="720" cy="16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26" y="282"/>
                </a:cxn>
                <a:cxn ang="0">
                  <a:pos x="651" y="1021"/>
                </a:cxn>
                <a:cxn ang="0">
                  <a:pos x="513" y="1321"/>
                </a:cxn>
                <a:cxn ang="0">
                  <a:pos x="288" y="1459"/>
                </a:cxn>
                <a:cxn ang="0">
                  <a:pos x="182" y="1534"/>
                </a:cxn>
                <a:cxn ang="0">
                  <a:pos x="75" y="1603"/>
                </a:cxn>
              </a:cxnLst>
              <a:rect l="0" t="0" r="r" b="b"/>
              <a:pathLst>
                <a:path w="720" h="1603">
                  <a:moveTo>
                    <a:pt x="0" y="0"/>
                  </a:moveTo>
                  <a:cubicBezTo>
                    <a:pt x="338" y="84"/>
                    <a:pt x="406" y="62"/>
                    <a:pt x="626" y="282"/>
                  </a:cubicBezTo>
                  <a:cubicBezTo>
                    <a:pt x="720" y="524"/>
                    <a:pt x="706" y="768"/>
                    <a:pt x="651" y="1021"/>
                  </a:cubicBezTo>
                  <a:cubicBezTo>
                    <a:pt x="628" y="1128"/>
                    <a:pt x="595" y="1243"/>
                    <a:pt x="513" y="1321"/>
                  </a:cubicBezTo>
                  <a:cubicBezTo>
                    <a:pt x="472" y="1360"/>
                    <a:pt x="294" y="1456"/>
                    <a:pt x="288" y="1459"/>
                  </a:cubicBezTo>
                  <a:cubicBezTo>
                    <a:pt x="250" y="1482"/>
                    <a:pt x="220" y="1511"/>
                    <a:pt x="182" y="1534"/>
                  </a:cubicBezTo>
                  <a:cubicBezTo>
                    <a:pt x="149" y="1554"/>
                    <a:pt x="103" y="1575"/>
                    <a:pt x="75" y="1603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618" name="Freeform 34"/>
            <p:cNvSpPr>
              <a:spLocks/>
            </p:cNvSpPr>
            <p:nvPr/>
          </p:nvSpPr>
          <p:spPr bwMode="auto">
            <a:xfrm>
              <a:off x="4600" y="2196"/>
              <a:ext cx="464" cy="16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50" y="1002"/>
                </a:cxn>
                <a:cxn ang="0">
                  <a:pos x="400" y="1365"/>
                </a:cxn>
                <a:cxn ang="0">
                  <a:pos x="269" y="1471"/>
                </a:cxn>
                <a:cxn ang="0">
                  <a:pos x="87" y="1609"/>
                </a:cxn>
              </a:cxnLst>
              <a:rect l="0" t="0" r="r" b="b"/>
              <a:pathLst>
                <a:path w="464" h="1609">
                  <a:moveTo>
                    <a:pt x="0" y="0"/>
                  </a:moveTo>
                  <a:cubicBezTo>
                    <a:pt x="301" y="304"/>
                    <a:pt x="396" y="596"/>
                    <a:pt x="450" y="1002"/>
                  </a:cubicBezTo>
                  <a:cubicBezTo>
                    <a:pt x="457" y="1118"/>
                    <a:pt x="464" y="1260"/>
                    <a:pt x="400" y="1365"/>
                  </a:cubicBezTo>
                  <a:cubicBezTo>
                    <a:pt x="379" y="1399"/>
                    <a:pt x="301" y="1446"/>
                    <a:pt x="269" y="1471"/>
                  </a:cubicBezTo>
                  <a:cubicBezTo>
                    <a:pt x="209" y="1517"/>
                    <a:pt x="143" y="1561"/>
                    <a:pt x="87" y="1609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619" name="Freeform 35"/>
            <p:cNvSpPr>
              <a:spLocks/>
            </p:cNvSpPr>
            <p:nvPr/>
          </p:nvSpPr>
          <p:spPr bwMode="auto">
            <a:xfrm>
              <a:off x="3303" y="1250"/>
              <a:ext cx="683" cy="2355"/>
            </a:xfrm>
            <a:custGeom>
              <a:avLst/>
              <a:gdLst/>
              <a:ahLst/>
              <a:cxnLst>
                <a:cxn ang="0">
                  <a:pos x="683" y="0"/>
                </a:cxn>
                <a:cxn ang="0">
                  <a:pos x="276" y="457"/>
                </a:cxn>
                <a:cxn ang="0">
                  <a:pos x="138" y="745"/>
                </a:cxn>
                <a:cxn ang="0">
                  <a:pos x="207" y="2048"/>
                </a:cxn>
                <a:cxn ang="0">
                  <a:pos x="527" y="2286"/>
                </a:cxn>
                <a:cxn ang="0">
                  <a:pos x="608" y="2336"/>
                </a:cxn>
                <a:cxn ang="0">
                  <a:pos x="639" y="2355"/>
                </a:cxn>
              </a:cxnLst>
              <a:rect l="0" t="0" r="r" b="b"/>
              <a:pathLst>
                <a:path w="683" h="2355">
                  <a:moveTo>
                    <a:pt x="683" y="0"/>
                  </a:moveTo>
                  <a:cubicBezTo>
                    <a:pt x="601" y="87"/>
                    <a:pt x="344" y="349"/>
                    <a:pt x="276" y="457"/>
                  </a:cubicBezTo>
                  <a:cubicBezTo>
                    <a:pt x="219" y="547"/>
                    <a:pt x="184" y="649"/>
                    <a:pt x="138" y="745"/>
                  </a:cubicBezTo>
                  <a:cubicBezTo>
                    <a:pt x="73" y="1165"/>
                    <a:pt x="0" y="1652"/>
                    <a:pt x="207" y="2048"/>
                  </a:cubicBezTo>
                  <a:cubicBezTo>
                    <a:pt x="271" y="2171"/>
                    <a:pt x="417" y="2215"/>
                    <a:pt x="527" y="2286"/>
                  </a:cubicBezTo>
                  <a:cubicBezTo>
                    <a:pt x="555" y="2304"/>
                    <a:pt x="579" y="2321"/>
                    <a:pt x="608" y="2336"/>
                  </a:cubicBezTo>
                  <a:cubicBezTo>
                    <a:pt x="619" y="2342"/>
                    <a:pt x="639" y="2355"/>
                    <a:pt x="639" y="2355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620" name="Rectangle 36" descr="Dark upward diagonal"/>
            <p:cNvSpPr>
              <a:spLocks noChangeArrowheads="1"/>
            </p:cNvSpPr>
            <p:nvPr/>
          </p:nvSpPr>
          <p:spPr bwMode="auto">
            <a:xfrm>
              <a:off x="640" y="3000"/>
              <a:ext cx="704" cy="216"/>
            </a:xfrm>
            <a:prstGeom prst="rect">
              <a:avLst/>
            </a:prstGeom>
            <a:pattFill prst="dkUpDiag">
              <a:fgClr>
                <a:schemeClr val="accent1"/>
              </a:fgClr>
              <a:bgClr>
                <a:srgbClr val="FFFFFF"/>
              </a:bgClr>
            </a:patt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621" name="Rectangle 37" descr="Dark upward diagonal"/>
            <p:cNvSpPr>
              <a:spLocks noChangeArrowheads="1"/>
            </p:cNvSpPr>
            <p:nvPr/>
          </p:nvSpPr>
          <p:spPr bwMode="auto">
            <a:xfrm>
              <a:off x="640" y="2784"/>
              <a:ext cx="704" cy="656"/>
            </a:xfrm>
            <a:prstGeom prst="rect">
              <a:avLst/>
            </a:prstGeom>
            <a:pattFill prst="dkUpDiag">
              <a:fgClr>
                <a:schemeClr val="accent1"/>
              </a:fgClr>
              <a:bgClr>
                <a:srgbClr val="FFFFFF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622" name="Line 38" descr="Dark upward diagonal"/>
            <p:cNvSpPr>
              <a:spLocks noChangeShapeType="1"/>
            </p:cNvSpPr>
            <p:nvPr/>
          </p:nvSpPr>
          <p:spPr bwMode="auto">
            <a:xfrm>
              <a:off x="640" y="2999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623" name="Line 39" descr="Dark upward diagonal"/>
            <p:cNvSpPr>
              <a:spLocks noChangeShapeType="1"/>
            </p:cNvSpPr>
            <p:nvPr/>
          </p:nvSpPr>
          <p:spPr bwMode="auto">
            <a:xfrm>
              <a:off x="640" y="3221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3624" name="Rectangle 40"/>
            <p:cNvSpPr>
              <a:spLocks noChangeArrowheads="1"/>
            </p:cNvSpPr>
            <p:nvPr/>
          </p:nvSpPr>
          <p:spPr bwMode="auto">
            <a:xfrm>
              <a:off x="791" y="3000"/>
              <a:ext cx="402" cy="22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sz="1800">
                  <a:solidFill>
                    <a:srgbClr val="000000"/>
                  </a:solidFill>
                  <a:latin typeface="Verdana" charset="0"/>
                  <a:ea typeface="굴림" charset="-127"/>
                  <a:cs typeface="굴림" charset="-127"/>
                </a:rPr>
                <a:t>VA1</a:t>
              </a:r>
            </a:p>
          </p:txBody>
        </p:sp>
      </p:grpSp>
      <p:sp>
        <p:nvSpPr>
          <p:cNvPr id="45" name="Rectangle 46"/>
          <p:cNvSpPr>
            <a:spLocks noChangeArrowheads="1"/>
          </p:cNvSpPr>
          <p:nvPr/>
        </p:nvSpPr>
        <p:spPr bwMode="auto">
          <a:xfrm rot="16200000">
            <a:off x="7404100" y="3111500"/>
            <a:ext cx="2322513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800" dirty="0" smtClean="0">
                <a:solidFill>
                  <a:srgbClr val="000000"/>
                </a:solidFill>
                <a:latin typeface="Verdana" charset="0"/>
                <a:ea typeface="굴림" charset="-127"/>
                <a:cs typeface="굴림" charset="-127"/>
              </a:rPr>
              <a:t>Physical Memory</a:t>
            </a:r>
            <a:endParaRPr lang="en-US" altLang="ko-KR" sz="1800" dirty="0">
              <a:solidFill>
                <a:srgbClr val="000000"/>
              </a:solidFill>
              <a:latin typeface="Verdana" charset="0"/>
              <a:ea typeface="굴림" charset="-127"/>
              <a:cs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3901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Conclusion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57200" y="1278473"/>
            <a:ext cx="8228752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Once we have a basic machine, it’s mostly up to the OS to use it and define application interfaces.</a:t>
            </a:r>
          </a:p>
          <a:p>
            <a:r>
              <a:rPr lang="en-US" dirty="0" smtClean="0"/>
              <a:t>Hardware helps by providing the right abstractions and features (e.g., Virtual Memory, I/O).</a:t>
            </a:r>
          </a:p>
        </p:txBody>
      </p:sp>
    </p:spTree>
    <p:extLst>
      <p:ext uri="{BB962C8B-B14F-4D97-AF65-F5344CB8AC3E}">
        <p14:creationId xmlns:p14="http://schemas.microsoft.com/office/powerpoint/2010/main" val="106308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>
          <a:blip r:embed="rId2"/>
          <a:srcRect l="-10913" r="-10913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2774286" y="3002758"/>
            <a:ext cx="1511138" cy="1371311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 smtClean="0">
                <a:solidFill>
                  <a:schemeClr val="tx1"/>
                </a:solidFill>
              </a:rPr>
              <a:t>CPU+$s, etc.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33891" y="3339344"/>
            <a:ext cx="1399308" cy="97593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 smtClean="0">
                <a:solidFill>
                  <a:schemeClr val="tx1"/>
                </a:solidFill>
              </a:rPr>
              <a:t>Memory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Raspberry Pi (&lt; 300RMB on </a:t>
            </a:r>
            <a:r>
              <a:rPr lang="en-US" dirty="0" err="1" smtClean="0"/>
              <a:t>jd.com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51294" y="3057144"/>
            <a:ext cx="1694554" cy="126943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Storage I/O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(Micro SD Card)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6278" y="1775496"/>
            <a:ext cx="1469859" cy="242128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Serial I/O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(USB)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32504" y="4549986"/>
            <a:ext cx="2163168" cy="119842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Network I/O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(Ethernet)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03979" y="4808209"/>
            <a:ext cx="1634018" cy="119842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Screen I/O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(HDMI)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Left-Right Arrow 14"/>
          <p:cNvSpPr/>
          <p:nvPr/>
        </p:nvSpPr>
        <p:spPr>
          <a:xfrm>
            <a:off x="4222725" y="3027164"/>
            <a:ext cx="2174105" cy="396130"/>
          </a:xfrm>
          <a:prstGeom prst="leftRigh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-Right Arrow 15"/>
          <p:cNvSpPr/>
          <p:nvPr/>
        </p:nvSpPr>
        <p:spPr>
          <a:xfrm>
            <a:off x="2304741" y="3027166"/>
            <a:ext cx="529149" cy="396130"/>
          </a:xfrm>
          <a:prstGeom prst="leftRigh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-Down Arrow 16"/>
          <p:cNvSpPr/>
          <p:nvPr/>
        </p:nvSpPr>
        <p:spPr>
          <a:xfrm>
            <a:off x="3414126" y="4332060"/>
            <a:ext cx="279650" cy="500988"/>
          </a:xfrm>
          <a:prstGeom prst="up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-Up Arrow 17"/>
          <p:cNvSpPr/>
          <p:nvPr/>
        </p:nvSpPr>
        <p:spPr>
          <a:xfrm flipV="1">
            <a:off x="4256714" y="3727367"/>
            <a:ext cx="2022529" cy="893626"/>
          </a:xfrm>
          <a:prstGeom prst="leftUpArrow">
            <a:avLst>
              <a:gd name="adj1" fmla="val 25000"/>
              <a:gd name="adj2" fmla="val 20394"/>
              <a:gd name="adj3" fmla="val 2500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3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 real computer!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4" r="1035"/>
          <a:stretch/>
        </p:blipFill>
        <p:spPr>
          <a:xfrm>
            <a:off x="1579712" y="1600200"/>
            <a:ext cx="5947150" cy="4525963"/>
          </a:xfrm>
          <a:ln>
            <a:solidFill>
              <a:srgbClr val="000000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64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wait…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57200" y="1278473"/>
            <a:ext cx="8228752" cy="1533017"/>
          </a:xfrm>
        </p:spPr>
        <p:txBody>
          <a:bodyPr>
            <a:normAutofit/>
          </a:bodyPr>
          <a:lstStyle/>
          <a:p>
            <a:r>
              <a:rPr lang="en-US" dirty="0" smtClean="0"/>
              <a:t>That’s not the same! When we run MARS, it only executes one program and then stops.</a:t>
            </a:r>
          </a:p>
          <a:p>
            <a:r>
              <a:rPr lang="en-US" dirty="0" smtClean="0"/>
              <a:t>When I switch on my computer, I get this: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562179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Yes, but that’s just software! </a:t>
            </a:r>
            <a:r>
              <a:rPr lang="en-US" sz="2800" dirty="0">
                <a:solidFill>
                  <a:srgbClr val="FF0000"/>
                </a:solidFill>
              </a:rPr>
              <a:t>The Operating </a:t>
            </a:r>
            <a:r>
              <a:rPr lang="en-US" sz="2800" dirty="0" smtClean="0">
                <a:solidFill>
                  <a:srgbClr val="FF0000"/>
                </a:solidFill>
              </a:rPr>
              <a:t>System (OS)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247" y="2847850"/>
            <a:ext cx="4241506" cy="265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0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Well, “just software”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biggest piece of software on </a:t>
            </a:r>
            <a:r>
              <a:rPr lang="en-US" dirty="0"/>
              <a:t>your </a:t>
            </a:r>
            <a:r>
              <a:rPr lang="en-US" dirty="0" smtClean="0"/>
              <a:t>machine?</a:t>
            </a:r>
            <a:endParaRPr lang="en-US" dirty="0"/>
          </a:p>
          <a:p>
            <a:r>
              <a:rPr lang="en-US" dirty="0" smtClean="0"/>
              <a:t>How many lines of code? These are guesstimates: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78731" b="7643"/>
          <a:stretch/>
        </p:blipFill>
        <p:spPr>
          <a:xfrm>
            <a:off x="884058" y="2764171"/>
            <a:ext cx="7375885" cy="28907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0" y="562180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Codebases (in millions </a:t>
            </a:r>
            <a:r>
              <a:rPr lang="en-US" dirty="0"/>
              <a:t>o</a:t>
            </a:r>
            <a:r>
              <a:rPr lang="en-US" dirty="0" smtClean="0"/>
              <a:t>f lines of code). </a:t>
            </a:r>
            <a:r>
              <a:rPr lang="en-US" dirty="0"/>
              <a:t>CC BY-NC 3.0 — David </a:t>
            </a:r>
            <a:r>
              <a:rPr lang="en-US" dirty="0" err="1"/>
              <a:t>McCandless</a:t>
            </a:r>
            <a:r>
              <a:rPr lang="en-US" dirty="0"/>
              <a:t> © 2013</a:t>
            </a:r>
            <a:br>
              <a:rPr lang="en-US" dirty="0"/>
            </a:br>
            <a:r>
              <a:rPr lang="en-US" dirty="0"/>
              <a:t>http://</a:t>
            </a:r>
            <a:r>
              <a:rPr lang="en-US" dirty="0" err="1"/>
              <a:t>www.informationisbeautiful.net</a:t>
            </a:r>
            <a:r>
              <a:rPr lang="en-US" dirty="0"/>
              <a:t>/visualizations/million-lines-of-code/ </a:t>
            </a:r>
          </a:p>
        </p:txBody>
      </p:sp>
    </p:spTree>
    <p:extLst>
      <p:ext uri="{BB962C8B-B14F-4D97-AF65-F5344CB8AC3E}">
        <p14:creationId xmlns:p14="http://schemas.microsoft.com/office/powerpoint/2010/main" val="386300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the OS do?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57200" y="1278473"/>
            <a:ext cx="8228752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One of the first things that runs when your computer starts (right after firmware/ bootloader)</a:t>
            </a:r>
          </a:p>
          <a:p>
            <a:r>
              <a:rPr lang="en-US" dirty="0" smtClean="0"/>
              <a:t>Loads, runs and manages programs:</a:t>
            </a:r>
          </a:p>
          <a:p>
            <a:pPr lvl="1"/>
            <a:r>
              <a:rPr lang="en-US" dirty="0" smtClean="0"/>
              <a:t>Multiple programs at the same time (time-sharing)</a:t>
            </a:r>
          </a:p>
          <a:p>
            <a:pPr lvl="1"/>
            <a:r>
              <a:rPr lang="en-US" dirty="0" smtClean="0"/>
              <a:t>Isolate programs from each other (isolation)</a:t>
            </a:r>
          </a:p>
          <a:p>
            <a:pPr lvl="1"/>
            <a:r>
              <a:rPr lang="en-US" dirty="0" smtClean="0"/>
              <a:t>Multiplex resources between applications (e.g., devices)</a:t>
            </a:r>
          </a:p>
          <a:p>
            <a:r>
              <a:rPr lang="en-US" dirty="0" smtClean="0"/>
              <a:t>Services: File System, </a:t>
            </a:r>
            <a:r>
              <a:rPr lang="en-US" dirty="0"/>
              <a:t>N</a:t>
            </a:r>
            <a:r>
              <a:rPr lang="en-US" dirty="0" smtClean="0"/>
              <a:t>etwork stack, etc.</a:t>
            </a:r>
          </a:p>
          <a:p>
            <a:r>
              <a:rPr lang="en-US" dirty="0"/>
              <a:t>Finds and controls all the devices in the machine in a general way (using “device drivers”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35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33060</TotalTime>
  <Words>2339</Words>
  <Application>Microsoft Macintosh PowerPoint</Application>
  <PresentationFormat>On-screen Show (4:3)</PresentationFormat>
  <Paragraphs>521</Paragraphs>
  <Slides>43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AppleMyungjo</vt:lpstr>
      <vt:lpstr>Calibri</vt:lpstr>
      <vt:lpstr>Courier</vt:lpstr>
      <vt:lpstr>Courier New</vt:lpstr>
      <vt:lpstr>Symbol</vt:lpstr>
      <vt:lpstr>Times</vt:lpstr>
      <vt:lpstr>Verdana</vt:lpstr>
      <vt:lpstr>굴림</vt:lpstr>
      <vt:lpstr>Arial</vt:lpstr>
      <vt:lpstr>Office Theme</vt:lpstr>
      <vt:lpstr>CS 110 Computer Architecture  Lecture 22:   Operating Systems, Interrupts, Virtual Memory </vt:lpstr>
      <vt:lpstr>CA so far…</vt:lpstr>
      <vt:lpstr>So how is this any different?</vt:lpstr>
      <vt:lpstr>Adding I/O</vt:lpstr>
      <vt:lpstr>Raspberry Pi (&lt; 300RMB on jd.com)</vt:lpstr>
      <vt:lpstr>It’s a real computer!</vt:lpstr>
      <vt:lpstr>But wait…</vt:lpstr>
      <vt:lpstr>Well, “just software”</vt:lpstr>
      <vt:lpstr>What does the OS do?</vt:lpstr>
      <vt:lpstr>Agenda</vt:lpstr>
      <vt:lpstr>Agenda</vt:lpstr>
      <vt:lpstr>How to interact with devices?</vt:lpstr>
      <vt:lpstr>Instruction Set Architecture for I/O</vt:lpstr>
      <vt:lpstr>Memory Mapped I/O</vt:lpstr>
      <vt:lpstr>Processor-I/O Speed Mismatch</vt:lpstr>
      <vt:lpstr>Processor Checks Status before Acting</vt:lpstr>
      <vt:lpstr>I/O Example (polling)</vt:lpstr>
      <vt:lpstr>Cost of Polling?</vt:lpstr>
      <vt:lpstr>% Processor time to poll</vt:lpstr>
      <vt:lpstr>Clicker Time</vt:lpstr>
      <vt:lpstr>% Processor time to poll hard disk</vt:lpstr>
      <vt:lpstr>What is the alternative to polling?</vt:lpstr>
      <vt:lpstr>Interrupt-driven I/O</vt:lpstr>
      <vt:lpstr>Agenda</vt:lpstr>
      <vt:lpstr>What happens at boot?</vt:lpstr>
      <vt:lpstr>What happens at boot?</vt:lpstr>
      <vt:lpstr>Launching Applications</vt:lpstr>
      <vt:lpstr>Supervisor Mode</vt:lpstr>
      <vt:lpstr>Syscalls</vt:lpstr>
      <vt:lpstr>Agenda</vt:lpstr>
      <vt:lpstr>Multiprogramming</vt:lpstr>
      <vt:lpstr>Protection, Translation, Paging</vt:lpstr>
      <vt:lpstr>Agenda</vt:lpstr>
      <vt:lpstr>“Bare” 5-Stage Pipeline</vt:lpstr>
      <vt:lpstr>Dynamic Address Translation</vt:lpstr>
      <vt:lpstr>Simple Base and Bound Translation</vt:lpstr>
      <vt:lpstr>Base and Bound Machine</vt:lpstr>
      <vt:lpstr>Memory Fragmentation</vt:lpstr>
      <vt:lpstr>Paged Memory Systems</vt:lpstr>
      <vt:lpstr>Private Address Space per User</vt:lpstr>
      <vt:lpstr>Where Should Page Tables Reside?</vt:lpstr>
      <vt:lpstr>Page Tables in Physical Memory</vt:lpstr>
      <vt:lpstr>In Conclusion</vt:lpstr>
    </vt:vector>
  </TitlesOfParts>
  <Company>UC Berkeley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61C: Great Ideas in Computer Architecture (Machine Structures)</dc:title>
  <dc:creator>Randy Katz</dc:creator>
  <cp:lastModifiedBy>Soeren Schwertfeger</cp:lastModifiedBy>
  <cp:revision>796</cp:revision>
  <cp:lastPrinted>2013-10-22T04:54:04Z</cp:lastPrinted>
  <dcterms:created xsi:type="dcterms:W3CDTF">2012-10-08T01:19:02Z</dcterms:created>
  <dcterms:modified xsi:type="dcterms:W3CDTF">2016-05-24T01:56:38Z</dcterms:modified>
</cp:coreProperties>
</file>